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3.xml" ContentType="application/vnd.openxmlformats-officedocument.theme+xml"/>
  <Override PartName="/ppt/tags/tag104.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4.xml" ContentType="application/vnd.openxmlformats-officedocument.them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54.xml" ContentType="application/vnd.openxmlformats-officedocument.presentationml.tags+xml"/>
  <Override PartName="/ppt/notesSlides/notesSlide1.xml" ContentType="application/vnd.openxmlformats-officedocument.presentationml.notesSlide+xml"/>
  <Override PartName="/ppt/tags/tag155.xml" ContentType="application/vnd.openxmlformats-officedocument.presentationml.tags+xml"/>
  <Override PartName="/ppt/notesSlides/notesSlide2.xml" ContentType="application/vnd.openxmlformats-officedocument.presentationml.notesSlide+xml"/>
  <Override PartName="/ppt/tags/tag156.xml" ContentType="application/vnd.openxmlformats-officedocument.presentationml.tags+xml"/>
  <Override PartName="/ppt/notesSlides/notesSlide3.xml" ContentType="application/vnd.openxmlformats-officedocument.presentationml.notesSlide+xml"/>
  <Override PartName="/ppt/tags/tag157.xml" ContentType="application/vnd.openxmlformats-officedocument.presentationml.tags+xml"/>
  <Override PartName="/ppt/notesSlides/notesSlide4.xml" ContentType="application/vnd.openxmlformats-officedocument.presentationml.notesSlide+xml"/>
  <Override PartName="/ppt/tags/tag158.xml" ContentType="application/vnd.openxmlformats-officedocument.presentationml.tags+xml"/>
  <Override PartName="/ppt/notesSlides/notesSlide5.xml" ContentType="application/vnd.openxmlformats-officedocument.presentationml.notesSlide+xml"/>
  <Override PartName="/ppt/tags/tag159.xml" ContentType="application/vnd.openxmlformats-officedocument.presentationml.tags+xml"/>
  <Override PartName="/ppt/notesSlides/notesSlide6.xml" ContentType="application/vnd.openxmlformats-officedocument.presentationml.notesSlide+xml"/>
  <Override PartName="/ppt/tags/tag160.xml" ContentType="application/vnd.openxmlformats-officedocument.presentationml.tags+xml"/>
  <Override PartName="/ppt/notesSlides/notesSlide7.xml" ContentType="application/vnd.openxmlformats-officedocument.presentationml.notesSlide+xml"/>
  <Override PartName="/ppt/tags/tag161.xml" ContentType="application/vnd.openxmlformats-officedocument.presentationml.tags+xml"/>
  <Override PartName="/ppt/notesSlides/notesSlide8.xml" ContentType="application/vnd.openxmlformats-officedocument.presentationml.notesSlide+xml"/>
  <Override PartName="/ppt/tags/tag162.xml" ContentType="application/vnd.openxmlformats-officedocument.presentationml.tags+xml"/>
  <Override PartName="/ppt/notesSlides/notesSlide9.xml" ContentType="application/vnd.openxmlformats-officedocument.presentationml.notesSlide+xml"/>
  <Override PartName="/ppt/tags/tag163.xml" ContentType="application/vnd.openxmlformats-officedocument.presentationml.tags+xml"/>
  <Override PartName="/ppt/notesSlides/notesSlide10.xml" ContentType="application/vnd.openxmlformats-officedocument.presentationml.notesSlide+xml"/>
  <Override PartName="/ppt/tags/tag164.xml" ContentType="application/vnd.openxmlformats-officedocument.presentationml.tags+xml"/>
  <Override PartName="/ppt/notesSlides/notesSlide11.xml" ContentType="application/vnd.openxmlformats-officedocument.presentationml.notesSlide+xml"/>
  <Override PartName="/ppt/tags/tag165.xml" ContentType="application/vnd.openxmlformats-officedocument.presentationml.tags+xml"/>
  <Override PartName="/ppt/notesSlides/notesSlide12.xml" ContentType="application/vnd.openxmlformats-officedocument.presentationml.notesSlide+xml"/>
  <Override PartName="/ppt/tags/tag166.xml" ContentType="application/vnd.openxmlformats-officedocument.presentationml.tags+xml"/>
  <Override PartName="/ppt/notesSlides/notesSlide13.xml" ContentType="application/vnd.openxmlformats-officedocument.presentationml.notesSlide+xml"/>
  <Override PartName="/ppt/tags/tag167.xml" ContentType="application/vnd.openxmlformats-officedocument.presentationml.tags+xml"/>
  <Override PartName="/ppt/notesSlides/notesSlide14.xml" ContentType="application/vnd.openxmlformats-officedocument.presentationml.notesSlide+xml"/>
  <Override PartName="/ppt/tags/tag168.xml" ContentType="application/vnd.openxmlformats-officedocument.presentationml.tags+xml"/>
  <Override PartName="/ppt/notesSlides/notesSlide15.xml" ContentType="application/vnd.openxmlformats-officedocument.presentationml.notesSlide+xml"/>
  <Override PartName="/ppt/tags/tag169.xml" ContentType="application/vnd.openxmlformats-officedocument.presentationml.tags+xml"/>
  <Override PartName="/ppt/notesSlides/notesSlide16.xml" ContentType="application/vnd.openxmlformats-officedocument.presentationml.notesSlide+xml"/>
  <Override PartName="/ppt/tags/tag170.xml" ContentType="application/vnd.openxmlformats-officedocument.presentationml.tags+xml"/>
  <Override PartName="/ppt/notesSlides/notesSlide17.xml" ContentType="application/vnd.openxmlformats-officedocument.presentationml.notesSlide+xml"/>
  <Override PartName="/ppt/tags/tag171.xml" ContentType="application/vnd.openxmlformats-officedocument.presentationml.tags+xml"/>
  <Override PartName="/ppt/notesSlides/notesSlide18.xml" ContentType="application/vnd.openxmlformats-officedocument.presentationml.notesSlide+xml"/>
  <Override PartName="/ppt/tags/tag172.xml" ContentType="application/vnd.openxmlformats-officedocument.presentationml.tags+xml"/>
  <Override PartName="/ppt/notesSlides/notesSlide19.xml" ContentType="application/vnd.openxmlformats-officedocument.presentationml.notesSlide+xml"/>
  <Override PartName="/ppt/tags/tag173.xml" ContentType="application/vnd.openxmlformats-officedocument.presentationml.tags+xml"/>
  <Override PartName="/ppt/notesSlides/notesSlide20.xml" ContentType="application/vnd.openxmlformats-officedocument.presentationml.notesSlide+xml"/>
  <Override PartName="/ppt/tags/tag174.xml" ContentType="application/vnd.openxmlformats-officedocument.presentationml.tags+xml"/>
  <Override PartName="/ppt/notesSlides/notesSlide21.xml" ContentType="application/vnd.openxmlformats-officedocument.presentationml.notesSlide+xml"/>
  <Override PartName="/ppt/tags/tag175.xml" ContentType="application/vnd.openxmlformats-officedocument.presentationml.tags+xml"/>
  <Override PartName="/ppt/notesSlides/notesSlide22.xml" ContentType="application/vnd.openxmlformats-officedocument.presentationml.notesSlide+xml"/>
  <Override PartName="/ppt/tags/tag17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7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78.xml" ContentType="application/vnd.openxmlformats-officedocument.presentationml.tags+xml"/>
  <Override PartName="/ppt/notesSlides/notesSlide33.xml" ContentType="application/vnd.openxmlformats-officedocument.presentationml.notesSlide+xml"/>
  <Override PartName="/ppt/tags/tag179.xml" ContentType="application/vnd.openxmlformats-officedocument.presentationml.tags+xml"/>
  <Override PartName="/ppt/notesSlides/notesSlide34.xml" ContentType="application/vnd.openxmlformats-officedocument.presentationml.notesSlide+xml"/>
  <Override PartName="/ppt/tags/tag180.xml" ContentType="application/vnd.openxmlformats-officedocument.presentationml.tags+xml"/>
  <Override PartName="/ppt/notesSlides/notesSlide35.xml" ContentType="application/vnd.openxmlformats-officedocument.presentationml.notesSlide+xml"/>
  <Override PartName="/ppt/tags/tag181.xml" ContentType="application/vnd.openxmlformats-officedocument.presentationml.tags+xml"/>
  <Override PartName="/ppt/notesSlides/notesSlide36.xml" ContentType="application/vnd.openxmlformats-officedocument.presentationml.notesSlide+xml"/>
  <Override PartName="/ppt/tags/tag182.xml" ContentType="application/vnd.openxmlformats-officedocument.presentationml.tags+xml"/>
  <Override PartName="/ppt/notesSlides/notesSlide37.xml" ContentType="application/vnd.openxmlformats-officedocument.presentationml.notesSlide+xml"/>
  <Override PartName="/ppt/tags/tag183.xml" ContentType="application/vnd.openxmlformats-officedocument.presentationml.tags+xml"/>
  <Override PartName="/ppt/notesSlides/notesSlide38.xml" ContentType="application/vnd.openxmlformats-officedocument.presentationml.notesSlide+xml"/>
  <Override PartName="/ppt/tags/tag18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4295" r:id="rId5"/>
    <p:sldMasterId id="2147484348" r:id="rId6"/>
    <p:sldMasterId id="2147484404" r:id="rId7"/>
  </p:sldMasterIdLst>
  <p:notesMasterIdLst>
    <p:notesMasterId r:id="rId48"/>
  </p:notesMasterIdLst>
  <p:handoutMasterIdLst>
    <p:handoutMasterId r:id="rId49"/>
  </p:handoutMasterIdLst>
  <p:sldIdLst>
    <p:sldId id="267" r:id="rId8"/>
    <p:sldId id="2147470537" r:id="rId9"/>
    <p:sldId id="266" r:id="rId10"/>
    <p:sldId id="2147470536" r:id="rId11"/>
    <p:sldId id="338" r:id="rId12"/>
    <p:sldId id="2147470531" r:id="rId13"/>
    <p:sldId id="342" r:id="rId14"/>
    <p:sldId id="2147470522" r:id="rId15"/>
    <p:sldId id="2147470513" r:id="rId16"/>
    <p:sldId id="2147470527" r:id="rId17"/>
    <p:sldId id="282" r:id="rId18"/>
    <p:sldId id="292" r:id="rId19"/>
    <p:sldId id="293" r:id="rId20"/>
    <p:sldId id="294" r:id="rId21"/>
    <p:sldId id="295" r:id="rId22"/>
    <p:sldId id="296" r:id="rId23"/>
    <p:sldId id="321" r:id="rId24"/>
    <p:sldId id="322" r:id="rId25"/>
    <p:sldId id="323" r:id="rId26"/>
    <p:sldId id="2147470510" r:id="rId27"/>
    <p:sldId id="299" r:id="rId28"/>
    <p:sldId id="2147470545" r:id="rId29"/>
    <p:sldId id="2147470546" r:id="rId30"/>
    <p:sldId id="2147470547" r:id="rId31"/>
    <p:sldId id="2147475556" r:id="rId32"/>
    <p:sldId id="2147475505" r:id="rId33"/>
    <p:sldId id="2147475518" r:id="rId34"/>
    <p:sldId id="2147475510" r:id="rId35"/>
    <p:sldId id="2147475504" r:id="rId36"/>
    <p:sldId id="2147475555" r:id="rId37"/>
    <p:sldId id="2147475550" r:id="rId38"/>
    <p:sldId id="2147475553" r:id="rId39"/>
    <p:sldId id="2147475549" r:id="rId40"/>
    <p:sldId id="307" r:id="rId41"/>
    <p:sldId id="308" r:id="rId42"/>
    <p:sldId id="335" r:id="rId43"/>
    <p:sldId id="2147470532" r:id="rId44"/>
    <p:sldId id="2147470539" r:id="rId45"/>
    <p:sldId id="268" r:id="rId46"/>
    <p:sldId id="2147470586" r:id="rId47"/>
  </p:sldIdLst>
  <p:sldSz cx="12192000" cy="6858000"/>
  <p:notesSz cx="6858000" cy="9144000"/>
  <p:embeddedFontLst>
    <p:embeddedFont>
      <p:font typeface="MetricHPE" panose="020B0503030202060203" pitchFamily="34" charset="77"/>
      <p:regular r:id="rId50"/>
      <p:bold r:id="rId51"/>
      <p:italic r:id="rId52"/>
      <p:boldItalic r:id="rId53"/>
    </p:embeddedFont>
    <p:embeddedFont>
      <p:font typeface="MetricHPE Black" panose="020B0803030202060203" pitchFamily="34" charset="77"/>
      <p:bold r:id="rId54"/>
      <p:italic r:id="rId55"/>
      <p:boldItalic r:id="rId56"/>
    </p:embeddedFont>
    <p:embeddedFont>
      <p:font typeface="MetricHPE Light" panose="020B0303030202060203" pitchFamily="34" charset="77"/>
      <p:regular r:id="rId57"/>
      <p:italic r:id="rId58"/>
    </p:embeddedFont>
    <p:embeddedFont>
      <p:font typeface="MetricHPE Medium" panose="020B0603030202060203" pitchFamily="34" charset="77"/>
      <p:regular r:id="rId59"/>
      <p:italic r:id="rId60"/>
    </p:embeddedFont>
    <p:embeddedFont>
      <p:font typeface="MetricHPE Semibold" panose="020B0703030202060203" pitchFamily="34" charset="77"/>
      <p:regular r:id="rId61"/>
      <p:bold r:id="rId62"/>
      <p:italic r:id="rId63"/>
      <p:boldItalic r:id="rId64"/>
    </p:embeddedFont>
  </p:embeddedFontLst>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e Compute Money Slide" id="{8323AF86-2A08-43F8-9EFE-E83965DE4912}">
          <p14:sldIdLst/>
        </p14:section>
        <p14:section name="Title slide" id="{991DF54E-2919-F84F-8215-143845E45D06}">
          <p14:sldIdLst>
            <p14:sldId id="267"/>
            <p14:sldId id="2147470537"/>
            <p14:sldId id="266"/>
            <p14:sldId id="2147470536"/>
          </p14:sldIdLst>
        </p14:section>
        <p14:section name="The transformation imperative" id="{F7E452BB-B522-9947-BFD4-A3BA76370CC8}">
          <p14:sldIdLst>
            <p14:sldId id="338"/>
            <p14:sldId id="2147470531"/>
            <p14:sldId id="342"/>
            <p14:sldId id="2147470522"/>
            <p14:sldId id="2147470513"/>
          </p14:sldIdLst>
        </p14:section>
        <p14:section name="Next-generation compute" id="{7E00F668-8977-DE4A-8897-70A634BF6E1E}">
          <p14:sldIdLst>
            <p14:sldId id="2147470527"/>
            <p14:sldId id="282"/>
            <p14:sldId id="292"/>
            <p14:sldId id="293"/>
            <p14:sldId id="294"/>
            <p14:sldId id="295"/>
            <p14:sldId id="296"/>
            <p14:sldId id="321"/>
            <p14:sldId id="322"/>
            <p14:sldId id="323"/>
            <p14:sldId id="2147470510"/>
            <p14:sldId id="299"/>
            <p14:sldId id="2147470545"/>
            <p14:sldId id="2147470546"/>
            <p14:sldId id="2147470547"/>
            <p14:sldId id="2147475556"/>
            <p14:sldId id="2147475505"/>
            <p14:sldId id="2147475518"/>
            <p14:sldId id="2147475510"/>
            <p14:sldId id="2147475504"/>
            <p14:sldId id="2147475555"/>
            <p14:sldId id="2147475550"/>
            <p14:sldId id="2147475553"/>
            <p14:sldId id="2147475549"/>
            <p14:sldId id="307"/>
          </p14:sldIdLst>
        </p14:section>
        <p14:section name="As-a-service approach" id="{4035F4C1-4DF1-2F4B-B833-DCC1615CD368}">
          <p14:sldIdLst>
            <p14:sldId id="308"/>
            <p14:sldId id="335"/>
            <p14:sldId id="2147470532"/>
            <p14:sldId id="2147470539"/>
            <p14:sldId id="268"/>
            <p14:sldId id="2147470586"/>
          </p14:sldIdLst>
        </p14:section>
      </p14:sectionLst>
    </p:ext>
    <p:ext uri="{EFAFB233-063F-42B5-8137-9DF3F51BA10A}">
      <p15:sldGuideLst xmlns:p15="http://schemas.microsoft.com/office/powerpoint/2012/main">
        <p15:guide id="1" orient="horz" pos="2183" userDrawn="1">
          <p15:clr>
            <a:srgbClr val="A4A3A4"/>
          </p15:clr>
        </p15:guide>
        <p15:guide id="4" orient="horz" pos="3840" userDrawn="1">
          <p15:clr>
            <a:srgbClr val="A4A3A4"/>
          </p15:clr>
        </p15:guide>
        <p15:guide id="5" pos="3192" userDrawn="1">
          <p15:clr>
            <a:srgbClr val="A4A3A4"/>
          </p15:clr>
        </p15:guide>
        <p15:guide id="7" pos="312" userDrawn="1">
          <p15:clr>
            <a:srgbClr val="A4A3A4"/>
          </p15:clr>
        </p15:guide>
        <p15:guide id="8" orient="horz" pos="960" userDrawn="1">
          <p15:clr>
            <a:srgbClr val="A4A3A4"/>
          </p15:clr>
        </p15:guide>
        <p15:guide id="9" orient="horz" pos="104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Seo" initials="" lastIdx="0" clrIdx="0"/>
  <p:cmAuthor id="15" name="Lamond, Aaron" initials="LA" lastIdx="2" clrIdx="14">
    <p:extLst>
      <p:ext uri="{19B8F6BF-5375-455C-9EA6-DF929625EA0E}">
        <p15:presenceInfo xmlns:p15="http://schemas.microsoft.com/office/powerpoint/2012/main" userId="S::aaron.lamond@hpe.com::70bcd537-09cc-46d2-a314-ce6ed9955c03" providerId="AD"/>
      </p:ext>
    </p:extLst>
  </p:cmAuthor>
  <p:cmAuthor id="2" name="Leopard, Heather" initials="LH" lastIdx="149" clrIdx="1">
    <p:extLst>
      <p:ext uri="{19B8F6BF-5375-455C-9EA6-DF929625EA0E}">
        <p15:presenceInfo xmlns:p15="http://schemas.microsoft.com/office/powerpoint/2012/main" userId="S-1-5-21-839522115-1383384898-515967899-4503884" providerId="AD"/>
      </p:ext>
    </p:extLst>
  </p:cmAuthor>
  <p:cmAuthor id="16" name="Mark Dungey" initials="MD" lastIdx="10" clrIdx="15">
    <p:extLst>
      <p:ext uri="{19B8F6BF-5375-455C-9EA6-DF929625EA0E}">
        <p15:presenceInfo xmlns:p15="http://schemas.microsoft.com/office/powerpoint/2012/main" userId="S::mdungey@adcetera.com::8f4e791f-c499-4b39-8a49-6554f2558e59" providerId="AD"/>
      </p:ext>
    </p:extLst>
  </p:cmAuthor>
  <p:cmAuthor id="3" name="Siquioco, Ferdinand" initials="SF" lastIdx="10" clrIdx="2">
    <p:extLst>
      <p:ext uri="{19B8F6BF-5375-455C-9EA6-DF929625EA0E}">
        <p15:presenceInfo xmlns:p15="http://schemas.microsoft.com/office/powerpoint/2012/main" userId="S::ferdinand.siquioco@hpe.com::554d89b6-f657-4925-9807-2084882b154d" providerId="AD"/>
      </p:ext>
    </p:extLst>
  </p:cmAuthor>
  <p:cmAuthor id="17" name="Serena Bush" initials="SB" lastIdx="6" clrIdx="16">
    <p:extLst>
      <p:ext uri="{19B8F6BF-5375-455C-9EA6-DF929625EA0E}">
        <p15:presenceInfo xmlns:p15="http://schemas.microsoft.com/office/powerpoint/2012/main" userId="e284e36bf5a88681" providerId="Windows Live"/>
      </p:ext>
    </p:extLst>
  </p:cmAuthor>
  <p:cmAuthor id="4" name="Andrew Nelson" initials="AN" lastIdx="29" clrIdx="3">
    <p:extLst>
      <p:ext uri="{19B8F6BF-5375-455C-9EA6-DF929625EA0E}">
        <p15:presenceInfo xmlns:p15="http://schemas.microsoft.com/office/powerpoint/2012/main" userId="S::anelson@adcetera.com::95541e0c-e564-49ae-8f79-07fe47201629" providerId="AD"/>
      </p:ext>
    </p:extLst>
  </p:cmAuthor>
  <p:cmAuthor id="5" name="Emmy Davis" initials="ED" lastIdx="7" clrIdx="4">
    <p:extLst>
      <p:ext uri="{19B8F6BF-5375-455C-9EA6-DF929625EA0E}">
        <p15:presenceInfo xmlns:p15="http://schemas.microsoft.com/office/powerpoint/2012/main" userId="S::edavis@adcetera.com::b09cd0c7-36cc-4071-9d07-505d2e4ce151" providerId="AD"/>
      </p:ext>
    </p:extLst>
  </p:cmAuthor>
  <p:cmAuthor id="6" name="Veronica Adams" initials="VA" lastIdx="41" clrIdx="5">
    <p:extLst>
      <p:ext uri="{19B8F6BF-5375-455C-9EA6-DF929625EA0E}">
        <p15:presenceInfo xmlns:p15="http://schemas.microsoft.com/office/powerpoint/2012/main" userId="S::vamullin@adcetera.com::8cb27359-0f3c-4a27-984a-94862f577e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5183"/>
    <a:srgbClr val="C6C6C2"/>
    <a:srgbClr val="4772E1"/>
    <a:srgbClr val="57D784"/>
    <a:srgbClr val="FA8043"/>
    <a:srgbClr val="00CBCA"/>
    <a:srgbClr val="FF3399"/>
    <a:srgbClr val="FD02D6"/>
    <a:srgbClr val="11DDBB"/>
    <a:srgbClr val="18D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1H>
      <a:tcStyle>
        <a:tcBdr>
          <a:top>
            <a:lnRef idx="1">
              <a:schemeClr val="dk1"/>
            </a:lnRef>
          </a:top>
          <a:bottom>
            <a:lnRef idx="1">
              <a:schemeClr val="dk1"/>
            </a:lnRef>
          </a:bottom>
        </a:tcBdr>
      </a:tcStyle>
    </a:band1H>
    <a:band1V>
      <a:tcStyle>
        <a:tcBdr>
          <a:left>
            <a:lnRef idx="1">
              <a:schemeClr val="dk1"/>
            </a:lnRef>
          </a:left>
          <a:right>
            <a:lnRef idx="1">
              <a:schemeClr val="dk1"/>
            </a:lnRef>
          </a:right>
        </a:tcBdr>
      </a:tcStyle>
    </a:band1V>
    <a:band2V>
      <a:tcStyle>
        <a:tcBdr>
          <a:left>
            <a:lnRef idx="1">
              <a:schemeClr val="dk1"/>
            </a:lnRef>
          </a:left>
          <a:right>
            <a:lnRef idx="1">
              <a:schemeClr val="dk1"/>
            </a:lnRef>
          </a:right>
        </a:tcBdr>
      </a:tcStyle>
    </a:band2V>
    <a:lastCol>
      <a:tcTxStyle b="on"/>
      <a:tcStyle>
        <a:tcBdr/>
      </a:tcStyle>
    </a:lastCol>
    <a:firstCol>
      <a:tcTxStyle b="on"/>
      <a:tcStyle>
        <a:tcBdr/>
      </a:tcStyle>
    </a:firstCol>
    <a:lastRow>
      <a:tcTxStyle b="on"/>
      <a:tcStyle>
        <a:tcBdr>
          <a:top>
            <a:ln w="50800" cmpd="dbl">
              <a:solidFill>
                <a:schemeClr val="dk1"/>
              </a:solidFill>
            </a:ln>
          </a:top>
        </a:tcBdr>
      </a:tcStyle>
    </a:lastRow>
    <a:firstRow>
      <a:tcTxStyle b="on">
        <a:fontRef idx="minor">
          <a:scrgbClr r="0" g="0" b="0"/>
        </a:fontRef>
        <a:schemeClr val="lt1"/>
      </a:tcTxStyle>
      <a:tcStyle>
        <a:tcBdr/>
        <a:fillRef idx="1">
          <a:schemeClr val="dk1">
            <a:tint val="80000"/>
          </a:schemeClr>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1" autoAdjust="0"/>
  </p:normalViewPr>
  <p:slideViewPr>
    <p:cSldViewPr snapToGrid="0">
      <p:cViewPr varScale="1">
        <p:scale>
          <a:sx n="90" d="100"/>
          <a:sy n="90" d="100"/>
        </p:scale>
        <p:origin x="232" y="440"/>
      </p:cViewPr>
      <p:guideLst>
        <p:guide orient="horz" pos="2183"/>
        <p:guide orient="horz" pos="3840"/>
        <p:guide pos="3192"/>
        <p:guide pos="312"/>
        <p:guide orient="horz" pos="960"/>
        <p:guide orient="horz" pos="1049"/>
      </p:guideLst>
    </p:cSldViewPr>
  </p:slideViewPr>
  <p:notesTextViewPr>
    <p:cViewPr>
      <p:scale>
        <a:sx n="85" d="100"/>
        <a:sy n="85" d="100"/>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4.fntdata"/><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font" Target="fonts/font12.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0.fntdata"/><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1.fntdata"/><Relationship Id="rId55"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latin typeface="MetricHPE" panose="020B0503030202060203" pitchFamily="34" charset="-18"/>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latin typeface="MetricHPE" panose="020B0503030202060203" pitchFamily="34" charset="-18"/>
              </a:rPr>
              <a:t>5/23/24</a:t>
            </a:fld>
            <a:endParaRPr>
              <a:latin typeface="MetricHPE" panose="020B0503030202060203" pitchFamily="34" charset="-18"/>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latin typeface="MetricHPE" panose="020B0503030202060203" pitchFamily="34" charset="-18"/>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latin typeface="MetricHPE" panose="020B0503030202060203" pitchFamily="34" charset="-18"/>
              </a:rPr>
              <a:t>‹nr.›</a:t>
            </a:fld>
            <a:endParaRPr>
              <a:latin typeface="MetricHPE" panose="020B0503030202060203" pitchFamily="34" charset="-18"/>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atin typeface="MetricHPE" panose="020B0503030202060203" pitchFamily="34" charset="0"/>
                <a:sym typeface="MetricHPE" panose="020B0503030202060203" pitchFamily="34" charset="0"/>
              </a:defRPr>
            </a:lvl1pPr>
          </a:lstStyle>
          <a:p>
            <a:endParaRPr lang="en-US"/>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atin typeface="MetricHPE" panose="020B0503030202060203" pitchFamily="34" charset="0"/>
                <a:sym typeface="MetricHPE" panose="020B0503030202060203" pitchFamily="34" charset="0"/>
              </a:defRPr>
            </a:lvl1pPr>
          </a:lstStyle>
          <a:p>
            <a:fld id="{5BFEAE42-E3FE-4405-B7FC-4425D05B92A0}" type="slidenum">
              <a:rPr lang="en-US" smtClean="0"/>
              <a:pPr/>
              <a:t>‹nr.›</a:t>
            </a:fld>
            <a:endParaRPr lang="en-US"/>
          </a:p>
        </p:txBody>
      </p:sp>
      <p:sp>
        <p:nvSpPr>
          <p:cNvPr id="3" name="Header Placeholder 2">
            <a:extLst>
              <a:ext uri="{FF2B5EF4-FFF2-40B4-BE49-F238E27FC236}">
                <a16:creationId xmlns:a16="http://schemas.microsoft.com/office/drawing/2014/main" id="{1ABBFA18-F005-4413-AD3D-C41E73AAEA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tricHPE" panose="020B0503030202060203" pitchFamily="34" charset="0"/>
                <a:sym typeface="MetricHPE" panose="020B0503030202060203" pitchFamily="34" charset="0"/>
              </a:defRPr>
            </a:lvl1pPr>
          </a:lstStyle>
          <a:p>
            <a:endParaRPr lang="en-US"/>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 panose="020B0303030202060203" pitchFamily="34" charset="0"/>
      <a:buChar char=" "/>
      <a:defRPr sz="1100" kern="1200">
        <a:solidFill>
          <a:schemeClr val="tx1"/>
        </a:solidFill>
        <a:latin typeface="MetricHPE" panose="020B0503030202060203" pitchFamily="34" charset="0"/>
        <a:ea typeface="+mn-ea"/>
        <a:cs typeface="+mn-cs"/>
        <a:sym typeface="MetricHPE" panose="020B0503030202060203" pitchFamily="34" charset="0"/>
      </a:defRPr>
    </a:lvl1pPr>
    <a:lvl2pPr marL="228600" indent="-137160" algn="l" defTabSz="914400" rtl="0" eaLnBrk="1" latinLnBrk="0" hangingPunct="1">
      <a:spcBef>
        <a:spcPts val="600"/>
      </a:spcBef>
      <a:buFont typeface="" panose="020B0303030202060203" pitchFamily="34" charset="0"/>
      <a:buChar char="–"/>
      <a:defRPr sz="1050" kern="1200">
        <a:solidFill>
          <a:schemeClr val="tx1"/>
        </a:solidFill>
        <a:latin typeface="MetricHPE" panose="020B0503030202060203" pitchFamily="34" charset="0"/>
        <a:ea typeface="+mn-ea"/>
        <a:cs typeface="+mn-cs"/>
        <a:sym typeface="MetricHPE" panose="020B0503030202060203" pitchFamily="34" charset="0"/>
      </a:defRPr>
    </a:lvl2pPr>
    <a:lvl3pPr marL="365760" indent="-109728" algn="l" defTabSz="914400" rtl="0" eaLnBrk="1" latinLnBrk="0" hangingPunct="1">
      <a:spcBef>
        <a:spcPts val="600"/>
      </a:spcBef>
      <a:buFont typeface="" panose="020B0303030202060203" pitchFamily="34" charset="0"/>
      <a:buChar char="–"/>
      <a:defRPr sz="1000" kern="1200">
        <a:solidFill>
          <a:schemeClr val="tx1"/>
        </a:solidFill>
        <a:latin typeface="MetricHPE" panose="020B0503030202060203" pitchFamily="34" charset="0"/>
        <a:ea typeface="+mn-ea"/>
        <a:cs typeface="+mn-cs"/>
        <a:sym typeface="MetricHPE" panose="020B0503030202060203" pitchFamily="34" charset="0"/>
      </a:defRPr>
    </a:lvl3pPr>
    <a:lvl4pPr marL="548640" indent="-109728" algn="l" defTabSz="914400" rtl="0" eaLnBrk="1" latinLnBrk="0" hangingPunct="1">
      <a:spcBef>
        <a:spcPts val="600"/>
      </a:spcBef>
      <a:buFont typeface="" panose="020B0303030202060203" pitchFamily="34" charset="0"/>
      <a:buChar char="–"/>
      <a:defRPr sz="900" kern="1200">
        <a:solidFill>
          <a:schemeClr val="tx1"/>
        </a:solidFill>
        <a:latin typeface="MetricHPE" panose="020B0503030202060203" pitchFamily="34" charset="0"/>
        <a:ea typeface="+mn-ea"/>
        <a:cs typeface="+mn-cs"/>
        <a:sym typeface="MetricHPE" panose="020B0503030202060203" pitchFamily="34" charset="0"/>
      </a:defRPr>
    </a:lvl4pPr>
    <a:lvl5pPr marL="731520" indent="-109728" algn="l" defTabSz="914400" rtl="0" eaLnBrk="1" latinLnBrk="0" hangingPunct="1">
      <a:spcBef>
        <a:spcPts val="600"/>
      </a:spcBef>
      <a:buFont typeface="" panose="020B0303030202060203" pitchFamily="34" charset="0"/>
      <a:buChar char="–"/>
      <a:defRPr sz="800" kern="1200">
        <a:solidFill>
          <a:schemeClr val="tx1"/>
        </a:solidFill>
        <a:latin typeface="MetricHPE" panose="020B0503030202060203" pitchFamily="34" charset="0"/>
        <a:ea typeface="+mn-ea"/>
        <a:cs typeface="+mn-cs"/>
        <a:sym typeface="MetricHPE" panose="020B050303020206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pshotstories.com/stories/overcoming-complex-system-management-for-remote-locations-through-simplicity-and-automa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pe.com/us/en/newsroom/press-release/2022/08/hewlett-packard-enterprise-reports-fiscal-2022-third-quarter-results.html#:~:text=Q3%202022%20Financial%20Highlights%3A&amp;text=Diluted%20net%20earnings%20per%20share,period%20and%20up%209%25%20sequentially"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trustedcomputinggroup.org/resource/tcg-platform-certificate-profil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hpe.com/psnow/doc/a00047694enw"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1</a:t>
            </a:fld>
            <a:endParaRPr lang="en-US"/>
          </a:p>
        </p:txBody>
      </p:sp>
    </p:spTree>
    <p:extLst>
      <p:ext uri="{BB962C8B-B14F-4D97-AF65-F5344CB8AC3E}">
        <p14:creationId xmlns:p14="http://schemas.microsoft.com/office/powerpoint/2010/main" val="398777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1" kern="1200">
                <a:solidFill>
                  <a:schemeClr val="tx1"/>
                </a:solidFill>
                <a:effectLst/>
                <a:latin typeface="MetricHPE" panose="020B0503030202060203" pitchFamily="34" charset="0"/>
                <a:sym typeface="MetricHPE" panose="020B0503030202060203" pitchFamily="34" charset="0"/>
              </a:rPr>
              <a:t>Key takeaway: Simplify the way you control compute from edge to cloud with an intuitive cloud operating experience. </a:t>
            </a:r>
            <a:endParaRPr lang="en-US" sz="1100" kern="1200">
              <a:solidFill>
                <a:schemeClr val="tx1"/>
              </a:solidFill>
              <a:effectLst/>
              <a:latin typeface="MetricHPE" panose="020B0503030202060203" pitchFamily="34" charset="0"/>
              <a:sym typeface="MetricHPE" panose="020B0503030202060203" pitchFamily="34" charset="0"/>
            </a:endParaRP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Transform business operations and pivot your team from reactive to proactive with global visibility and insight through a unified console. </a:t>
            </a:r>
          </a:p>
          <a:p>
            <a:r>
              <a:rPr lang="en-US" sz="1100" kern="1200">
                <a:solidFill>
                  <a:schemeClr val="tx1"/>
                </a:solidFill>
                <a:effectLst/>
                <a:latin typeface="MetricHPE" panose="020B0503030202060203" pitchFamily="34" charset="0"/>
                <a:sym typeface="MetricHPE" panose="020B0503030202060203" pitchFamily="34" charset="0"/>
              </a:rPr>
              <a:t>The next-gen HPE ProLiant is engineered with a cloud experience, no matter if you choose a purchase or consumption model.</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Business outcomes:</a:t>
            </a:r>
          </a:p>
          <a:p>
            <a:pPr lvl="1"/>
            <a:r>
              <a:rPr lang="en-US" sz="1050" kern="1200">
                <a:solidFill>
                  <a:schemeClr val="tx1"/>
                </a:solidFill>
                <a:effectLst/>
                <a:latin typeface="MetricHPE" panose="020B0503030202060203" pitchFamily="34" charset="0"/>
                <a:sym typeface="MetricHPE" panose="020B0503030202060203" pitchFamily="34" charset="0"/>
              </a:rPr>
              <a:t>Modernize lifecycle management with cloud simplicity</a:t>
            </a:r>
          </a:p>
          <a:p>
            <a:pPr lvl="1"/>
            <a:r>
              <a:rPr lang="en-US" sz="1050" kern="1200">
                <a:solidFill>
                  <a:schemeClr val="tx1"/>
                </a:solidFill>
                <a:effectLst/>
                <a:latin typeface="MetricHPE" panose="020B0503030202060203" pitchFamily="34" charset="0"/>
                <a:sym typeface="MetricHPE" panose="020B0503030202060203" pitchFamily="34" charset="0"/>
              </a:rPr>
              <a:t>Unify compute management with a centralized console for self-service operations</a:t>
            </a:r>
          </a:p>
          <a:p>
            <a:pPr lvl="1"/>
            <a:r>
              <a:rPr lang="en-US" sz="1050" kern="1200">
                <a:solidFill>
                  <a:schemeClr val="tx1"/>
                </a:solidFill>
                <a:effectLst/>
                <a:latin typeface="MetricHPE" panose="020B0503030202060203" pitchFamily="34" charset="0"/>
                <a:sym typeface="MetricHPE" panose="020B0503030202060203" pitchFamily="34" charset="0"/>
              </a:rPr>
              <a:t>Automate tasks for efficiency, reducing manual effort in deployment, and achieve seamless, simplified support and lifecycle management. </a:t>
            </a:r>
          </a:p>
          <a:p>
            <a:pPr lvl="1"/>
            <a:r>
              <a:rPr lang="en-US" sz="1050" kern="1200">
                <a:solidFill>
                  <a:schemeClr val="tx1"/>
                </a:solidFill>
                <a:effectLst/>
                <a:latin typeface="MetricHPE" panose="020B0503030202060203" pitchFamily="34" charset="0"/>
                <a:sym typeface="MetricHPE" panose="020B0503030202060203" pitchFamily="34" charset="0"/>
              </a:rPr>
              <a:t>Securely bring cloud agility to distributed compute infrastructure</a:t>
            </a:r>
            <a:endParaRPr lang="en-US" sz="1000" b="0" i="0" kern="120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11</a:t>
            </a:fld>
            <a:endParaRPr lang="en-US"/>
          </a:p>
        </p:txBody>
      </p:sp>
    </p:spTree>
    <p:extLst>
      <p:ext uri="{BB962C8B-B14F-4D97-AF65-F5344CB8AC3E}">
        <p14:creationId xmlns:p14="http://schemas.microsoft.com/office/powerpoint/2010/main" val="3652185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1" kern="1200">
                <a:solidFill>
                  <a:schemeClr val="tx1"/>
                </a:solidFill>
                <a:effectLst/>
                <a:latin typeface="MetricHPE" panose="020B0503030202060203" pitchFamily="34" charset="0"/>
                <a:sym typeface="MetricHPE" panose="020B0503030202060203" pitchFamily="34" charset="0"/>
              </a:rPr>
              <a:t>Key takeaway: Modernize lifecycle management with cloud simplicity  </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Enables a modernized compute management experience delivered through HPE GreenLake that securely streamlines operations from edge-to-cloud. </a:t>
            </a:r>
          </a:p>
          <a:p>
            <a:pPr lvl="1" fontAlgn="base"/>
            <a:r>
              <a:rPr lang="en-US" sz="1050" kern="1200">
                <a:solidFill>
                  <a:schemeClr val="tx1"/>
                </a:solidFill>
                <a:effectLst/>
                <a:latin typeface="MetricHPE" panose="020B0503030202060203" pitchFamily="34" charset="0"/>
                <a:sym typeface="MetricHPE" panose="020B0503030202060203" pitchFamily="34" charset="0"/>
              </a:rPr>
              <a:t>Firmware updates are the number one pain point with server management – with HPE Compute Ops Management you can achieve 5X faster server firmware updates  . COM replaces manual, piecemeal firmware updates with automated, policy-based updates—sealing a key vulnerability</a:t>
            </a:r>
          </a:p>
          <a:p>
            <a:pPr lvl="3" fontAlgn="base"/>
            <a:r>
              <a:rPr lang="en-US" sz="900" u="sng" kern="1200" err="1">
                <a:solidFill>
                  <a:schemeClr val="tx1"/>
                </a:solidFill>
                <a:effectLst/>
                <a:latin typeface="MetricHPE" panose="020B0503030202060203" pitchFamily="34" charset="0"/>
                <a:sym typeface="MetricHPE" panose="020B0503030202060203" pitchFamily="34" charset="0"/>
                <a:hlinkClick r:id="rId3"/>
              </a:rPr>
              <a:t>Kimley</a:t>
            </a:r>
            <a:r>
              <a:rPr lang="en-US" sz="900" u="sng" kern="1200">
                <a:solidFill>
                  <a:schemeClr val="tx1"/>
                </a:solidFill>
                <a:effectLst/>
                <a:latin typeface="MetricHPE" panose="020B0503030202060203" pitchFamily="34" charset="0"/>
                <a:sym typeface="MetricHPE" panose="020B0503030202060203" pitchFamily="34" charset="0"/>
                <a:hlinkClick r:id="rId3"/>
              </a:rPr>
              <a:t> Horn customer reference</a:t>
            </a:r>
            <a:r>
              <a:rPr lang="en-US" sz="900" kern="1200">
                <a:solidFill>
                  <a:schemeClr val="tx1"/>
                </a:solidFill>
                <a:effectLst/>
                <a:latin typeface="MetricHPE" panose="020B0503030202060203" pitchFamily="34" charset="0"/>
                <a:sym typeface="MetricHPE" panose="020B0503030202060203" pitchFamily="34" charset="0"/>
              </a:rPr>
              <a:t> </a:t>
            </a:r>
          </a:p>
          <a:p>
            <a:pPr lvl="1" fontAlgn="base"/>
            <a:r>
              <a:rPr lang="en-US" sz="1050" kern="1200">
                <a:solidFill>
                  <a:schemeClr val="tx1"/>
                </a:solidFill>
                <a:effectLst/>
                <a:latin typeface="MetricHPE" panose="020B0503030202060203" pitchFamily="34" charset="0"/>
                <a:sym typeface="MetricHPE" panose="020B0503030202060203" pitchFamily="34" charset="0"/>
              </a:rPr>
              <a:t>Monitor and manage all servers globally from a single console  COM replaces legacy management tools with a centralized platform that lets you manage all your compute, wherever it lives, from one console.</a:t>
            </a:r>
          </a:p>
          <a:p>
            <a:pPr lvl="3" fontAlgn="base"/>
            <a:r>
              <a:rPr lang="en-US" sz="900" kern="1200">
                <a:solidFill>
                  <a:schemeClr val="tx1"/>
                </a:solidFill>
                <a:effectLst/>
                <a:latin typeface="MetricHPE" panose="020B0503030202060203" pitchFamily="34" charset="0"/>
                <a:sym typeface="MetricHPE" panose="020B0503030202060203" pitchFamily="34" charset="0"/>
              </a:rPr>
              <a:t>Easily onboard 1000s of distributed devices </a:t>
            </a:r>
          </a:p>
          <a:p>
            <a:pPr lvl="1"/>
            <a:r>
              <a:rPr lang="en-US" sz="1050" kern="1200">
                <a:solidFill>
                  <a:schemeClr val="tx1"/>
                </a:solidFill>
                <a:effectLst/>
                <a:latin typeface="MetricHPE" panose="020B0503030202060203" pitchFamily="34" charset="0"/>
                <a:sym typeface="MetricHPE" panose="020B0503030202060203" pitchFamily="34" charset="0"/>
              </a:rPr>
              <a:t>Bring enterprise security and consistent, compliant processes to your distributed compute infrastructure </a:t>
            </a:r>
            <a:endParaRPr lang="en-US" sz="1000" b="0" i="0" kern="120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12</a:t>
            </a:fld>
            <a:endParaRPr lang="en-US"/>
          </a:p>
        </p:txBody>
      </p:sp>
    </p:spTree>
    <p:extLst>
      <p:ext uri="{BB962C8B-B14F-4D97-AF65-F5344CB8AC3E}">
        <p14:creationId xmlns:p14="http://schemas.microsoft.com/office/powerpoint/2010/main" val="668749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1" kern="1200">
                <a:solidFill>
                  <a:schemeClr val="tx1"/>
                </a:solidFill>
                <a:effectLst/>
                <a:latin typeface="MetricHPE" panose="020B0503030202060203" pitchFamily="34" charset="0"/>
                <a:sym typeface="MetricHPE" panose="020B0503030202060203" pitchFamily="34" charset="0"/>
              </a:rPr>
              <a:t>Key takeaway: Unify compute management with a centralized console for self-service operations  </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Pivot IT resources from reactive to proactive with global visibility and insight of all compute devices </a:t>
            </a:r>
          </a:p>
          <a:p>
            <a:pPr lvl="1"/>
            <a:r>
              <a:rPr lang="en-US" sz="1050" kern="1200">
                <a:solidFill>
                  <a:schemeClr val="tx1"/>
                </a:solidFill>
                <a:effectLst/>
                <a:latin typeface="MetricHPE" panose="020B0503030202060203" pitchFamily="34" charset="0"/>
                <a:sym typeface="MetricHPE" panose="020B0503030202060203" pitchFamily="34" charset="0"/>
              </a:rPr>
              <a:t>View health and firmware status of all servers across the distributed environment from main dashboard  At-a-glance visibility into the health of your entire distributed compute ecosystem.  </a:t>
            </a:r>
          </a:p>
          <a:p>
            <a:pPr lvl="1"/>
            <a:r>
              <a:rPr lang="en-US" sz="1050" kern="1200">
                <a:solidFill>
                  <a:schemeClr val="tx1"/>
                </a:solidFill>
                <a:effectLst/>
                <a:latin typeface="MetricHPE" panose="020B0503030202060203" pitchFamily="34" charset="0"/>
                <a:sym typeface="MetricHPE" panose="020B0503030202060203" pitchFamily="34" charset="0"/>
              </a:rPr>
              <a:t>Gain new insights – Carbon Footprint reports allow customers to see emission metrics for individual servers as well as full environment and lay the groundwork for improving your environmental sustainability through a clear view of the energy and environmental performance of your compute </a:t>
            </a:r>
            <a:endParaRPr lang="en-US" sz="1750">
              <a:effectLst/>
              <a:latin typeface="MetricHPE Light" panose="020B0303030202060203" pitchFamily="34" charset="77"/>
              <a:ea typeface="Calibri" panose="020F0502020204030204" pitchFamily="34"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13</a:t>
            </a:fld>
            <a:endParaRPr lang="en-US"/>
          </a:p>
        </p:txBody>
      </p:sp>
    </p:spTree>
    <p:extLst>
      <p:ext uri="{BB962C8B-B14F-4D97-AF65-F5344CB8AC3E}">
        <p14:creationId xmlns:p14="http://schemas.microsoft.com/office/powerpoint/2010/main" val="3803760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1" kern="1200">
                <a:solidFill>
                  <a:schemeClr val="tx1"/>
                </a:solidFill>
                <a:effectLst/>
                <a:latin typeface="MetricHPE" panose="020B0503030202060203" pitchFamily="34" charset="0"/>
                <a:sym typeface="MetricHPE" panose="020B0503030202060203" pitchFamily="34" charset="0"/>
              </a:rPr>
              <a:t>Key takeaway: Reduce manual efforts and gain support efficiencies </a:t>
            </a:r>
            <a:endParaRPr lang="en-US" sz="1100" kern="1200">
              <a:solidFill>
                <a:schemeClr val="tx1"/>
              </a:solidFill>
              <a:effectLst/>
              <a:latin typeface="MetricHPE" panose="020B0503030202060203" pitchFamily="34" charset="0"/>
              <a:sym typeface="MetricHPE" panose="020B0503030202060203" pitchFamily="34" charset="0"/>
            </a:endParaRP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Automated tasks help speed server updates, mitigate risk and reduce time spent preparing and running system updates.</a:t>
            </a:r>
          </a:p>
          <a:p>
            <a:pPr lvl="1"/>
            <a:r>
              <a:rPr lang="en-US" sz="1050" kern="1200">
                <a:solidFill>
                  <a:schemeClr val="tx1"/>
                </a:solidFill>
                <a:effectLst/>
                <a:latin typeface="MetricHPE" panose="020B0503030202060203" pitchFamily="34" charset="0"/>
                <a:sym typeface="MetricHPE" panose="020B0503030202060203" pitchFamily="34" charset="0"/>
              </a:rPr>
              <a:t>REST APIs make server updates faster and easier by rendering all server performance and condition information consistent and readable, even in a </a:t>
            </a:r>
            <a:r>
              <a:rPr lang="en-US" sz="1050" kern="1200" err="1">
                <a:solidFill>
                  <a:schemeClr val="tx1"/>
                </a:solidFill>
                <a:effectLst/>
                <a:latin typeface="MetricHPE" panose="020B0503030202060203" pitchFamily="34" charset="0"/>
                <a:sym typeface="MetricHPE" panose="020B0503030202060203" pitchFamily="34" charset="0"/>
              </a:rPr>
              <a:t>heterogenous</a:t>
            </a:r>
            <a:r>
              <a:rPr lang="en-US" sz="1050" kern="1200">
                <a:solidFill>
                  <a:schemeClr val="tx1"/>
                </a:solidFill>
                <a:effectLst/>
                <a:latin typeface="MetricHPE" panose="020B0503030202060203" pitchFamily="34" charset="0"/>
                <a:sym typeface="MetricHPE" panose="020B0503030202060203" pitchFamily="34" charset="0"/>
              </a:rPr>
              <a:t> infrastructure environment. This “common language” allows centralized, unified management, such as:</a:t>
            </a:r>
          </a:p>
          <a:p>
            <a:pPr lvl="2" fontAlgn="base"/>
            <a:r>
              <a:rPr lang="en-US" sz="1000" kern="1200">
                <a:solidFill>
                  <a:schemeClr val="tx1"/>
                </a:solidFill>
                <a:effectLst/>
                <a:latin typeface="MetricHPE" panose="020B0503030202060203" pitchFamily="34" charset="0"/>
                <a:sym typeface="MetricHPE" panose="020B0503030202060203" pitchFamily="34" charset="0"/>
              </a:rPr>
              <a:t>Update servers with bulk scripted actions  </a:t>
            </a:r>
          </a:p>
          <a:p>
            <a:pPr lvl="2" fontAlgn="base"/>
            <a:r>
              <a:rPr lang="en-US" sz="1000" kern="1200">
                <a:solidFill>
                  <a:schemeClr val="tx1"/>
                </a:solidFill>
                <a:effectLst/>
                <a:latin typeface="MetricHPE" panose="020B0503030202060203" pitchFamily="34" charset="0"/>
                <a:sym typeface="MetricHPE" panose="020B0503030202060203" pitchFamily="34" charset="0"/>
              </a:rPr>
              <a:t>Set policies for firmware baselines and compliance </a:t>
            </a:r>
          </a:p>
          <a:p>
            <a:pPr lvl="1"/>
            <a:r>
              <a:rPr lang="en-US" sz="1050" kern="1200">
                <a:solidFill>
                  <a:schemeClr val="tx1"/>
                </a:solidFill>
                <a:effectLst/>
                <a:latin typeface="MetricHPE" panose="020B0503030202060203" pitchFamily="34" charset="0"/>
                <a:sym typeface="MetricHPE" panose="020B0503030202060203" pitchFamily="34" charset="0"/>
              </a:rPr>
              <a:t>Automated monitoring and supportability.   Instantly receive email notifications of critical hardware issues </a:t>
            </a:r>
          </a:p>
          <a:p>
            <a:pPr lvl="2" fontAlgn="base"/>
            <a:r>
              <a:rPr lang="en-US" sz="1000" kern="1200">
                <a:solidFill>
                  <a:schemeClr val="tx1"/>
                </a:solidFill>
                <a:effectLst/>
                <a:latin typeface="MetricHPE" panose="020B0503030202060203" pitchFamily="34" charset="0"/>
                <a:sym typeface="MetricHPE" panose="020B0503030202060203" pitchFamily="34" charset="0"/>
              </a:rPr>
              <a:t>Critical issues trigger auto-case creation for hardware failures and sends support request to HPE Pointnext to order and replace </a:t>
            </a:r>
          </a:p>
        </p:txBody>
      </p:sp>
      <p:sp>
        <p:nvSpPr>
          <p:cNvPr id="4" name="Slide Number Placeholder 3"/>
          <p:cNvSpPr>
            <a:spLocks noGrp="1"/>
          </p:cNvSpPr>
          <p:nvPr>
            <p:ph type="sldNum" sz="quarter" idx="5"/>
          </p:nvPr>
        </p:nvSpPr>
        <p:spPr/>
        <p:txBody>
          <a:bodyPr/>
          <a:lstStyle/>
          <a:p>
            <a:fld id="{5BFEAE42-E3FE-4405-B7FC-4425D05B92A0}" type="slidenum">
              <a:rPr lang="en-US" smtClean="0"/>
              <a:pPr/>
              <a:t>14</a:t>
            </a:fld>
            <a:endParaRPr lang="en-US"/>
          </a:p>
        </p:txBody>
      </p:sp>
    </p:spTree>
    <p:extLst>
      <p:ext uri="{BB962C8B-B14F-4D97-AF65-F5344CB8AC3E}">
        <p14:creationId xmlns:p14="http://schemas.microsoft.com/office/powerpoint/2010/main" val="1445288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b="1" kern="1200">
                <a:solidFill>
                  <a:schemeClr val="tx1"/>
                </a:solidFill>
                <a:effectLst/>
                <a:latin typeface="MetricHPE" panose="020B0503030202060203" pitchFamily="34" charset="0"/>
                <a:sym typeface="MetricHPE" panose="020B0503030202060203" pitchFamily="34" charset="0"/>
              </a:rPr>
              <a:t>Securely bring cloud agility to distributed compute infrastructure </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b="1" kern="1200">
                <a:solidFill>
                  <a:schemeClr val="tx1"/>
                </a:solidFill>
                <a:effectLst/>
                <a:latin typeface="MetricHPE" panose="020B0503030202060203" pitchFamily="34" charset="0"/>
                <a:sym typeface="MetricHPE" panose="020B0503030202060203" pitchFamily="34" charset="0"/>
              </a:rPr>
              <a:t>Key takeaway: The COM-powered experience of HPE ProLiant management introduces no security compromise—in fact, it powers security improvements. </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The intuitive experience of HPE ProLiant management comes without security compromise—it’s powered by HPE GreenLake Compute Ops management to help ensure data and operational security, and powering automatic and policy-based updates to firmware, as well as security patches and new features. </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Securely bring cloud agility to distributed compute infrastructure</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Stop managing your management tools - Cloud-based management </a:t>
            </a:r>
            <a:r>
              <a:rPr lang="en-US" sz="1100" b="1" kern="1200">
                <a:solidFill>
                  <a:schemeClr val="tx1"/>
                </a:solidFill>
                <a:effectLst/>
                <a:latin typeface="MetricHPE" panose="020B0503030202060203" pitchFamily="34" charset="0"/>
                <a:sym typeface="MetricHPE" panose="020B0503030202060203" pitchFamily="34" charset="0"/>
              </a:rPr>
              <a:t>keeps infrastructure up-to-date with the latest features, security patches and firmware versions</a:t>
            </a:r>
            <a:endParaRPr lang="en-US" sz="1100" kern="1200">
              <a:solidFill>
                <a:schemeClr val="tx1"/>
              </a:solidFill>
              <a:effectLst/>
              <a:latin typeface="MetricHPE" panose="020B0503030202060203" pitchFamily="34" charset="0"/>
              <a:sym typeface="MetricHPE" panose="020B0503030202060203" pitchFamily="34" charset="0"/>
            </a:endParaRPr>
          </a:p>
          <a:p>
            <a:endParaRPr lang="en-US" sz="1100" b="1" kern="1200">
              <a:solidFill>
                <a:schemeClr val="tx1"/>
              </a:solidFill>
              <a:effectLst/>
              <a:latin typeface="MetricHPE" panose="020B0503030202060203" pitchFamily="34" charset="0"/>
              <a:sym typeface="MetricHPE" panose="020B0503030202060203" pitchFamily="34" charset="0"/>
            </a:endParaRPr>
          </a:p>
          <a:p>
            <a:r>
              <a:rPr lang="en-US" sz="1100" b="1" kern="1200">
                <a:solidFill>
                  <a:schemeClr val="tx1"/>
                </a:solidFill>
                <a:effectLst/>
                <a:latin typeface="MetricHPE" panose="020B0503030202060203" pitchFamily="34" charset="0"/>
                <a:sym typeface="MetricHPE" panose="020B0503030202060203" pitchFamily="34" charset="0"/>
              </a:rPr>
              <a:t>Secure, authenticated connection </a:t>
            </a:r>
            <a:r>
              <a:rPr lang="en-US" sz="1100" kern="1200">
                <a:solidFill>
                  <a:schemeClr val="tx1"/>
                </a:solidFill>
                <a:effectLst/>
                <a:latin typeface="MetricHPE" panose="020B0503030202060203" pitchFamily="34" charset="0"/>
                <a:sym typeface="MetricHPE" panose="020B0503030202060203" pitchFamily="34" charset="0"/>
              </a:rPr>
              <a:t>between HPE GreenLake Platform, HPE GreenLake Compute Ops Management and devices </a:t>
            </a:r>
            <a:r>
              <a:rPr lang="en-US" sz="1100" b="1" kern="1200">
                <a:solidFill>
                  <a:schemeClr val="tx1"/>
                </a:solidFill>
                <a:effectLst/>
                <a:latin typeface="MetricHPE" panose="020B0503030202060203" pitchFamily="34" charset="0"/>
                <a:sym typeface="MetricHPE" panose="020B0503030202060203" pitchFamily="34" charset="0"/>
              </a:rPr>
              <a:t>ensures you maintain control of access and your environment</a:t>
            </a:r>
            <a:endParaRPr lang="en-US" sz="1100" kern="1200">
              <a:solidFill>
                <a:schemeClr val="tx1"/>
              </a:solidFill>
              <a:effectLst/>
              <a:latin typeface="MetricHPE" panose="020B0503030202060203" pitchFamily="34" charset="0"/>
              <a:sym typeface="MetricHPE" panose="020B0503030202060203" pitchFamily="34" charset="0"/>
            </a:endParaRP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HPE GreenLake Compute Ops Management delivers against three key requirements:</a:t>
            </a:r>
          </a:p>
          <a:p>
            <a:pPr lvl="1"/>
            <a:r>
              <a:rPr lang="en-US" sz="1050" kern="1200">
                <a:solidFill>
                  <a:schemeClr val="tx1"/>
                </a:solidFill>
                <a:effectLst/>
                <a:latin typeface="MetricHPE" panose="020B0503030202060203" pitchFamily="34" charset="0"/>
                <a:sym typeface="MetricHPE" panose="020B0503030202060203" pitchFamily="34" charset="0"/>
              </a:rPr>
              <a:t>Authentication - HPE CA certificates are used by both Compute Ops Management in the cloud, and HPE </a:t>
            </a:r>
            <a:r>
              <a:rPr lang="en-US" sz="1050" kern="1200" err="1">
                <a:solidFill>
                  <a:schemeClr val="tx1"/>
                </a:solidFill>
                <a:effectLst/>
                <a:latin typeface="MetricHPE" panose="020B0503030202060203" pitchFamily="34" charset="0"/>
                <a:sym typeface="MetricHPE" panose="020B0503030202060203" pitchFamily="34" charset="0"/>
              </a:rPr>
              <a:t>iLO</a:t>
            </a:r>
            <a:r>
              <a:rPr lang="en-US" sz="1050" kern="1200">
                <a:solidFill>
                  <a:schemeClr val="tx1"/>
                </a:solidFill>
                <a:effectLst/>
                <a:latin typeface="MetricHPE" panose="020B0503030202060203" pitchFamily="34" charset="0"/>
                <a:sym typeface="MetricHPE" panose="020B0503030202060203" pitchFamily="34" charset="0"/>
              </a:rPr>
              <a:t> management processor embedded in the server to verify each other’s authenticity </a:t>
            </a:r>
          </a:p>
          <a:p>
            <a:pPr lvl="1"/>
            <a:r>
              <a:rPr lang="en-US" sz="1050" kern="1200">
                <a:solidFill>
                  <a:schemeClr val="tx1"/>
                </a:solidFill>
                <a:effectLst/>
                <a:latin typeface="MetricHPE" panose="020B0503030202060203" pitchFamily="34" charset="0"/>
                <a:sym typeface="MetricHPE" panose="020B0503030202060203" pitchFamily="34" charset="0"/>
              </a:rPr>
              <a:t>Data encryption in the cloud - All customer data in Compute Ops Management is encrypted using AES-256</a:t>
            </a:r>
          </a:p>
          <a:p>
            <a:pPr lvl="1"/>
            <a:r>
              <a:rPr lang="en-US" sz="1050" kern="1200">
                <a:solidFill>
                  <a:schemeClr val="tx1"/>
                </a:solidFill>
                <a:effectLst/>
                <a:latin typeface="MetricHPE" panose="020B0503030202060203" pitchFamily="34" charset="0"/>
                <a:sym typeface="MetricHPE" panose="020B0503030202060203" pitchFamily="34" charset="0"/>
              </a:rPr>
              <a:t>Multi-tenant isolation for safety - The data of each Compute Ops Management customer is logically separated from that of other tenant companies, providing privacy and data access protection</a:t>
            </a:r>
            <a:endParaRPr lang="en-US" sz="1750">
              <a:effectLst/>
              <a:latin typeface="MetricHPE Light" panose="020B0303030202060203" pitchFamily="34" charset="77"/>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15</a:t>
            </a:fld>
            <a:endParaRPr lang="en-US"/>
          </a:p>
        </p:txBody>
      </p:sp>
    </p:spTree>
    <p:extLst>
      <p:ext uri="{BB962C8B-B14F-4D97-AF65-F5344CB8AC3E}">
        <p14:creationId xmlns:p14="http://schemas.microsoft.com/office/powerpoint/2010/main" val="2488291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1" i="1" kern="1200">
                <a:solidFill>
                  <a:schemeClr val="tx1"/>
                </a:solidFill>
                <a:effectLst/>
                <a:latin typeface="MetricHPE" panose="020B0503030202060203" pitchFamily="34" charset="0"/>
                <a:sym typeface="MetricHPE" panose="020B0503030202060203" pitchFamily="34" charset="0"/>
              </a:rPr>
              <a:t>Transition: So, we’ve been talking about the security features built into HPE GreenLake Compute Ops Management. Let’s take a step back and talk about the security of HPE ProLiant servers: trusted security by design.</a:t>
            </a:r>
            <a:endParaRPr lang="en-US" sz="1100" kern="1200">
              <a:solidFill>
                <a:schemeClr val="tx1"/>
              </a:solidFill>
              <a:effectLst/>
              <a:latin typeface="MetricHPE" panose="020B0503030202060203" pitchFamily="34" charset="0"/>
              <a:sym typeface="MetricHPE" panose="020B0503030202060203" pitchFamily="34" charset="0"/>
            </a:endParaRPr>
          </a:p>
          <a:p>
            <a:endParaRPr lang="en-US" sz="1100" b="1" kern="1200">
              <a:solidFill>
                <a:schemeClr val="tx1"/>
              </a:solidFill>
              <a:effectLst/>
              <a:latin typeface="MetricHPE" panose="020B0503030202060203" pitchFamily="34" charset="0"/>
              <a:sym typeface="MetricHPE" panose="020B0503030202060203" pitchFamily="34" charset="0"/>
            </a:endParaRPr>
          </a:p>
          <a:p>
            <a:r>
              <a:rPr lang="en-US" sz="1100" b="1" kern="1200">
                <a:solidFill>
                  <a:schemeClr val="tx1"/>
                </a:solidFill>
                <a:effectLst/>
                <a:latin typeface="MetricHPE" panose="020B0503030202060203" pitchFamily="34" charset="0"/>
                <a:sym typeface="MetricHPE" panose="020B0503030202060203" pitchFamily="34" charset="0"/>
              </a:rPr>
              <a:t>Key takeaway: Security is a foundational element of HPE ProLiant—and choosing HPE ProLiant adds a security backbone to your environment. </a:t>
            </a:r>
            <a:endParaRPr lang="en-US" sz="1100" kern="1200">
              <a:solidFill>
                <a:schemeClr val="tx1"/>
              </a:solidFill>
              <a:effectLst/>
              <a:latin typeface="MetricHPE" panose="020B0503030202060203" pitchFamily="34" charset="0"/>
              <a:sym typeface="MetricHPE" panose="020B0503030202060203" pitchFamily="34" charset="0"/>
            </a:endParaRP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From silicon to software, from factory to cloud, and from generation to generation, HPE ProLiant is engineered with a fundamental security approach to defend against increasingly complex threats through an uncompromising focus to deliver constant security advancements that’s built into our DNA. </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Protect your infrastructure, workloads, and data from threats to hardware, and risks from third-party software, with a trusted edge-to-cloud security posture built on an HPE compute core hardened through a proven, zero-trust approach to security.</a:t>
            </a:r>
          </a:p>
          <a:p>
            <a:pPr lvl="1"/>
            <a:r>
              <a:rPr lang="en-US" sz="1050" kern="1200">
                <a:solidFill>
                  <a:schemeClr val="tx1"/>
                </a:solidFill>
                <a:effectLst/>
                <a:latin typeface="MetricHPE" panose="020B0503030202060203" pitchFamily="34" charset="0"/>
                <a:sym typeface="MetricHPE" panose="020B0503030202060203" pitchFamily="34" charset="0"/>
              </a:rPr>
              <a:t>Industry-leading security innovation</a:t>
            </a:r>
          </a:p>
          <a:p>
            <a:pPr lvl="1"/>
            <a:r>
              <a:rPr lang="en-US" sz="1050" kern="1200">
                <a:solidFill>
                  <a:schemeClr val="tx1"/>
                </a:solidFill>
                <a:effectLst/>
                <a:latin typeface="MetricHPE" panose="020B0503030202060203" pitchFamily="34" charset="0"/>
                <a:sym typeface="MetricHPE" panose="020B0503030202060203" pitchFamily="34" charset="0"/>
              </a:rPr>
              <a:t>Extending protection to partner ecosystem</a:t>
            </a:r>
          </a:p>
          <a:p>
            <a:pPr lvl="1"/>
            <a:r>
              <a:rPr lang="en-US" sz="1050" kern="1200">
                <a:solidFill>
                  <a:schemeClr val="tx1"/>
                </a:solidFill>
                <a:effectLst/>
                <a:latin typeface="MetricHPE" panose="020B0503030202060203" pitchFamily="34" charset="0"/>
                <a:sym typeface="MetricHPE" panose="020B0503030202060203" pitchFamily="34" charset="0"/>
              </a:rPr>
              <a:t>Expanding trusted supply chain security </a:t>
            </a:r>
            <a:endParaRPr lang="en-US" sz="1750">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16</a:t>
            </a:fld>
            <a:endParaRPr lang="en-US"/>
          </a:p>
        </p:txBody>
      </p:sp>
    </p:spTree>
    <p:extLst>
      <p:ext uri="{BB962C8B-B14F-4D97-AF65-F5344CB8AC3E}">
        <p14:creationId xmlns:p14="http://schemas.microsoft.com/office/powerpoint/2010/main" val="3966738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47500" lnSpcReduction="20000"/>
          </a:bodyPr>
          <a:lstStyle/>
          <a:p>
            <a:pPr rtl="0" fontAlgn="base"/>
            <a:r>
              <a:rPr lang="en-US" sz="1100" b="1" i="1" kern="1200">
                <a:solidFill>
                  <a:schemeClr val="tx1"/>
                </a:solidFill>
                <a:effectLst/>
                <a:latin typeface="MetricHPE" panose="020B0503030202060203" pitchFamily="34" charset="0"/>
                <a:sym typeface="MetricHPE" panose="020B0503030202060203" pitchFamily="34" charset="0"/>
              </a:rPr>
              <a:t>Key takeaway: HPE continues to lead and deliver infrastructure security innovations, from edge to cloud, with a fundamental zero-trust lifecycle approach.  </a:t>
            </a:r>
          </a:p>
          <a:p>
            <a:pPr rtl="0" fontAlgn="base"/>
            <a:endParaRPr lang="en-US" sz="1100" b="0" i="0" kern="1200">
              <a:solidFill>
                <a:schemeClr val="tx1"/>
              </a:solidFill>
              <a:effectLst/>
              <a:latin typeface="MetricHPE" panose="020B0503030202060203" pitchFamily="34" charset="0"/>
              <a:sym typeface="MetricHPE" panose="020B0503030202060203" pitchFamily="34" charset="0"/>
            </a:endParaRPr>
          </a:p>
          <a:p>
            <a:pPr rtl="0" fontAlgn="base"/>
            <a:r>
              <a:rPr lang="en-US" sz="1100" b="0" i="0" kern="1200">
                <a:solidFill>
                  <a:schemeClr val="tx1"/>
                </a:solidFill>
                <a:effectLst/>
                <a:latin typeface="MetricHPE" panose="020B0503030202060203" pitchFamily="34" charset="0"/>
                <a:sym typeface="MetricHPE" panose="020B0503030202060203" pitchFamily="34" charset="0"/>
              </a:rPr>
              <a:t>At the silicon level, HPE security technological innovations continuously provide zero-trust architecture against more advanced and persistent security threats. In Gen 11, new security features include platform certificates </a:t>
            </a:r>
            <a:r>
              <a:rPr lang="en-US" sz="1100" b="0" i="0" kern="1200" err="1">
                <a:solidFill>
                  <a:schemeClr val="tx1"/>
                </a:solidFill>
                <a:effectLst/>
                <a:latin typeface="MetricHPE" panose="020B0503030202060203" pitchFamily="34" charset="0"/>
                <a:sym typeface="MetricHPE" panose="020B0503030202060203" pitchFamily="34" charset="0"/>
              </a:rPr>
              <a:t>iDevID</a:t>
            </a:r>
            <a:r>
              <a:rPr lang="en-US" sz="1100" b="0" i="0" kern="1200">
                <a:solidFill>
                  <a:schemeClr val="tx1"/>
                </a:solidFill>
                <a:effectLst/>
                <a:latin typeface="MetricHPE" panose="020B0503030202060203" pitchFamily="34" charset="0"/>
                <a:sym typeface="MetricHPE" panose="020B0503030202060203" pitchFamily="34" charset="0"/>
              </a:rPr>
              <a:t> by default and TPM is integrated into the server.  </a:t>
            </a:r>
          </a:p>
          <a:p>
            <a:pPr rtl="0" fontAlgn="base"/>
            <a:endParaRPr lang="en-US" sz="1100" b="0" i="0" kern="1200">
              <a:solidFill>
                <a:schemeClr val="tx1"/>
              </a:solidFill>
              <a:effectLst/>
              <a:latin typeface="MetricHPE" panose="020B0503030202060203" pitchFamily="34" charset="0"/>
              <a:sym typeface="MetricHPE" panose="020B0503030202060203" pitchFamily="34" charset="0"/>
            </a:endParaRPr>
          </a:p>
          <a:p>
            <a:pPr rtl="0" fontAlgn="base"/>
            <a:r>
              <a:rPr lang="en-US" sz="1100" b="0" i="0" kern="1200">
                <a:solidFill>
                  <a:schemeClr val="tx1"/>
                </a:solidFill>
                <a:effectLst/>
                <a:latin typeface="MetricHPE" panose="020B0503030202060203" pitchFamily="34" charset="0"/>
                <a:sym typeface="MetricHPE" panose="020B0503030202060203" pitchFamily="34" charset="0"/>
              </a:rPr>
              <a:t>HPE Silicon Root of Trust:  </a:t>
            </a:r>
          </a:p>
          <a:p>
            <a:pPr lvl="1" rtl="0" fontAlgn="base"/>
            <a:r>
              <a:rPr lang="en-US" sz="1050" b="0" i="0" kern="1200">
                <a:solidFill>
                  <a:schemeClr val="tx1"/>
                </a:solidFill>
                <a:effectLst/>
                <a:latin typeface="MetricHPE" panose="020B0503030202060203" pitchFamily="34" charset="0"/>
                <a:sym typeface="MetricHPE" panose="020B0503030202060203" pitchFamily="34" charset="0"/>
              </a:rPr>
              <a:t>protects millions of lines of firmware code from malware and ransomware with a digital fingerprint that is unique to the server  </a:t>
            </a:r>
          </a:p>
          <a:p>
            <a:pPr lvl="1" rtl="0" fontAlgn="base"/>
            <a:r>
              <a:rPr lang="en-US" sz="1050" b="0" i="0" kern="1200">
                <a:solidFill>
                  <a:schemeClr val="tx1"/>
                </a:solidFill>
                <a:effectLst/>
                <a:latin typeface="MetricHPE" panose="020B0503030202060203" pitchFamily="34" charset="0"/>
                <a:sym typeface="MetricHPE" panose="020B0503030202060203" pitchFamily="34" charset="0"/>
              </a:rPr>
              <a:t>secures over 4 million HPE servers around the world  </a:t>
            </a:r>
          </a:p>
          <a:p>
            <a:pPr rtl="0" fontAlgn="base"/>
            <a:r>
              <a:rPr lang="en-US" sz="1100" b="0" i="0" kern="1200">
                <a:solidFill>
                  <a:schemeClr val="tx1"/>
                </a:solidFill>
                <a:effectLst/>
                <a:latin typeface="MetricHPE" panose="020B0503030202060203" pitchFamily="34" charset="0"/>
                <a:sym typeface="MetricHPE" panose="020B0503030202060203" pitchFamily="34" charset="0"/>
              </a:rPr>
              <a:t>  </a:t>
            </a:r>
          </a:p>
          <a:p>
            <a:pPr marL="0" marR="0" algn="l">
              <a:spcBef>
                <a:spcPts val="0"/>
              </a:spcBef>
              <a:spcAft>
                <a:spcPts val="300"/>
              </a:spcAft>
            </a:pPr>
            <a:r>
              <a:rPr lang="en-US" sz="1100">
                <a:effectLst/>
                <a:ea typeface="Calibri" panose="020F0502020204030204" pitchFamily="34" charset="0"/>
              </a:rPr>
              <a:t>Citations of Proof Points: </a:t>
            </a:r>
          </a:p>
          <a:p>
            <a:pPr marL="0" marR="0">
              <a:spcBef>
                <a:spcPts val="0"/>
              </a:spcBef>
              <a:spcAft>
                <a:spcPts val="0"/>
              </a:spcAft>
            </a:pPr>
            <a:r>
              <a:rPr lang="en-GB" sz="1100" b="1">
                <a:solidFill>
                  <a:srgbClr val="002060"/>
                </a:solidFill>
                <a:effectLst/>
                <a:latin typeface="Calibri" panose="020F0502020204030204" pitchFamily="34" charset="0"/>
                <a:ea typeface="Calibri" panose="020F0502020204030204" pitchFamily="34" charset="0"/>
              </a:rPr>
              <a:t>CLAIM:</a:t>
            </a:r>
            <a:r>
              <a:rPr lang="en-GB" sz="1100">
                <a:solidFill>
                  <a:srgbClr val="002060"/>
                </a:solidFill>
                <a:effectLst/>
                <a:latin typeface="Calibri" panose="020F0502020204030204" pitchFamily="34" charset="0"/>
                <a:ea typeface="Calibri" panose="020F0502020204030204" pitchFamily="34" charset="0"/>
              </a:rPr>
              <a:t> </a:t>
            </a:r>
            <a:r>
              <a:rPr lang="en-US" sz="1100">
                <a:solidFill>
                  <a:srgbClr val="002060"/>
                </a:solidFill>
                <a:effectLst/>
                <a:latin typeface="Calibri" panose="020F0502020204030204" pitchFamily="34" charset="0"/>
                <a:ea typeface="Calibri" panose="020F0502020204030204" pitchFamily="34" charset="0"/>
              </a:rPr>
              <a:t>HPE Silicon Root of Trust with an iLO6-enabled Gen11 ProLiant server is the foundation of trust that ultimately protects millions of lines of firmware within the server </a:t>
            </a:r>
            <a:r>
              <a:rPr lang="en-GB" sz="1100">
                <a:solidFill>
                  <a:srgbClr val="002060"/>
                </a:solidFill>
                <a:effectLst/>
                <a:latin typeface="Calibri" panose="020F0502020204030204" pitchFamily="34" charset="0"/>
                <a:ea typeface="Calibri" panose="020F0502020204030204" pitchFamily="34" charset="0"/>
              </a:rPr>
              <a:t>from malware[1]</a:t>
            </a:r>
            <a:endParaRPr lang="en-GB" sz="1100">
              <a:effectLst/>
              <a:latin typeface="Calibri" panose="020F0502020204030204" pitchFamily="34" charset="0"/>
              <a:ea typeface="Calibri" panose="020F0502020204030204" pitchFamily="34" charset="0"/>
            </a:endParaRPr>
          </a:p>
          <a:p>
            <a:pPr marL="457200" marR="0">
              <a:spcBef>
                <a:spcPts val="0"/>
              </a:spcBef>
              <a:spcAft>
                <a:spcPts val="0"/>
              </a:spcAft>
            </a:pPr>
            <a:r>
              <a:rPr lang="en-US" sz="1100" b="1">
                <a:solidFill>
                  <a:srgbClr val="002060"/>
                </a:solidFill>
                <a:effectLst/>
                <a:latin typeface="Calibri" panose="020F0502020204030204" pitchFamily="34" charset="0"/>
                <a:ea typeface="Calibri" panose="020F0502020204030204" pitchFamily="34" charset="0"/>
              </a:rPr>
              <a:t>[1] SOURCE</a:t>
            </a:r>
            <a:r>
              <a:rPr lang="en-US" sz="1100">
                <a:solidFill>
                  <a:srgbClr val="002060"/>
                </a:solidFill>
                <a:effectLst/>
                <a:latin typeface="Calibri" panose="020F0502020204030204" pitchFamily="34" charset="0"/>
                <a:ea typeface="Calibri" panose="020F0502020204030204" pitchFamily="34" charset="0"/>
              </a:rPr>
              <a:t>: </a:t>
            </a:r>
            <a:r>
              <a:rPr lang="en-US" sz="1100" i="1">
                <a:solidFill>
                  <a:srgbClr val="FF0000"/>
                </a:solidFill>
                <a:effectLst/>
                <a:latin typeface="Calibri" panose="020F0502020204030204" pitchFamily="34" charset="0"/>
                <a:ea typeface="Calibri" panose="020F0502020204030204" pitchFamily="34" charset="0"/>
              </a:rPr>
              <a:t>  Information provided by Luis </a:t>
            </a:r>
            <a:r>
              <a:rPr lang="en-US" sz="1100" i="1" err="1">
                <a:solidFill>
                  <a:srgbClr val="FF0000"/>
                </a:solidFill>
                <a:effectLst/>
                <a:latin typeface="Calibri" panose="020F0502020204030204" pitchFamily="34" charset="0"/>
                <a:ea typeface="Calibri" panose="020F0502020204030204" pitchFamily="34" charset="0"/>
              </a:rPr>
              <a:t>Luciani</a:t>
            </a:r>
            <a:r>
              <a:rPr lang="en-US" sz="1100" i="1">
                <a:solidFill>
                  <a:srgbClr val="FF0000"/>
                </a:solidFill>
                <a:effectLst/>
                <a:latin typeface="Calibri" panose="020F0502020204030204" pitchFamily="34" charset="0"/>
                <a:ea typeface="Calibri" panose="020F0502020204030204" pitchFamily="34" charset="0"/>
              </a:rPr>
              <a:t>, Dir Engineering</a:t>
            </a:r>
            <a:r>
              <a:rPr lang="en-US" sz="1100" b="1">
                <a:solidFill>
                  <a:srgbClr val="002060"/>
                </a:solidFill>
                <a:effectLst/>
                <a:latin typeface="Calibri" panose="020F0502020204030204" pitchFamily="34" charset="0"/>
                <a:ea typeface="Calibri" panose="020F0502020204030204" pitchFamily="34" charset="0"/>
              </a:rPr>
              <a:t> </a:t>
            </a:r>
            <a:endParaRPr lang="en-GB" sz="1100">
              <a:effectLst/>
              <a:latin typeface="Calibri" panose="020F0502020204030204" pitchFamily="34" charset="0"/>
              <a:ea typeface="Calibri" panose="020F0502020204030204" pitchFamily="34" charset="0"/>
            </a:endParaRPr>
          </a:p>
          <a:p>
            <a:pPr marL="0" marR="0">
              <a:lnSpc>
                <a:spcPct val="105000"/>
              </a:lnSpc>
              <a:spcBef>
                <a:spcPts val="0"/>
              </a:spcBef>
              <a:spcAft>
                <a:spcPts val="0"/>
              </a:spcAft>
            </a:pPr>
            <a:r>
              <a:rPr lang="en-US" sz="1100" b="1">
                <a:solidFill>
                  <a:srgbClr val="002060"/>
                </a:solidFill>
                <a:effectLst/>
                <a:latin typeface="Calibri" panose="020F0502020204030204" pitchFamily="34" charset="0"/>
                <a:ea typeface="Calibri" panose="020F0502020204030204" pitchFamily="34" charset="0"/>
              </a:rPr>
              <a:t>CLAIM</a:t>
            </a:r>
            <a:r>
              <a:rPr lang="en-US" sz="1100">
                <a:solidFill>
                  <a:srgbClr val="002060"/>
                </a:solidFill>
                <a:effectLst/>
                <a:latin typeface="Calibri" panose="020F0502020204030204" pitchFamily="34" charset="0"/>
                <a:ea typeface="Calibri" panose="020F0502020204030204" pitchFamily="34" charset="0"/>
              </a:rPr>
              <a:t>: </a:t>
            </a:r>
            <a:r>
              <a:rPr lang="en-GB" sz="1100">
                <a:solidFill>
                  <a:srgbClr val="002060"/>
                </a:solidFill>
                <a:effectLst/>
                <a:latin typeface="Calibri" panose="020F0502020204030204" pitchFamily="34" charset="0"/>
                <a:ea typeface="Calibri" panose="020F0502020204030204" pitchFamily="34" charset="0"/>
              </a:rPr>
              <a:t>secures over 4 million HPE servers around the world [2]</a:t>
            </a:r>
            <a:endParaRPr lang="en-GB" sz="1100">
              <a:effectLst/>
              <a:latin typeface="Calibri" panose="020F0502020204030204" pitchFamily="34" charset="0"/>
              <a:ea typeface="Calibri" panose="020F0502020204030204" pitchFamily="34" charset="0"/>
            </a:endParaRPr>
          </a:p>
          <a:p>
            <a:pPr marL="457200" marR="0">
              <a:spcBef>
                <a:spcPts val="0"/>
              </a:spcBef>
              <a:spcAft>
                <a:spcPts val="0"/>
              </a:spcAft>
            </a:pPr>
            <a:r>
              <a:rPr lang="en-US" sz="1100" b="1">
                <a:solidFill>
                  <a:srgbClr val="002060"/>
                </a:solidFill>
                <a:effectLst/>
                <a:latin typeface="Calibri" panose="020F0502020204030204" pitchFamily="34" charset="0"/>
                <a:ea typeface="Calibri" panose="020F0502020204030204" pitchFamily="34" charset="0"/>
              </a:rPr>
              <a:t>[2] SOURCE</a:t>
            </a:r>
            <a:r>
              <a:rPr lang="en-US" sz="1100">
                <a:solidFill>
                  <a:srgbClr val="002060"/>
                </a:solidFill>
                <a:effectLst/>
                <a:latin typeface="Calibri" panose="020F0502020204030204" pitchFamily="34" charset="0"/>
                <a:ea typeface="Calibri" panose="020F0502020204030204" pitchFamily="34" charset="0"/>
              </a:rPr>
              <a:t>: ‘</a:t>
            </a:r>
            <a:r>
              <a:rPr lang="en-US" sz="1100" i="1">
                <a:solidFill>
                  <a:srgbClr val="002060"/>
                </a:solidFill>
                <a:effectLst/>
                <a:latin typeface="Calibri" panose="020F0502020204030204" pitchFamily="34" charset="0"/>
                <a:ea typeface="Calibri" panose="020F0502020204030204" pitchFamily="34" charset="0"/>
              </a:rPr>
              <a:t>Hewlett Packard Enterprise reports fiscal 2022 third quarter results’,</a:t>
            </a:r>
            <a:r>
              <a:rPr lang="en-US" sz="1100">
                <a:solidFill>
                  <a:srgbClr val="002060"/>
                </a:solidFill>
                <a:effectLst/>
                <a:latin typeface="Calibri" panose="020F0502020204030204" pitchFamily="34" charset="0"/>
                <a:ea typeface="Calibri" panose="020F0502020204030204" pitchFamily="34" charset="0"/>
              </a:rPr>
              <a:t> AUGUST 30, 2022</a:t>
            </a:r>
            <a:endParaRPr lang="en-GB" sz="1100">
              <a:effectLst/>
              <a:latin typeface="Calibri" panose="020F0502020204030204" pitchFamily="34" charset="0"/>
              <a:ea typeface="Calibri" panose="020F0502020204030204" pitchFamily="34" charset="0"/>
            </a:endParaRPr>
          </a:p>
          <a:p>
            <a:pPr marL="457200" marR="0">
              <a:spcBef>
                <a:spcPts val="0"/>
              </a:spcBef>
              <a:spcAft>
                <a:spcPts val="0"/>
              </a:spcAft>
            </a:pPr>
            <a:r>
              <a:rPr lang="en-US" sz="1100" u="sng">
                <a:solidFill>
                  <a:srgbClr val="002060"/>
                </a:solidFill>
                <a:effectLst/>
                <a:latin typeface="Calibri" panose="020F0502020204030204" pitchFamily="34" charset="0"/>
                <a:ea typeface="Calibri" panose="020F0502020204030204" pitchFamily="34" charset="0"/>
                <a:hlinkClick r:id="rId3"/>
              </a:rPr>
              <a:t>https://www.hpe.com/us/en/newsroom/press-release/2022/08/hewlett-packard-enterprise-reports-fiscal-2022-third-quarter-results.html#:~:text=Q3%202022%20Financial%20Highlights%3A&amp;text=Diluted%20net%20earnings%20per%20share,period%20and%20up%209%25%20sequentially</a:t>
            </a:r>
            <a:endParaRPr lang="en-US" sz="1100">
              <a:effectLst/>
              <a:ea typeface="Calibri" panose="020F0502020204030204" pitchFamily="34" charset="0"/>
            </a:endParaRPr>
          </a:p>
          <a:p>
            <a:pPr marL="0" marR="0" algn="l">
              <a:spcBef>
                <a:spcPts val="0"/>
              </a:spcBef>
              <a:spcAft>
                <a:spcPts val="300"/>
              </a:spcAft>
            </a:pPr>
            <a:endParaRPr lang="en-US" sz="1100">
              <a:effectLst/>
              <a:ea typeface="Calibri" panose="020F0502020204030204" pitchFamily="34" charset="0"/>
            </a:endParaRPr>
          </a:p>
          <a:p>
            <a:pPr marL="0" marR="0">
              <a:lnSpc>
                <a:spcPct val="107000"/>
              </a:lnSpc>
              <a:spcBef>
                <a:spcPts val="0"/>
              </a:spcBef>
              <a:spcAft>
                <a:spcPts val="800"/>
              </a:spcAft>
            </a:pPr>
            <a:r>
              <a:rPr lang="en-US" sz="1100">
                <a:effectLst/>
                <a:ea typeface="Calibri" panose="020F0502020204030204" pitchFamily="34" charset="0"/>
              </a:rPr>
              <a:t>HPE has built security innovations through the years. </a:t>
            </a:r>
            <a:r>
              <a:rPr lang="en-US" sz="1100">
                <a:effectLst/>
                <a:latin typeface="Calibri" panose="020F0502020204030204" pitchFamily="34" charset="0"/>
                <a:ea typeface="Calibri" panose="020F0502020204030204" pitchFamily="34" charset="0"/>
                <a:cs typeface="Times New Roman" panose="02020603050405020304" pitchFamily="18" charset="0"/>
              </a:rPr>
              <a:t>HPE continues to lead and deliver infrastructure security innovations in the industry. </a:t>
            </a:r>
            <a:r>
              <a:rPr lang="en-US" sz="1100" b="1">
                <a:effectLst/>
                <a:latin typeface="Calibri" panose="020F0502020204030204" pitchFamily="34" charset="0"/>
                <a:ea typeface="Calibri" panose="020F0502020204030204" pitchFamily="34" charset="0"/>
                <a:cs typeface="Times New Roman" panose="02020603050405020304" pitchFamily="18" charset="0"/>
              </a:rPr>
              <a:t>HPE Silicon Root of Trust</a:t>
            </a:r>
            <a:r>
              <a:rPr lang="en-US" sz="1100">
                <a:effectLst/>
                <a:latin typeface="Calibri" panose="020F0502020204030204" pitchFamily="34" charset="0"/>
                <a:ea typeface="Calibri" panose="020F0502020204030204" pitchFamily="34" charset="0"/>
                <a:cs typeface="Times New Roman" panose="02020603050405020304" pitchFamily="18" charset="0"/>
              </a:rPr>
              <a:t> is our fundamental approach to security to provide zero-trust architecture at the silicon level. More than million lines of firmware code run before the operating system starts, making it essential to confirm that all server essential firmware is free from malware or compromised code. With this industry-leading technological innovation, HPE is securing over 4 million servers around the world.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With the new HPE ProLiant Gen 11, the inclusion of </a:t>
            </a:r>
            <a:r>
              <a:rPr lang="en-US" sz="1100" b="1"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platform certificates</a:t>
            </a:r>
            <a:r>
              <a:rPr lang="en-US"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effectLst/>
                <a:latin typeface="Calibri" panose="020F0502020204030204" pitchFamily="34" charset="0"/>
                <a:ea typeface="Calibri" panose="020F0502020204030204" pitchFamily="34" charset="0"/>
                <a:cs typeface="Times New Roman" panose="02020603050405020304" pitchFamily="18" charset="0"/>
              </a:rPr>
              <a:t> and  </a:t>
            </a:r>
            <a:r>
              <a:rPr lang="en-US" sz="1100" b="1">
                <a:effectLst/>
                <a:latin typeface="Calibri" panose="020F0502020204030204" pitchFamily="34" charset="0"/>
                <a:ea typeface="Calibri" panose="020F0502020204030204" pitchFamily="34" charset="0"/>
                <a:cs typeface="Times New Roman" panose="02020603050405020304" pitchFamily="18" charset="0"/>
              </a:rPr>
              <a:t>Secure Device Identity (</a:t>
            </a:r>
            <a:r>
              <a:rPr lang="en-US" sz="1100" b="1" err="1">
                <a:effectLst/>
                <a:latin typeface="Calibri" panose="020F0502020204030204" pitchFamily="34" charset="0"/>
                <a:ea typeface="Calibri" panose="020F0502020204030204" pitchFamily="34" charset="0"/>
                <a:cs typeface="Times New Roman" panose="02020603050405020304" pitchFamily="18" charset="0"/>
              </a:rPr>
              <a:t>iDevID</a:t>
            </a:r>
            <a:r>
              <a:rPr lang="en-US" sz="1100" b="1">
                <a:effectLst/>
                <a:latin typeface="Calibri" panose="020F0502020204030204" pitchFamily="34" charset="0"/>
                <a:ea typeface="Calibri" panose="020F0502020204030204" pitchFamily="34" charset="0"/>
                <a:cs typeface="Times New Roman" panose="02020603050405020304" pitchFamily="18" charset="0"/>
              </a:rPr>
              <a:t>) </a:t>
            </a:r>
            <a:r>
              <a:rPr lang="en-US" sz="1100" b="1"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cryptographic</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b="1">
                <a:effectLst/>
                <a:latin typeface="Calibri" panose="020F0502020204030204" pitchFamily="34" charset="0"/>
                <a:ea typeface="Calibri" panose="020F0502020204030204" pitchFamily="34" charset="0"/>
                <a:cs typeface="Times New Roman" panose="02020603050405020304" pitchFamily="18" charset="0"/>
              </a:rPr>
              <a:t>, which is a factory installed device identify,  </a:t>
            </a:r>
            <a:r>
              <a:rPr lang="en-US" sz="1100">
                <a:effectLst/>
                <a:latin typeface="Calibri" panose="020F0502020204030204" pitchFamily="34" charset="0"/>
                <a:ea typeface="Calibri" panose="020F0502020204030204" pitchFamily="34" charset="0"/>
                <a:cs typeface="Times New Roman" panose="02020603050405020304" pitchFamily="18" charset="0"/>
              </a:rPr>
              <a:t>prevents alterations to unique server identity. </a:t>
            </a:r>
            <a:r>
              <a:rPr lang="en-US" sz="110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MetricHPE" panose="020B0503030202060203" pitchFamily="34" charset="0"/>
              </a:rPr>
              <a:t>This will result in h</a:t>
            </a:r>
            <a:r>
              <a:rPr lang="en-US" sz="1100">
                <a:effectLst/>
                <a:latin typeface="Calibri" panose="020F0502020204030204" pitchFamily="34" charset="0"/>
                <a:ea typeface="Calibri" panose="020F0502020204030204" pitchFamily="34" charset="0"/>
                <a:cs typeface="Times New Roman" panose="02020603050405020304" pitchFamily="18" charset="0"/>
              </a:rPr>
              <a:t>aving a newly installed server as a trusted device in the IT environment.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900"/>
              </a:spcAft>
            </a:pPr>
            <a:r>
              <a:rPr lang="en-GB" sz="1100">
                <a:solidFill>
                  <a:srgbClr val="333333"/>
                </a:solidFill>
                <a:effectLst/>
                <a:latin typeface="Arial" panose="020B0604020202020204" pitchFamily="34" charset="0"/>
                <a:ea typeface="Times New Roman" panose="02020603050405020304" pitchFamily="18" charset="0"/>
              </a:rPr>
              <a:t>HPE Servers are provisioned with an industry-trusted </a:t>
            </a:r>
            <a:r>
              <a:rPr lang="en-GB" sz="1100" b="1" u="sng">
                <a:solidFill>
                  <a:srgbClr val="333333"/>
                </a:solidFill>
                <a:effectLst/>
                <a:latin typeface="Arial" panose="020B0604020202020204" pitchFamily="34" charset="0"/>
                <a:ea typeface="Times New Roman" panose="02020603050405020304" pitchFamily="18" charset="0"/>
                <a:hlinkClick r:id="rId4"/>
              </a:rPr>
              <a:t>Trusted Computing Group</a:t>
            </a:r>
            <a:r>
              <a:rPr lang="en-GB" sz="1100">
                <a:solidFill>
                  <a:srgbClr val="333333"/>
                </a:solidFill>
                <a:effectLst/>
                <a:latin typeface="Arial" panose="020B0604020202020204" pitchFamily="34" charset="0"/>
                <a:ea typeface="Times New Roman" panose="02020603050405020304" pitchFamily="18" charset="0"/>
              </a:rPr>
              <a:t> (TCG)-compliant platform certificate. HPE Servers are provisioned with an industry-trusted </a:t>
            </a:r>
            <a:r>
              <a:rPr lang="en-GB" sz="1100" b="1" u="sng">
                <a:solidFill>
                  <a:srgbClr val="333333"/>
                </a:solidFill>
                <a:effectLst/>
                <a:latin typeface="Arial" panose="020B0604020202020204" pitchFamily="34" charset="0"/>
                <a:ea typeface="Times New Roman" panose="02020603050405020304" pitchFamily="18" charset="0"/>
                <a:hlinkClick r:id="rId4"/>
              </a:rPr>
              <a:t>Trusted Computing Group</a:t>
            </a:r>
            <a:r>
              <a:rPr lang="en-GB" sz="1100">
                <a:solidFill>
                  <a:srgbClr val="333333"/>
                </a:solidFill>
                <a:effectLst/>
                <a:latin typeface="Arial" panose="020B0604020202020204" pitchFamily="34" charset="0"/>
                <a:ea typeface="Times New Roman" panose="02020603050405020304" pitchFamily="18" charset="0"/>
              </a:rPr>
              <a:t> (TCG)-compliant platform certificate. Platform certificates are used to detect supply chain tampering</a:t>
            </a:r>
            <a:r>
              <a:rPr lang="en-GB" sz="1100">
                <a:solidFill>
                  <a:schemeClr val="tx1"/>
                </a:solidFill>
                <a:effectLst/>
                <a:latin typeface="Times New Roman" panose="02020603050405020304" pitchFamily="18" charset="0"/>
                <a:ea typeface="Times New Roman" panose="02020603050405020304" pitchFamily="18" charset="0"/>
              </a:rPr>
              <a:t>. </a:t>
            </a:r>
            <a:r>
              <a:rPr lang="en-GB" sz="1100">
                <a:solidFill>
                  <a:srgbClr val="000000"/>
                </a:solidFill>
                <a:effectLst/>
                <a:ea typeface="Times New Roman" panose="02020603050405020304" pitchFamily="18" charset="0"/>
              </a:rPr>
              <a:t>For instance, a platform certificate would be created and digitally signed at the HPE manufacturing site. The platform certificate is then stored on the server. The customer can use a HPE supplied tool to verify the server using the platform certificate. (</a:t>
            </a:r>
            <a:r>
              <a:rPr lang="en-GB" sz="1100">
                <a:solidFill>
                  <a:srgbClr val="7F8284"/>
                </a:solidFill>
                <a:effectLst/>
                <a:latin typeface="Arial" panose="020B0604020202020204" pitchFamily="34" charset="0"/>
                <a:ea typeface="Times New Roman" panose="02020603050405020304" pitchFamily="18" charset="0"/>
              </a:rPr>
              <a:t>HPE has now added Platform Certificates, a Trusted Computing Group (TCG) Compliant Platform Certificate implementation that provides the ability for customers to attest to the authenticity of the server and components from the original factory condition.)</a:t>
            </a:r>
            <a:endParaRPr lang="en-GB" sz="1100">
              <a:effectLst/>
              <a:latin typeface="Times New Roman" panose="02020603050405020304" pitchFamily="18" charset="0"/>
              <a:ea typeface="Times New Roman" panose="02020603050405020304" pitchFamily="18" charset="0"/>
            </a:endParaRPr>
          </a:p>
          <a:p>
            <a:pPr marL="0" marR="0">
              <a:lnSpc>
                <a:spcPct val="105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1125"/>
              </a:spcAft>
              <a:buNone/>
            </a:pPr>
            <a:r>
              <a:rPr lang="en-GB" sz="1100" b="1">
                <a:solidFill>
                  <a:srgbClr val="000000"/>
                </a:solidFill>
                <a:effectLst/>
                <a:ea typeface="Times New Roman" panose="02020603050405020304" pitchFamily="18" charset="0"/>
              </a:rPr>
              <a:t>Initial Device Identity </a:t>
            </a:r>
            <a:r>
              <a:rPr lang="en-GB" sz="1100">
                <a:solidFill>
                  <a:srgbClr val="000000"/>
                </a:solidFill>
                <a:effectLst/>
                <a:ea typeface="Times New Roman" panose="02020603050405020304" pitchFamily="18" charset="0"/>
              </a:rPr>
              <a:t>allow for the automatic provisioning. </a:t>
            </a:r>
            <a:r>
              <a:rPr lang="en-GB" sz="1100" err="1">
                <a:solidFill>
                  <a:srgbClr val="000000"/>
                </a:solidFill>
                <a:effectLst/>
                <a:ea typeface="Times New Roman" panose="02020603050405020304" pitchFamily="18" charset="0"/>
              </a:rPr>
              <a:t>iDevID</a:t>
            </a:r>
            <a:r>
              <a:rPr lang="en-GB" sz="1100">
                <a:solidFill>
                  <a:srgbClr val="000000"/>
                </a:solidFill>
                <a:effectLst/>
                <a:ea typeface="Times New Roman" panose="02020603050405020304" pitchFamily="18" charset="0"/>
              </a:rPr>
              <a:t> provisioned by the HPE factory enables the organization to authenticate and authorize HPE systems via the local router before connecting to the network. Then the 802.1x EAP-TLS protocol onboards the servers automatically, enabling HPE systems to securely establish its identity in the customers network with “zero touch” (unattended autonomous operation).</a:t>
            </a:r>
            <a:endParaRPr lang="en-GB" sz="1100">
              <a:effectLst/>
              <a:ea typeface="Times New Roman" panose="02020603050405020304" pitchFamily="18" charset="0"/>
            </a:endParaRPr>
          </a:p>
          <a:p>
            <a:pPr marL="0" marR="0">
              <a:spcBef>
                <a:spcPts val="0"/>
              </a:spcBef>
              <a:spcAft>
                <a:spcPts val="1125"/>
              </a:spcAft>
            </a:pPr>
            <a:r>
              <a:rPr lang="en-GB" sz="1100">
                <a:solidFill>
                  <a:srgbClr val="000000"/>
                </a:solidFill>
                <a:effectLst/>
                <a:ea typeface="Times New Roman" panose="02020603050405020304" pitchFamily="18" charset="0"/>
              </a:rPr>
              <a:t> </a:t>
            </a:r>
            <a:endParaRPr lang="en-GB" sz="1100">
              <a:effectLst/>
              <a:ea typeface="Times New Roman" panose="02020603050405020304" pitchFamily="18" charset="0"/>
            </a:endParaRPr>
          </a:p>
          <a:p>
            <a:pPr marL="0" marR="0" indent="0">
              <a:spcBef>
                <a:spcPts val="0"/>
              </a:spcBef>
              <a:spcAft>
                <a:spcPts val="1125"/>
              </a:spcAft>
              <a:buNone/>
            </a:pPr>
            <a:r>
              <a:rPr lang="en-GB" sz="1100">
                <a:solidFill>
                  <a:srgbClr val="000000"/>
                </a:solidFill>
                <a:effectLst/>
                <a:ea typeface="Times New Roman" panose="02020603050405020304" pitchFamily="18" charset="0"/>
              </a:rPr>
              <a:t>With </a:t>
            </a:r>
            <a:r>
              <a:rPr lang="en-GB" sz="1100" err="1">
                <a:solidFill>
                  <a:srgbClr val="000000"/>
                </a:solidFill>
                <a:effectLst/>
                <a:ea typeface="Times New Roman" panose="02020603050405020304" pitchFamily="18" charset="0"/>
              </a:rPr>
              <a:t>iDevID</a:t>
            </a:r>
            <a:r>
              <a:rPr lang="en-GB" sz="1100">
                <a:solidFill>
                  <a:srgbClr val="000000"/>
                </a:solidFill>
                <a:effectLst/>
                <a:ea typeface="Times New Roman" panose="02020603050405020304" pitchFamily="18" charset="0"/>
              </a:rPr>
              <a:t> and Platform certificates, you can create your Zero Trust Edge from the ground up, knowing that the hardware your system depends on is in a secure, good state. For HPE servers, these technologies are built-in.</a:t>
            </a:r>
            <a:endParaRPr lang="en-US" sz="1100">
              <a:effectLst/>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36576" algn="l" defTabSz="914400" rtl="0" eaLnBrk="1" fontAlgn="auto" latinLnBrk="0" hangingPunct="1">
              <a:lnSpc>
                <a:spcPct val="105000"/>
              </a:lnSpc>
              <a:spcBef>
                <a:spcPts val="0"/>
              </a:spcBef>
              <a:spcAft>
                <a:spcPts val="800"/>
              </a:spcAft>
              <a:buClrTx/>
              <a:buSzPct val="25000"/>
              <a:buFont typeface="" panose="020B0303030202060203" pitchFamily="34" charset="0"/>
              <a:buChar char=" "/>
              <a:tabLst/>
              <a:defRPr/>
            </a:pPr>
            <a:r>
              <a:rPr lang="en-US" sz="1100">
                <a:effectLst/>
                <a:latin typeface="Calibri" panose="020F0502020204030204" pitchFamily="34" charset="0"/>
                <a:ea typeface="Calibri" panose="020F0502020204030204" pitchFamily="34" charset="0"/>
                <a:cs typeface="Times New Roman" panose="02020603050405020304" pitchFamily="18" charset="0"/>
              </a:rPr>
              <a:t>Our customers are also gaining an additional layer of authentication by monitoring a secure boot and system state using the </a:t>
            </a:r>
            <a:r>
              <a:rPr lang="en-US" sz="1100" b="1">
                <a:effectLst/>
                <a:latin typeface="Calibri" panose="020F0502020204030204" pitchFamily="34" charset="0"/>
                <a:ea typeface="Calibri" panose="020F0502020204030204" pitchFamily="34" charset="0"/>
                <a:cs typeface="Times New Roman" panose="02020603050405020304" pitchFamily="18" charset="0"/>
              </a:rPr>
              <a:t>Trusted Platform Module (</a:t>
            </a:r>
            <a:r>
              <a:rPr lang="en-US" sz="1100" b="1"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TPM</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b="1">
                <a:effectLst/>
                <a:latin typeface="Calibri" panose="020F0502020204030204" pitchFamily="34" charset="0"/>
                <a:ea typeface="Calibri" panose="020F0502020204030204" pitchFamily="34" charset="0"/>
                <a:cs typeface="Times New Roman" panose="02020603050405020304" pitchFamily="18" charset="0"/>
              </a:rPr>
              <a:t>)</a:t>
            </a:r>
            <a:r>
              <a:rPr lang="en-US" sz="1100">
                <a:effectLst/>
                <a:latin typeface="Calibri" panose="020F0502020204030204" pitchFamily="34" charset="0"/>
                <a:ea typeface="Calibri" panose="020F0502020204030204" pitchFamily="34" charset="0"/>
                <a:cs typeface="Times New Roman" panose="02020603050405020304" pitchFamily="18" charset="0"/>
              </a:rPr>
              <a:t>. A TPM which is a separate processor is now fully integrated with the new HPE ProLiant servers. </a:t>
            </a:r>
            <a:r>
              <a:rPr lang="en-US" sz="110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Trusted Platform Modules (TPM) are computer chips that securely store artifacts used to authenticate the platform. These artifacts can include passwords, certificates, or encryption keys. You can also use a TPM to store platform measurements to make sure that the platform remains trustworthy.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800"/>
              </a:spcAft>
              <a:buClrTx/>
              <a:buSzPct val="25000"/>
              <a:buFont typeface="" panose="020B0303030202060203" pitchFamily="34" charset="0"/>
              <a:buNone/>
              <a:tabLst/>
              <a:defRPr/>
            </a:pPr>
            <a:r>
              <a:rPr lang="en-US" sz="1100">
                <a:effectLst/>
                <a:latin typeface="Calibri" panose="020F0502020204030204" pitchFamily="34" charset="0"/>
                <a:ea typeface="Calibri" panose="020F0502020204030204" pitchFamily="34" charset="0"/>
                <a:cs typeface="Times New Roman" panose="02020603050405020304" pitchFamily="18" charset="0"/>
              </a:rPr>
              <a:t>This is our core foundation. The value of this compute security foundation of HPE ProLiant servers extends to services within HPE GreenLake. The utilization of Compute Ops Management with HPE GreenLake provides a policy-driven means of keeping servers in compliance and secure, authenticated connection from the device to the cloud. HPE COMs provides </a:t>
            </a:r>
            <a:r>
              <a:rPr lang="en-US" sz="1100">
                <a:cs typeface="Times New Roman" panose="02020603050405020304" pitchFamily="18" charset="0"/>
              </a:rPr>
              <a:t>AES-256 encryption of all your data in the platform</a:t>
            </a:r>
            <a:endParaRPr lang="en-US" sz="1200">
              <a:ea typeface="Calibri" panose="020F0502020204030204" pitchFamily="34" charset="0"/>
            </a:endParaRPr>
          </a:p>
          <a:p>
            <a:pPr marL="0" marR="0" indent="0">
              <a:spcBef>
                <a:spcPts val="0"/>
              </a:spcBef>
              <a:spcAft>
                <a:spcPts val="900"/>
              </a:spcAft>
              <a:buNone/>
            </a:pPr>
            <a:endParaRPr lang="en-GB" sz="1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900"/>
              </a:spcAft>
              <a:buNone/>
            </a:pPr>
            <a:r>
              <a:rPr lang="en-GB" sz="1100">
                <a:solidFill>
                  <a:srgbClr val="000000"/>
                </a:solidFill>
                <a:effectLst/>
                <a:latin typeface="Times New Roman" panose="02020603050405020304" pitchFamily="18" charset="0"/>
                <a:ea typeface="Times New Roman" panose="02020603050405020304" pitchFamily="18" charset="0"/>
              </a:rPr>
              <a:t>This is our fundamental approach to zero-trust security. HPE has the industry-leading security innovations from edge to cloud. From the silicon to the cloud.</a:t>
            </a:r>
            <a:endParaRPr lang="en-US" sz="1100">
              <a:ea typeface="Calibri" panose="020F0502020204030204" pitchFamily="34" charset="0"/>
            </a:endParaRPr>
          </a:p>
          <a:p>
            <a:pPr rtl="0" fontAlgn="base"/>
            <a:r>
              <a:rPr lang="en-US" sz="1100" b="0" i="0" kern="1200">
                <a:solidFill>
                  <a:schemeClr val="tx1"/>
                </a:solidFill>
                <a:effectLst/>
                <a:latin typeface="MetricHPE" panose="020B0503030202060203" pitchFamily="34" charset="0"/>
                <a:sym typeface="MetricHPE" panose="020B0503030202060203" pitchFamily="34" charset="0"/>
              </a:rPr>
              <a:t> </a:t>
            </a:r>
          </a:p>
        </p:txBody>
      </p:sp>
      <p:sp>
        <p:nvSpPr>
          <p:cNvPr id="4" name="Slide Number Placeholder 3"/>
          <p:cNvSpPr>
            <a:spLocks noGrp="1"/>
          </p:cNvSpPr>
          <p:nvPr>
            <p:ph type="sldNum" sz="quarter" idx="5"/>
          </p:nvPr>
        </p:nvSpPr>
        <p:spPr/>
        <p:txBody>
          <a:bodyPr/>
          <a:lstStyle/>
          <a:p>
            <a:fld id="{5BFEAE42-E3FE-4405-B7FC-4425D05B92A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2145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70000" lnSpcReduction="20000"/>
          </a:bodyPr>
          <a:lstStyle/>
          <a:p>
            <a:pPr rtl="0" fontAlgn="base"/>
            <a:r>
              <a:rPr lang="en-US" sz="1100" b="1" i="1" kern="1200">
                <a:solidFill>
                  <a:schemeClr val="tx1"/>
                </a:solidFill>
                <a:effectLst/>
                <a:latin typeface="MetricHPE" panose="020B0503030202060203" pitchFamily="34" charset="0"/>
                <a:sym typeface="MetricHPE" panose="020B0503030202060203" pitchFamily="34" charset="0"/>
              </a:rPr>
              <a:t>Key takeaway: Extending protection to partner ecosystem with continuous innovations for best-in-class security through strong ecosystem partnership and collaboration.  </a:t>
            </a:r>
          </a:p>
          <a:p>
            <a:pPr rtl="0" fontAlgn="base"/>
            <a:endParaRPr lang="en-US" sz="1100" b="0" i="0" kern="1200">
              <a:solidFill>
                <a:schemeClr val="tx1"/>
              </a:solidFill>
              <a:effectLst/>
              <a:latin typeface="MetricHPE" panose="020B0503030202060203" pitchFamily="34" charset="0"/>
              <a:sym typeface="MetricHPE" panose="020B0503030202060203" pitchFamily="34" charset="0"/>
            </a:endParaRPr>
          </a:p>
          <a:p>
            <a:pPr rtl="0" fontAlgn="base"/>
            <a:r>
              <a:rPr lang="en-US" sz="1100" b="0" i="0" kern="1200">
                <a:solidFill>
                  <a:schemeClr val="tx1"/>
                </a:solidFill>
                <a:effectLst/>
                <a:latin typeface="MetricHPE" panose="020B0503030202060203" pitchFamily="34" charset="0"/>
                <a:sym typeface="MetricHPE" panose="020B0503030202060203" pitchFamily="34" charset="0"/>
              </a:rPr>
              <a:t>Beyond the silicon, the authentication of platform components secures against potential entry points of security threats that can compromise the entire server infrastructure.  </a:t>
            </a:r>
          </a:p>
          <a:p>
            <a:pPr lvl="1" rtl="0" fontAlgn="base"/>
            <a:r>
              <a:rPr lang="en-US" sz="1050" b="0" i="0" kern="1200">
                <a:solidFill>
                  <a:schemeClr val="tx1"/>
                </a:solidFill>
                <a:effectLst/>
                <a:latin typeface="MetricHPE" panose="020B0503030202060203" pitchFamily="34" charset="0"/>
                <a:sym typeface="MetricHPE" panose="020B0503030202060203" pitchFamily="34" charset="0"/>
              </a:rPr>
              <a:t>Through iLO6 verification in Gen 11, the new authentication of PCIe firmware with Security Protocol and Data Model (SPDM) ensures the component’s integrity.  </a:t>
            </a:r>
          </a:p>
          <a:p>
            <a:pPr lvl="1" rtl="0" fontAlgn="base"/>
            <a:r>
              <a:rPr lang="en-US" sz="1050" b="0" i="0" kern="1200">
                <a:solidFill>
                  <a:schemeClr val="tx1"/>
                </a:solidFill>
                <a:effectLst/>
                <a:latin typeface="MetricHPE" panose="020B0503030202060203" pitchFamily="34" charset="0"/>
                <a:sym typeface="MetricHPE" panose="020B0503030202060203" pitchFamily="34" charset="0"/>
              </a:rPr>
              <a:t>Select PCIe storage and network controllers with SPDM certification will be available with Gen11 servers: Broadcom storage and network controllers  </a:t>
            </a:r>
          </a:p>
          <a:p>
            <a:pPr lvl="1" rtl="0" fontAlgn="base"/>
            <a:r>
              <a:rPr lang="en-US" sz="1050" b="0" i="0" kern="1200">
                <a:solidFill>
                  <a:schemeClr val="tx1"/>
                </a:solidFill>
                <a:effectLst/>
                <a:latin typeface="MetricHPE" panose="020B0503030202060203" pitchFamily="34" charset="0"/>
                <a:sym typeface="MetricHPE" panose="020B0503030202060203" pitchFamily="34" charset="0"/>
              </a:rPr>
              <a:t>The value of compute security element of HPE ProLiant servers extends to services within HPE GreenLake. </a:t>
            </a:r>
          </a:p>
          <a:p>
            <a:pPr marL="91440" lvl="1" indent="0" rtl="0" fontAlgn="base">
              <a:buNone/>
            </a:pPr>
            <a:endParaRPr lang="en-US" sz="1050" b="0" i="0" kern="1200">
              <a:solidFill>
                <a:schemeClr val="tx1"/>
              </a:solidFill>
              <a:effectLst/>
              <a:latin typeface="MetricHPE" panose="020B0503030202060203" pitchFamily="34" charset="0"/>
              <a:sym typeface="MetricHPE" panose="020B0503030202060203" pitchFamily="34" charset="0"/>
            </a:endParaRPr>
          </a:p>
          <a:p>
            <a:pPr marL="0" marR="0" indent="0" algn="l">
              <a:spcBef>
                <a:spcPts val="0"/>
              </a:spcBef>
              <a:spcAft>
                <a:spcPts val="300"/>
              </a:spcAft>
              <a:buNone/>
            </a:pPr>
            <a:r>
              <a:rPr lang="en-US" sz="1050">
                <a:effectLst/>
                <a:latin typeface="Calibri" panose="020F0502020204030204" pitchFamily="34" charset="0"/>
                <a:ea typeface="Calibri" panose="020F0502020204030204" pitchFamily="34" charset="0"/>
                <a:cs typeface="Times New Roman" panose="02020603050405020304" pitchFamily="18" charset="0"/>
              </a:rPr>
              <a:t>Other components in the server could be potential entry points of security threats that can compromise the entire server infrastructure, how do we verify and authenticate other server components?</a:t>
            </a:r>
          </a:p>
          <a:p>
            <a:pPr marL="0" marR="0" indent="0" algn="l">
              <a:spcBef>
                <a:spcPts val="0"/>
              </a:spcBef>
              <a:spcAft>
                <a:spcPts val="300"/>
              </a:spcAft>
              <a:buNone/>
            </a:pP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00"/>
              </a:spcAft>
              <a:buClrTx/>
              <a:buSzPct val="25000"/>
              <a:buFont typeface="" panose="020B0303030202060203" pitchFamily="34" charset="0"/>
              <a:buNone/>
              <a:tabLst/>
              <a:defRPr/>
            </a:pPr>
            <a:r>
              <a:rPr lang="en-US" sz="1050">
                <a:effectLst/>
                <a:latin typeface="Calibri" panose="020F0502020204030204" pitchFamily="34" charset="0"/>
                <a:ea typeface="Calibri" panose="020F0502020204030204" pitchFamily="34" charset="0"/>
                <a:cs typeface="Times New Roman" panose="02020603050405020304" pitchFamily="18" charset="0"/>
              </a:rPr>
              <a:t>Through our efforts, HPE is achieving c</a:t>
            </a:r>
            <a:r>
              <a:rPr lang="en-US" sz="1050">
                <a:effectLst/>
                <a:ea typeface="Calibri" panose="020F0502020204030204" pitchFamily="34" charset="0"/>
              </a:rPr>
              <a:t>ontinuous innovations for best-in-class security through strong ecosystem partnerships and collaboration. One example is our collaboration with DTMF. </a:t>
            </a:r>
            <a:r>
              <a:rPr lang="en-US" sz="1600" b="0" i="0">
                <a:solidFill>
                  <a:srgbClr val="222222"/>
                </a:solidFill>
                <a:effectLst/>
              </a:rPr>
              <a:t>DMTF (formerly known as the Distributed Management Task Force) creates open manageability standards spanning diverse emerging and traditional IT infrastructures including cloud, virtualization, network, servers and storage. HPE’s collaboration with DMTF focuses on </a:t>
            </a:r>
            <a:r>
              <a:rPr lang="en-US" sz="2800" b="1" i="0">
                <a:solidFill>
                  <a:srgbClr val="222222"/>
                </a:solidFill>
                <a:effectLst/>
              </a:rPr>
              <a:t>SPDM</a:t>
            </a:r>
            <a:r>
              <a:rPr lang="en-US" sz="2800" b="0" i="0">
                <a:solidFill>
                  <a:srgbClr val="222222"/>
                </a:solidFill>
                <a:effectLst/>
              </a:rPr>
              <a:t> - Security Protocol and Data Model for a </a:t>
            </a:r>
            <a:r>
              <a:rPr lang="en-US" sz="4400" b="0" i="0">
                <a:solidFill>
                  <a:srgbClr val="222222"/>
                </a:solidFill>
                <a:effectLst/>
              </a:rPr>
              <a:t> more integrated and cost-effective approach to management through interoperable solutions. </a:t>
            </a:r>
          </a:p>
          <a:p>
            <a:pPr marL="0" marR="0" lvl="0" indent="0" algn="l" defTabSz="914400" rtl="0" eaLnBrk="1" fontAlgn="auto" latinLnBrk="0" hangingPunct="1">
              <a:lnSpc>
                <a:spcPct val="100000"/>
              </a:lnSpc>
              <a:spcBef>
                <a:spcPts val="0"/>
              </a:spcBef>
              <a:spcAft>
                <a:spcPts val="300"/>
              </a:spcAft>
              <a:buClrTx/>
              <a:buSzPct val="25000"/>
              <a:buFont typeface="" panose="020B0303030202060203" pitchFamily="34" charset="0"/>
              <a:buNone/>
              <a:tabLst/>
              <a:defRPr/>
            </a:pPr>
            <a:endParaRPr lang="en-US" sz="4400" b="0" i="0">
              <a:solidFill>
                <a:srgbClr val="222222"/>
              </a:solidFill>
              <a:effectLst/>
            </a:endParaRPr>
          </a:p>
          <a:p>
            <a:pPr marL="0" marR="0" lvl="0" indent="0" algn="l" defTabSz="914400" rtl="0" eaLnBrk="1" fontAlgn="auto" latinLnBrk="0" hangingPunct="1">
              <a:lnSpc>
                <a:spcPct val="100000"/>
              </a:lnSpc>
              <a:spcBef>
                <a:spcPts val="0"/>
              </a:spcBef>
              <a:spcAft>
                <a:spcPts val="300"/>
              </a:spcAft>
              <a:buClrTx/>
              <a:buSzPct val="25000"/>
              <a:buFont typeface="" panose="020B0303030202060203" pitchFamily="34" charset="0"/>
              <a:buNone/>
              <a:tabLst/>
              <a:defRPr/>
            </a:pPr>
            <a:r>
              <a:rPr lang="en-US" sz="1050">
                <a:effectLst/>
                <a:latin typeface="Calibri" panose="020F0502020204030204" pitchFamily="34" charset="0"/>
                <a:ea typeface="Calibri" panose="020F0502020204030204" pitchFamily="34" charset="0"/>
                <a:cs typeface="Times New Roman" panose="02020603050405020304" pitchFamily="18" charset="0"/>
              </a:rPr>
              <a:t>Other components like storage controllers and network interface cards are verified and authenticated using the new version of the HPE Integrated Lights-Out (</a:t>
            </a:r>
            <a:r>
              <a:rPr lang="en-US" sz="1050" err="1">
                <a:effectLst/>
                <a:latin typeface="Calibri" panose="020F0502020204030204" pitchFamily="34" charset="0"/>
                <a:ea typeface="Calibri" panose="020F0502020204030204" pitchFamily="34" charset="0"/>
                <a:cs typeface="Times New Roman" panose="02020603050405020304" pitchFamily="18" charset="0"/>
              </a:rPr>
              <a:t>iLO</a:t>
            </a:r>
            <a:r>
              <a:rPr lang="en-US" sz="1050">
                <a:effectLst/>
                <a:latin typeface="Calibri" panose="020F0502020204030204" pitchFamily="34" charset="0"/>
                <a:ea typeface="Calibri" panose="020F0502020204030204" pitchFamily="34" charset="0"/>
                <a:cs typeface="Times New Roman" panose="02020603050405020304" pitchFamily="18" charset="0"/>
              </a:rPr>
              <a:t>), with iLO6. HPE ILO is a remote server management software that enables our customers to securely configure, monitor, and update HPE servers seamlessly. The latest version features new authentication using the Security Protocol and Data Model (SPDM) certification, a key security capability in servers to ensure the component's integrity. </a:t>
            </a:r>
            <a:endParaRPr lang="en-US" sz="1600" b="0" i="0">
              <a:solidFill>
                <a:srgbClr val="222222"/>
              </a:solidFill>
              <a:effectLst/>
            </a:endParaRPr>
          </a:p>
          <a:p>
            <a:pPr marL="0" marR="0" indent="0" algn="l">
              <a:spcBef>
                <a:spcPts val="0"/>
              </a:spcBef>
              <a:spcAft>
                <a:spcPts val="300"/>
              </a:spcAft>
              <a:buNone/>
            </a:pPr>
            <a:endParaRPr lang="en-US" sz="1050">
              <a:effectLst/>
              <a:latin typeface="Times New Roman" panose="02020603050405020304" pitchFamily="18" charset="0"/>
              <a:ea typeface="Calibri" panose="020F0502020204030204" pitchFamily="34" charset="0"/>
            </a:endParaRPr>
          </a:p>
          <a:p>
            <a:pPr marL="0" marR="0" lvl="0" indent="0">
              <a:lnSpc>
                <a:spcPct val="107000"/>
              </a:lnSpc>
              <a:spcBef>
                <a:spcPts val="0"/>
              </a:spcBef>
              <a:spcAft>
                <a:spcPts val="800"/>
              </a:spcAft>
              <a:buFont typeface="Symbol" panose="05050102010706020507" pitchFamily="18" charset="2"/>
              <a:buNone/>
            </a:pPr>
            <a:r>
              <a:rPr lang="en-US" sz="1050">
                <a:effectLst/>
                <a:ea typeface="Calibri" panose="020F0502020204030204" pitchFamily="34" charset="0"/>
                <a:cs typeface="Times New Roman" panose="02020603050405020304" pitchFamily="18" charset="0"/>
              </a:rPr>
              <a:t>Select PCIe storage and network controllers with SPDM certification will be available with Gen11 servers: Broadcom storage and network controllers</a:t>
            </a:r>
          </a:p>
          <a:p>
            <a:pPr marL="0" marR="0" lvl="0" indent="0">
              <a:lnSpc>
                <a:spcPct val="107000"/>
              </a:lnSpc>
              <a:spcBef>
                <a:spcPts val="0"/>
              </a:spcBef>
              <a:spcAft>
                <a:spcPts val="800"/>
              </a:spcAft>
              <a:buFont typeface="Symbol" panose="05050102010706020507" pitchFamily="18" charset="2"/>
              <a:buNone/>
            </a:pPr>
            <a:endParaRPr lang="en-US" sz="1050">
              <a:effectLst/>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050"/>
              <a:t>HPE will continu</a:t>
            </a:r>
            <a:r>
              <a:rPr lang="en-US" sz="1050">
                <a:effectLst/>
                <a:ea typeface="Times New Roman" panose="02020603050405020304" pitchFamily="18" charset="0"/>
                <a:cs typeface="Times New Roman" panose="02020603050405020304" pitchFamily="18" charset="0"/>
              </a:rPr>
              <a:t>e to work with other partners in the ecosystem to secure the IT deployment to avoid </a:t>
            </a:r>
            <a:r>
              <a:rPr lang="en-US" sz="1050">
                <a:cs typeface="Times New Roman" panose="02020603050405020304" pitchFamily="18" charset="0"/>
              </a:rPr>
              <a:t>potential entry points against security threats </a:t>
            </a:r>
            <a:r>
              <a:rPr lang="en-US" sz="1050" b="1" u="sng">
                <a:cs typeface="Times New Roman" panose="02020603050405020304" pitchFamily="18" charset="0"/>
              </a:rPr>
              <a:t>that can compromise the entire server infrastructure</a:t>
            </a:r>
            <a:endParaRPr lang="en-US" sz="1050">
              <a:effectLst/>
              <a:ea typeface="Times New Roman" panose="02020603050405020304" pitchFamily="18" charset="0"/>
              <a:cs typeface="Times New Roman" panose="02020603050405020304" pitchFamily="18" charset="0"/>
            </a:endParaRPr>
          </a:p>
          <a:p>
            <a:pPr marL="91440" lvl="1" indent="0" rtl="0" fontAlgn="base">
              <a:buNone/>
            </a:pPr>
            <a:endParaRPr lang="en-US" sz="1050" b="0" i="0" kern="1200">
              <a:solidFill>
                <a:schemeClr val="tx1"/>
              </a:solidFill>
              <a:effectLst/>
              <a:latin typeface="MetricHPE" panose="020B0503030202060203" pitchFamily="34" charset="0"/>
              <a:ea typeface="+mn-ea"/>
              <a:cs typeface="+mn-cs"/>
              <a:sym typeface="MetricHPE" panose="020B0503030202060203" pitchFamily="34"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9285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rtl="0" fontAlgn="base"/>
            <a:endParaRPr lang="en-US" sz="1100" b="0" i="0" kern="1200" dirty="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7800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lvl="0"/>
            <a:r>
              <a:rPr lang="en-US" sz="1100" b="1" kern="1200">
                <a:solidFill>
                  <a:schemeClr val="tx1"/>
                </a:solidFill>
                <a:effectLst/>
                <a:latin typeface="MetricHPE" panose="020B0503030202060203" pitchFamily="34" charset="0"/>
                <a:sym typeface="MetricHPE" panose="020B0503030202060203" pitchFamily="34" charset="0"/>
              </a:rPr>
              <a:t>Key takeaway: </a:t>
            </a:r>
            <a:r>
              <a:rPr lang="en-GB" sz="1100" b="1" kern="1200">
                <a:solidFill>
                  <a:schemeClr val="tx1"/>
                </a:solidFill>
                <a:effectLst/>
                <a:latin typeface="MetricHPE" panose="020B0503030202060203" pitchFamily="34" charset="0"/>
                <a:sym typeface="MetricHPE" panose="020B0503030202060203" pitchFamily="34" charset="0"/>
              </a:rPr>
              <a:t>Hardware security is the foundation on which every other security effort stands—cloud security can’t exist without hardware security.</a:t>
            </a:r>
            <a:endParaRPr lang="en-US" sz="1100" kern="1200">
              <a:solidFill>
                <a:schemeClr val="tx1"/>
              </a:solidFill>
              <a:effectLst/>
              <a:latin typeface="MetricHPE" panose="020B0503030202060203" pitchFamily="34" charset="0"/>
              <a:sym typeface="MetricHPE" panose="020B0503030202060203" pitchFamily="34" charset="0"/>
            </a:endParaRPr>
          </a:p>
          <a:p>
            <a:pPr lvl="0"/>
            <a:r>
              <a:rPr lang="en-GB" sz="1100" kern="1200">
                <a:solidFill>
                  <a:schemeClr val="tx1"/>
                </a:solidFill>
                <a:effectLst/>
                <a:latin typeface="MetricHPE" panose="020B0503030202060203" pitchFamily="34" charset="0"/>
                <a:sym typeface="MetricHPE" panose="020B0503030202060203" pitchFamily="34" charset="0"/>
              </a:rPr>
              <a:t>Here’s a view of the complete compute security stack</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With end to end security features, from the devices to the cloud</a:t>
            </a:r>
          </a:p>
          <a:p>
            <a:pPr lvl="0"/>
            <a:r>
              <a:rPr lang="en-US" sz="1100" kern="1200">
                <a:solidFill>
                  <a:schemeClr val="tx1"/>
                </a:solidFill>
                <a:effectLst/>
                <a:latin typeface="MetricHPE" panose="020B0503030202060203" pitchFamily="34" charset="0"/>
                <a:sym typeface="MetricHPE" panose="020B0503030202060203" pitchFamily="34" charset="0"/>
              </a:rPr>
              <a:t>Security triggers for hardware security through supply chain (Green Box for Secure Supply Chain gives trusted supplier relationship proof point)</a:t>
            </a:r>
          </a:p>
          <a:p>
            <a:pPr lvl="0"/>
            <a:r>
              <a:rPr lang="en-US" sz="1100" kern="1200">
                <a:solidFill>
                  <a:schemeClr val="tx1"/>
                </a:solidFill>
                <a:effectLst/>
                <a:latin typeface="MetricHPE" panose="020B0503030202060203" pitchFamily="34" charset="0"/>
                <a:sym typeface="MetricHPE" panose="020B0503030202060203" pitchFamily="34" charset="0"/>
              </a:rPr>
              <a:t>HPE continues to lead and deliver infrastructure security innovations, from edge to cloud, with a fundamental zero-trust lifecycle approach.</a:t>
            </a:r>
          </a:p>
          <a:p>
            <a:pPr lvl="0"/>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At the silicon level, HPE security technology innovations continuously provide zero-trust architecture against more advanced and persistent threats.</a:t>
            </a:r>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20</a:t>
            </a:fld>
            <a:endParaRPr lang="en-US"/>
          </a:p>
        </p:txBody>
      </p:sp>
    </p:spTree>
    <p:extLst>
      <p:ext uri="{BB962C8B-B14F-4D97-AF65-F5344CB8AC3E}">
        <p14:creationId xmlns:p14="http://schemas.microsoft.com/office/powerpoint/2010/main" val="166818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2</a:t>
            </a:fld>
            <a:endParaRPr lang="en-US"/>
          </a:p>
        </p:txBody>
      </p:sp>
    </p:spTree>
    <p:extLst>
      <p:ext uri="{BB962C8B-B14F-4D97-AF65-F5344CB8AC3E}">
        <p14:creationId xmlns:p14="http://schemas.microsoft.com/office/powerpoint/2010/main" val="672492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b="1" kern="1200">
                <a:solidFill>
                  <a:schemeClr val="tx1"/>
                </a:solidFill>
                <a:effectLst/>
                <a:latin typeface="MetricHPE" panose="020B0503030202060203" pitchFamily="34" charset="0"/>
                <a:sym typeface="MetricHPE" panose="020B0503030202060203" pitchFamily="34" charset="0"/>
              </a:rPr>
              <a:t>Transition: </a:t>
            </a:r>
            <a:r>
              <a:rPr lang="en-US" sz="1100" kern="1200">
                <a:solidFill>
                  <a:schemeClr val="tx1"/>
                </a:solidFill>
                <a:effectLst/>
                <a:latin typeface="MetricHPE" panose="020B0503030202060203" pitchFamily="34" charset="0"/>
                <a:sym typeface="MetricHPE" panose="020B0503030202060203" pitchFamily="34" charset="0"/>
              </a:rPr>
              <a:t> Now let's talk about how HPE ProLiant next-gen compute will optimize performance for your workloads. </a:t>
            </a:r>
          </a:p>
          <a:p>
            <a:r>
              <a:rPr lang="en-US" sz="1100" b="1" kern="1200">
                <a:solidFill>
                  <a:schemeClr val="tx1"/>
                </a:solidFill>
                <a:effectLst/>
                <a:latin typeface="MetricHPE" panose="020B0503030202060203" pitchFamily="34" charset="0"/>
                <a:sym typeface="MetricHPE" panose="020B0503030202060203" pitchFamily="34" charset="0"/>
              </a:rPr>
              <a:t>Key Takeaway: HPE ProLiant Gen11 was designed to deliver the advanced performance a modern, data-centric enterprise requires. </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While designing the new Gen11 servers we had three key focus areas: </a:t>
            </a:r>
          </a:p>
          <a:p>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First, the next generation of HPE ProLiant will deliver new levels of efficiency to power applications with the right economics for optimal business value both in the data center and across the edge. </a:t>
            </a:r>
          </a:p>
          <a:p>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Second, in particular, this new generation brings optimal performance for demanding applications that require the most advanced graphics and data acceleration.  </a:t>
            </a:r>
          </a:p>
          <a:p>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Finally, we want to help you address the new wave of data center needs with an open approach. This includes delivering efficiencies for cloud-native workloads at scale and enhancing infrastructure as code - building on decades of commitment from HPE to industry standards.</a:t>
            </a:r>
            <a:br>
              <a:rPr lang="en-US" sz="1100" kern="1200">
                <a:solidFill>
                  <a:schemeClr val="tx1"/>
                </a:solidFill>
                <a:effectLst/>
                <a:latin typeface="MetricHPE" panose="020B0503030202060203" pitchFamily="34" charset="0"/>
                <a:sym typeface="MetricHPE" panose="020B0503030202060203" pitchFamily="34" charset="0"/>
              </a:rPr>
            </a:b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b="1" kern="1200">
                <a:solidFill>
                  <a:schemeClr val="tx1"/>
                </a:solidFill>
                <a:effectLst/>
                <a:latin typeface="MetricHPE" panose="020B0503030202060203" pitchFamily="34" charset="0"/>
                <a:sym typeface="MetricHPE" panose="020B0503030202060203" pitchFamily="34" charset="0"/>
              </a:rPr>
              <a:t>Optimized performance for your workloads</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Get the performance you demand to accelerate any workload —from the data center to the edge—with HPE ProLiant compute that’s engineered for your hybrid environment. Deploy seamlessly while achieving optimal performance for demanding applications requiring the most advanced graphics and data acceleration. Address new wave of data center needs with an open approach that delivers efficiencies for cloud-native workloads at scale. Achieve advantageous efficiencies spanning operational, and performance economics to power your apps and accelerate innovation everywhere your data lives.</a:t>
            </a:r>
          </a:p>
          <a:p>
            <a:pPr lvl="1"/>
            <a:r>
              <a:rPr lang="en-US" sz="1050" kern="1200">
                <a:solidFill>
                  <a:schemeClr val="tx1"/>
                </a:solidFill>
                <a:effectLst/>
                <a:latin typeface="MetricHPE" panose="020B0503030202060203" pitchFamily="34" charset="0"/>
                <a:sym typeface="MetricHPE" panose="020B0503030202060203" pitchFamily="34" charset="0"/>
              </a:rPr>
              <a:t>Expect more from your infrastructure</a:t>
            </a:r>
          </a:p>
          <a:p>
            <a:pPr lvl="1"/>
            <a:r>
              <a:rPr lang="en-US" sz="1050" kern="1200">
                <a:solidFill>
                  <a:schemeClr val="tx1"/>
                </a:solidFill>
                <a:effectLst/>
                <a:latin typeface="MetricHPE" panose="020B0503030202060203" pitchFamily="34" charset="0"/>
                <a:sym typeface="MetricHPE" panose="020B0503030202060203" pitchFamily="34" charset="0"/>
              </a:rPr>
              <a:t>More graphics capabilities than ever before</a:t>
            </a:r>
          </a:p>
          <a:p>
            <a:pPr lvl="1"/>
            <a:r>
              <a:rPr lang="en-US" sz="1050" kern="1200">
                <a:solidFill>
                  <a:schemeClr val="tx1"/>
                </a:solidFill>
                <a:effectLst/>
                <a:latin typeface="MetricHPE" panose="020B0503030202060203" pitchFamily="34" charset="0"/>
                <a:sym typeface="MetricHPE" panose="020B0503030202060203" pitchFamily="34" charset="0"/>
              </a:rPr>
              <a:t>Advancing your most demanding workloads</a:t>
            </a:r>
          </a:p>
        </p:txBody>
      </p:sp>
      <p:sp>
        <p:nvSpPr>
          <p:cNvPr id="4" name="Slide Number Placeholder 3"/>
          <p:cNvSpPr>
            <a:spLocks noGrp="1"/>
          </p:cNvSpPr>
          <p:nvPr>
            <p:ph type="sldNum" sz="quarter" idx="5"/>
          </p:nvPr>
        </p:nvSpPr>
        <p:spPr/>
        <p:txBody>
          <a:bodyPr/>
          <a:lstStyle/>
          <a:p>
            <a:fld id="{5BFEAE42-E3FE-4405-B7FC-4425D05B92A0}" type="slidenum">
              <a:rPr lang="en-US" smtClean="0"/>
              <a:pPr/>
              <a:t>21</a:t>
            </a:fld>
            <a:endParaRPr lang="en-US"/>
          </a:p>
        </p:txBody>
      </p:sp>
    </p:spTree>
    <p:extLst>
      <p:ext uri="{BB962C8B-B14F-4D97-AF65-F5344CB8AC3E}">
        <p14:creationId xmlns:p14="http://schemas.microsoft.com/office/powerpoint/2010/main" val="1865562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70000" lnSpcReduction="20000"/>
          </a:bodyPr>
          <a:lstStyle/>
          <a:p>
            <a:pPr marL="342900" marR="0" indent="-342900">
              <a:lnSpc>
                <a:spcPct val="107000"/>
              </a:lnSpc>
              <a:spcBef>
                <a:spcPts val="0"/>
              </a:spcBef>
              <a:spcAft>
                <a:spcPts val="800"/>
              </a:spcAft>
              <a:buFont typeface="+mj-lt"/>
              <a:buAutoNum type="arabicPeriod"/>
            </a:pPr>
            <a:endParaRPr lang="en-US" sz="1800" dirty="0">
              <a:effectLst/>
              <a:latin typeface="MetricHPE Light" panose="020B0303030202060203" pitchFamily="34" charset="77"/>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sym typeface="MetricHPE" panose="020B050303020206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0"/>
              <a:sym typeface="MetricHPE" panose="020B0503030202060203" pitchFamily="34" charset="0"/>
            </a:endParaRPr>
          </a:p>
        </p:txBody>
      </p:sp>
    </p:spTree>
    <p:extLst>
      <p:ext uri="{BB962C8B-B14F-4D97-AF65-F5344CB8AC3E}">
        <p14:creationId xmlns:p14="http://schemas.microsoft.com/office/powerpoint/2010/main" val="253420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b="1" kern="1200" dirty="0">
                <a:solidFill>
                  <a:schemeClr val="tx1"/>
                </a:solidFill>
                <a:effectLst/>
                <a:latin typeface="MetricHPE" panose="020B0503030202060203" pitchFamily="34" charset="0"/>
                <a:sym typeface="MetricHPE" panose="020B0503030202060203" pitchFamily="34" charset="0"/>
              </a:rPr>
              <a:t>Key takeaway: Advanced workloads increasingly rely on GPU accelerators, and HPE ProLiant Gen11 delivers with greater GPU density than ever before.</a:t>
            </a:r>
            <a:endParaRPr lang="en-US" sz="1100" kern="1200" dirty="0">
              <a:solidFill>
                <a:schemeClr val="tx1"/>
              </a:solidFill>
              <a:effectLst/>
              <a:latin typeface="MetricHPE" panose="020B0503030202060203" pitchFamily="34" charset="0"/>
              <a:sym typeface="MetricHPE" panose="020B0503030202060203" pitchFamily="34" charset="0"/>
            </a:endParaRPr>
          </a:p>
          <a:p>
            <a:r>
              <a:rPr lang="en-US" sz="1100" kern="1200" dirty="0">
                <a:solidFill>
                  <a:schemeClr val="tx1"/>
                </a:solidFill>
                <a:effectLst/>
                <a:latin typeface="MetricHPE" panose="020B0503030202060203" pitchFamily="34" charset="0"/>
                <a:sym typeface="MetricHPE" panose="020B0503030202060203" pitchFamily="34" charset="0"/>
              </a:rPr>
              <a:t> </a:t>
            </a:r>
          </a:p>
          <a:p>
            <a:r>
              <a:rPr lang="en-US" sz="1100" kern="1200" dirty="0">
                <a:solidFill>
                  <a:schemeClr val="tx1"/>
                </a:solidFill>
                <a:effectLst/>
                <a:latin typeface="MetricHPE" panose="020B0503030202060203" pitchFamily="34" charset="0"/>
                <a:sym typeface="MetricHPE" panose="020B0503030202060203" pitchFamily="34" charset="0"/>
              </a:rPr>
              <a:t>As I mentioned, we are going to deliver more graphic capabilities than ever before, so we are particularly excited about the GPU acceleration in the new Gen11 servers.  </a:t>
            </a:r>
            <a:br>
              <a:rPr lang="en-US" sz="1100" kern="1200" dirty="0">
                <a:solidFill>
                  <a:schemeClr val="tx1"/>
                </a:solidFill>
                <a:effectLst/>
                <a:latin typeface="MetricHPE" panose="020B0503030202060203" pitchFamily="34" charset="0"/>
                <a:sym typeface="MetricHPE" panose="020B0503030202060203" pitchFamily="34" charset="0"/>
              </a:rPr>
            </a:br>
            <a:r>
              <a:rPr lang="en-US" sz="1100" kern="1200" dirty="0">
                <a:solidFill>
                  <a:schemeClr val="tx1"/>
                </a:solidFill>
                <a:effectLst/>
                <a:latin typeface="MetricHPE" panose="020B0503030202060203" pitchFamily="34" charset="0"/>
                <a:sym typeface="MetricHPE" panose="020B0503030202060203" pitchFamily="34" charset="0"/>
              </a:rPr>
              <a:t>  </a:t>
            </a:r>
          </a:p>
          <a:p>
            <a:r>
              <a:rPr lang="en-US" sz="1100" kern="1200" dirty="0">
                <a:solidFill>
                  <a:schemeClr val="tx1"/>
                </a:solidFill>
                <a:effectLst/>
                <a:latin typeface="MetricHPE" panose="020B0503030202060203" pitchFamily="34" charset="0"/>
                <a:sym typeface="MetricHPE" panose="020B0503030202060203" pitchFamily="34" charset="0"/>
              </a:rPr>
              <a:t>With up to 33% more GPU density, you get the flexibility to optimize scale with more high-end accelerators than ever before.  You can power a wide range of graphics and compute use cases, both within the data center and at the edge.   </a:t>
            </a:r>
          </a:p>
          <a:p>
            <a:r>
              <a:rPr lang="en-US" sz="1100" kern="1200" dirty="0">
                <a:solidFill>
                  <a:schemeClr val="tx1"/>
                </a:solidFill>
                <a:effectLst/>
                <a:latin typeface="MetricHPE" panose="020B0503030202060203" pitchFamily="34" charset="0"/>
                <a:sym typeface="MetricHPE" panose="020B0503030202060203" pitchFamily="34" charset="0"/>
              </a:rPr>
              <a:t> </a:t>
            </a:r>
          </a:p>
          <a:p>
            <a:r>
              <a:rPr lang="en-US" sz="1100" kern="1200" dirty="0">
                <a:solidFill>
                  <a:schemeClr val="tx1"/>
                </a:solidFill>
                <a:effectLst/>
                <a:latin typeface="MetricHPE" panose="020B0503030202060203" pitchFamily="34" charset="0"/>
                <a:sym typeface="MetricHPE" panose="020B0503030202060203" pitchFamily="34" charset="0"/>
              </a:rPr>
              <a:t>This is a big benefit for your AI, Machine Learning, rendering, and other data intensive apps. These advanced GPU accelerators will unlock new opportunities for your teams to innovate everywhere your business is.</a:t>
            </a:r>
          </a:p>
          <a:p>
            <a:endParaRPr lang="en-US" sz="1100" kern="1200" dirty="0">
              <a:solidFill>
                <a:schemeClr val="tx1"/>
              </a:solidFill>
              <a:effectLst/>
              <a:latin typeface="MetricHPE" panose="020B0503030202060203" pitchFamily="34" charset="0"/>
              <a:sym typeface="MetricHPE" panose="020B0503030202060203" pitchFamily="34" charset="0"/>
            </a:endParaRPr>
          </a:p>
          <a:p>
            <a:r>
              <a:rPr lang="en-US" sz="1100" kern="1200" dirty="0">
                <a:solidFill>
                  <a:schemeClr val="tx1"/>
                </a:solidFill>
                <a:effectLst/>
                <a:latin typeface="MetricHPE" panose="020B0503030202060203" pitchFamily="34" charset="0"/>
                <a:sym typeface="MetricHPE" panose="020B0503030202060203" pitchFamily="34" charset="0"/>
              </a:rPr>
              <a:t>Source:</a:t>
            </a:r>
          </a:p>
          <a:p>
            <a:r>
              <a:rPr lang="en-US" sz="1100" kern="1200" dirty="0">
                <a:solidFill>
                  <a:schemeClr val="tx1"/>
                </a:solidFill>
                <a:effectLst/>
                <a:latin typeface="MetricHPE" panose="020B0503030202060203" pitchFamily="34" charset="0"/>
                <a:sym typeface="MetricHPE" panose="020B0503030202060203" pitchFamily="34" charset="0"/>
              </a:rPr>
              <a:t>33% more GPU density - comparison of DL385 Gen11 with 4 double wide GPUs to DL385 Gen10 Plus v2 with 3 double wide GPUs </a:t>
            </a:r>
          </a:p>
          <a:p>
            <a:r>
              <a:rPr lang="en-US" sz="1100" kern="1200" dirty="0">
                <a:solidFill>
                  <a:schemeClr val="tx1"/>
                </a:solidFill>
                <a:effectLst/>
                <a:latin typeface="MetricHPE" panose="020B0503030202060203" pitchFamily="34" charset="0"/>
                <a:sym typeface="MetricHPE" panose="020B0503030202060203" pitchFamily="34" charset="0"/>
              </a:rPr>
              <a:t>5X - NVIDIA: : Comparison for image generative AI performance of NVIDIA L40 (</a:t>
            </a:r>
            <a:r>
              <a:rPr lang="en-US" sz="1100" kern="1200" dirty="0" err="1">
                <a:solidFill>
                  <a:schemeClr val="tx1"/>
                </a:solidFill>
                <a:effectLst/>
                <a:latin typeface="MetricHPE" panose="020B0503030202060203" pitchFamily="34" charset="0"/>
                <a:sym typeface="MetricHPE" panose="020B0503030202060203" pitchFamily="34" charset="0"/>
              </a:rPr>
              <a:t>TensorRT</a:t>
            </a:r>
            <a:r>
              <a:rPr lang="en-US" sz="1100" kern="1200" dirty="0">
                <a:solidFill>
                  <a:schemeClr val="tx1"/>
                </a:solidFill>
                <a:effectLst/>
                <a:latin typeface="MetricHPE" panose="020B0503030202060203" pitchFamily="34" charset="0"/>
                <a:sym typeface="MetricHPE" panose="020B0503030202060203" pitchFamily="34" charset="0"/>
              </a:rPr>
              <a:t> 8.6.0) versus T4 (</a:t>
            </a:r>
            <a:r>
              <a:rPr lang="en-US" sz="1100" kern="1200" dirty="0" err="1">
                <a:solidFill>
                  <a:schemeClr val="tx1"/>
                </a:solidFill>
                <a:effectLst/>
                <a:latin typeface="MetricHPE" panose="020B0503030202060203" pitchFamily="34" charset="0"/>
                <a:sym typeface="MetricHPE" panose="020B0503030202060203" pitchFamily="34" charset="0"/>
              </a:rPr>
              <a:t>TensorRT</a:t>
            </a:r>
            <a:r>
              <a:rPr lang="en-US" sz="1100" kern="1200" dirty="0">
                <a:solidFill>
                  <a:schemeClr val="tx1"/>
                </a:solidFill>
                <a:effectLst/>
                <a:latin typeface="MetricHPE" panose="020B0503030202060203" pitchFamily="34" charset="0"/>
                <a:sym typeface="MetricHPE" panose="020B0503030202060203" pitchFamily="34" charset="0"/>
              </a:rPr>
              <a:t> 8.5.2), Stable diffusion v2.1 (512x512)</a:t>
            </a:r>
          </a:p>
          <a:p>
            <a:endParaRPr lang="en-US" sz="1100" kern="1200" dirty="0">
              <a:solidFill>
                <a:schemeClr val="tx1"/>
              </a:solidFill>
              <a:effectLst/>
              <a:latin typeface="MetricHPE" panose="020B0503030202060203" pitchFamily="34" charset="0"/>
              <a:sym typeface="MetricHPE" panose="020B0503030202060203" pitchFamily="34" charset="0"/>
            </a:endParaRPr>
          </a:p>
          <a:p>
            <a:endParaRPr lang="en-US" sz="1100" kern="1200" dirty="0">
              <a:solidFill>
                <a:schemeClr val="tx1"/>
              </a:solidFill>
              <a:effectLst/>
              <a:latin typeface="MetricHPE" panose="020B0503030202060203" pitchFamily="34" charset="0"/>
              <a:sym typeface="MetricHPE" panose="020B0503030202060203" pitchFamily="34" charset="0"/>
            </a:endParaRPr>
          </a:p>
          <a:p>
            <a:endParaRPr lang="en-US" sz="1100" kern="1200" dirty="0">
              <a:solidFill>
                <a:schemeClr val="tx1"/>
              </a:solidFill>
              <a:effectLst/>
              <a:latin typeface="MetricHPE" panose="020B0503030202060203" pitchFamily="34" charset="0"/>
              <a:sym typeface="MetricHPE" panose="020B0503030202060203" pitchFamily="34" charset="0"/>
            </a:endParaRPr>
          </a:p>
          <a:p>
            <a:r>
              <a:rPr lang="en-US" sz="1100" kern="1200" dirty="0">
                <a:solidFill>
                  <a:schemeClr val="tx1"/>
                </a:solidFill>
                <a:effectLst/>
                <a:latin typeface="MetricHPE" panose="020B0503030202060203" pitchFamily="34" charset="0"/>
                <a:sym typeface="MetricHPE" panose="020B0503030202060203" pitchFamily="34" charset="0"/>
              </a:rPr>
              <a:t> </a:t>
            </a:r>
          </a:p>
          <a:p>
            <a:pPr marL="9144" marR="0" lvl="0" indent="0" algn="l" defTabSz="914400" rtl="0" eaLnBrk="1" fontAlgn="auto" latinLnBrk="0" hangingPunct="1">
              <a:lnSpc>
                <a:spcPct val="100000"/>
              </a:lnSpc>
              <a:spcBef>
                <a:spcPts val="600"/>
              </a:spcBef>
              <a:spcAft>
                <a:spcPts val="0"/>
              </a:spcAft>
              <a:buClrTx/>
              <a:buSzPct val="25000"/>
              <a:buFont typeface="" panose="020B0303030202060203" pitchFamily="34" charset="0"/>
              <a:buNone/>
              <a:tabLst/>
              <a:defRPr/>
            </a:pPr>
            <a:endParaRPr lang="en-US" sz="1050" kern="1200" dirty="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sym typeface="MetricHPE" panose="020B050303020206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0"/>
              <a:sym typeface="MetricHPE" panose="020B0503030202060203" pitchFamily="34" charset="0"/>
            </a:endParaRPr>
          </a:p>
        </p:txBody>
      </p:sp>
    </p:spTree>
    <p:extLst>
      <p:ext uri="{BB962C8B-B14F-4D97-AF65-F5344CB8AC3E}">
        <p14:creationId xmlns:p14="http://schemas.microsoft.com/office/powerpoint/2010/main" val="1795289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lnSpcReduction="10000"/>
          </a:bodyPr>
          <a:lstStyle/>
          <a:p>
            <a:r>
              <a:rPr lang="en-US" sz="1100" b="1" kern="1200">
                <a:solidFill>
                  <a:schemeClr val="tx1"/>
                </a:solidFill>
                <a:effectLst/>
                <a:latin typeface="MetricHPE" panose="020B0503030202060203" pitchFamily="34" charset="0"/>
                <a:sym typeface="MetricHPE" panose="020B0503030202060203" pitchFamily="34" charset="0"/>
              </a:rPr>
              <a:t>Key takeaway: HPE ProLiant delivers exceptional flexibility and scalability through an open approach.</a:t>
            </a:r>
            <a:endParaRPr lang="en-US" sz="12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 </a:t>
            </a:r>
            <a:endParaRPr lang="en-US" sz="12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From its inception, HPE ProLiant has been focused on leading and adopting industry standards, and Gen11 continues that journey.  We can help you grow your business at a scale with an open approach to industry standards and flexible management of cloud native workloads.   </a:t>
            </a:r>
            <a:endParaRPr lang="en-US" sz="12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A great example is the exceptional scale-out performance with greater energy efficiency of the HPE ProLiant RL300 Gen11.  </a:t>
            </a:r>
            <a:endParaRPr lang="en-US" sz="12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With 128 cores per socket featuring Ampere processors, it delivers predictable performance and density for the cloud native workloads run by cloud service providers, digital service providers, and digital-first enterprises. </a:t>
            </a:r>
            <a:endParaRPr lang="en-US" sz="12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And the RL300 brings a choice of management for these workloads with either industry leading HPE </a:t>
            </a:r>
            <a:r>
              <a:rPr lang="en-US" sz="1100" kern="1200" err="1">
                <a:solidFill>
                  <a:schemeClr val="tx1"/>
                </a:solidFill>
                <a:effectLst/>
                <a:latin typeface="MetricHPE" panose="020B0503030202060203" pitchFamily="34" charset="0"/>
                <a:sym typeface="MetricHPE" panose="020B0503030202060203" pitchFamily="34" charset="0"/>
              </a:rPr>
              <a:t>iLO</a:t>
            </a:r>
            <a:r>
              <a:rPr lang="en-US" sz="1100" kern="1200">
                <a:solidFill>
                  <a:schemeClr val="tx1"/>
                </a:solidFill>
                <a:effectLst/>
                <a:latin typeface="MetricHPE" panose="020B0503030202060203" pitchFamily="34" charset="0"/>
                <a:sym typeface="MetricHPE" panose="020B0503030202060203" pitchFamily="34" charset="0"/>
              </a:rPr>
              <a:t> or open-source management with </a:t>
            </a:r>
            <a:r>
              <a:rPr lang="en-US" sz="1100" kern="1200" err="1">
                <a:solidFill>
                  <a:schemeClr val="tx1"/>
                </a:solidFill>
                <a:effectLst/>
                <a:latin typeface="MetricHPE" panose="020B0503030202060203" pitchFamily="34" charset="0"/>
                <a:sym typeface="MetricHPE" panose="020B0503030202060203" pitchFamily="34" charset="0"/>
              </a:rPr>
              <a:t>OpenBMC</a:t>
            </a:r>
            <a:r>
              <a:rPr lang="en-US" sz="1100" kern="1200">
                <a:solidFill>
                  <a:schemeClr val="tx1"/>
                </a:solidFill>
                <a:effectLst/>
                <a:latin typeface="MetricHPE" panose="020B0503030202060203" pitchFamily="34" charset="0"/>
                <a:sym typeface="MetricHPE" panose="020B0503030202060203" pitchFamily="34" charset="0"/>
              </a:rPr>
              <a:t>. </a:t>
            </a:r>
            <a:endParaRPr lang="en-US" sz="1200" kern="1200">
              <a:solidFill>
                <a:schemeClr val="tx1"/>
              </a:solidFill>
              <a:effectLst/>
              <a:latin typeface="MetricHPE" panose="020B0503030202060203" pitchFamily="34" charset="0"/>
              <a:sym typeface="MetricHPE" panose="020B0503030202060203" pitchFamily="34" charset="0"/>
            </a:endParaRPr>
          </a:p>
          <a:p>
            <a:br>
              <a:rPr lang="en-US" sz="1200" kern="1200">
                <a:solidFill>
                  <a:schemeClr val="tx1"/>
                </a:solidFill>
                <a:effectLst/>
                <a:latin typeface="MetricHPE" panose="020B0503030202060203" pitchFamily="34" charset="0"/>
                <a:sym typeface="MetricHPE" panose="020B0503030202060203" pitchFamily="34" charset="0"/>
              </a:rPr>
            </a:br>
            <a:r>
              <a:rPr lang="en-US" sz="1100" kern="1200">
                <a:solidFill>
                  <a:schemeClr val="tx1"/>
                </a:solidFill>
                <a:effectLst/>
                <a:latin typeface="MetricHPE" panose="020B0503030202060203" pitchFamily="34" charset="0"/>
                <a:sym typeface="MetricHPE" panose="020B0503030202060203" pitchFamily="34" charset="0"/>
              </a:rPr>
              <a:t>Beyond the RL300, all next generation HPE ProLiant servers enable more infrastructure as code with expanded support for industry standard protocols like Redfish, PLDM and SPDM. </a:t>
            </a:r>
            <a:endParaRPr lang="en-US" sz="12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 </a:t>
            </a:r>
            <a:endParaRPr lang="en-US" sz="12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And increased adoption of OCP or Open Compute Project standards drive better standardization across the data center.  We’ll be offering increased support and expanded capacity for OCP standard devices, including storage controllers.</a:t>
            </a:r>
            <a:endParaRPr lang="en-US" sz="12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 </a:t>
            </a:r>
            <a:endParaRPr lang="en-US" sz="12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[MESSAGING]</a:t>
            </a:r>
            <a:endParaRPr lang="en-US" sz="1200" kern="1200">
              <a:solidFill>
                <a:schemeClr val="tx1"/>
              </a:solidFill>
              <a:effectLst/>
              <a:latin typeface="MetricHPE" panose="020B0503030202060203" pitchFamily="34" charset="0"/>
              <a:sym typeface="MetricHPE" panose="020B0503030202060203" pitchFamily="34" charset="0"/>
            </a:endParaRPr>
          </a:p>
          <a:p>
            <a:pPr fontAlgn="base"/>
            <a:r>
              <a:rPr lang="en-US" sz="1100" kern="1200">
                <a:solidFill>
                  <a:schemeClr val="tx1"/>
                </a:solidFill>
                <a:effectLst/>
                <a:latin typeface="MetricHPE" panose="020B0503030202060203" pitchFamily="34" charset="0"/>
                <a:sym typeface="MetricHPE" panose="020B0503030202060203" pitchFamily="34" charset="0"/>
              </a:rPr>
              <a:t>Grow your business at scale with an open approach to industry standards for innovation of advanced technology in the data center and at the edge, and flexible management of cloud native workloads.   </a:t>
            </a:r>
            <a:endParaRPr lang="en-US" sz="1600" kern="1200">
              <a:solidFill>
                <a:schemeClr val="tx1"/>
              </a:solidFill>
              <a:effectLst/>
              <a:latin typeface="MetricHPE" panose="020B0503030202060203" pitchFamily="34" charset="0"/>
              <a:sym typeface="MetricHPE" panose="020B0503030202060203" pitchFamily="34" charset="0"/>
            </a:endParaRPr>
          </a:p>
          <a:p>
            <a:pPr lvl="0"/>
            <a:r>
              <a:rPr lang="en-US" sz="1100" kern="1200">
                <a:solidFill>
                  <a:schemeClr val="tx1"/>
                </a:solidFill>
                <a:effectLst/>
                <a:latin typeface="MetricHPE" panose="020B0503030202060203" pitchFamily="34" charset="0"/>
                <a:sym typeface="MetricHPE" panose="020B0503030202060203" pitchFamily="34" charset="0"/>
              </a:rPr>
              <a:t>Enabling more infrastructure as code with expanded support for industry standard protocols like Redfish, PLDM and SPDM. </a:t>
            </a:r>
            <a:endParaRPr lang="en-US" sz="1600" kern="1200">
              <a:solidFill>
                <a:schemeClr val="tx1"/>
              </a:solidFill>
              <a:effectLst/>
              <a:latin typeface="MetricHPE" panose="020B0503030202060203" pitchFamily="34" charset="0"/>
              <a:sym typeface="MetricHPE" panose="020B0503030202060203" pitchFamily="34" charset="0"/>
            </a:endParaRPr>
          </a:p>
          <a:p>
            <a:pPr lvl="0"/>
            <a:r>
              <a:rPr lang="en-US" sz="1100" kern="1200">
                <a:solidFill>
                  <a:schemeClr val="tx1"/>
                </a:solidFill>
                <a:effectLst/>
                <a:latin typeface="MetricHPE" panose="020B0503030202060203" pitchFamily="34" charset="0"/>
                <a:sym typeface="MetricHPE" panose="020B0503030202060203" pitchFamily="34" charset="0"/>
              </a:rPr>
              <a:t>Deliver scale-out performance with greater energy efficiency for cloud native workloads using HPE ProLiant RL300 Gen11.</a:t>
            </a:r>
            <a:r>
              <a:rPr lang="en-US" sz="1400" kern="1200">
                <a:solidFill>
                  <a:schemeClr val="tx1"/>
                </a:solidFill>
                <a:effectLst/>
                <a:latin typeface="MetricHPE" panose="020B0503030202060203" pitchFamily="34" charset="0"/>
                <a:sym typeface="MetricHPE" panose="020B0503030202060203" pitchFamily="34" charset="0"/>
              </a:rPr>
              <a:t>  </a:t>
            </a:r>
            <a:endParaRPr lang="en-US" sz="1600" kern="1200">
              <a:solidFill>
                <a:schemeClr val="tx1"/>
              </a:solidFill>
              <a:effectLst/>
              <a:latin typeface="MetricHPE" panose="020B0503030202060203" pitchFamily="34" charset="0"/>
              <a:sym typeface="MetricHPE" panose="020B0503030202060203" pitchFamily="34" charset="0"/>
            </a:endParaRPr>
          </a:p>
          <a:p>
            <a:pPr lvl="1" fontAlgn="base"/>
            <a:r>
              <a:rPr lang="en-US" sz="1050" kern="1200">
                <a:solidFill>
                  <a:schemeClr val="tx1"/>
                </a:solidFill>
                <a:effectLst/>
                <a:latin typeface="MetricHPE" panose="020B0503030202060203" pitchFamily="34" charset="0"/>
                <a:sym typeface="MetricHPE" panose="020B0503030202060203" pitchFamily="34" charset="0"/>
              </a:rPr>
              <a:t>With 128 cores per socket, it delivers predictable performance and density for cloud service providers, digital service providers, and digital-first enterprises. </a:t>
            </a:r>
            <a:endParaRPr lang="en-US" sz="1400" kern="1200">
              <a:solidFill>
                <a:schemeClr val="tx1"/>
              </a:solidFill>
              <a:effectLst/>
              <a:latin typeface="MetricHPE" panose="020B0503030202060203" pitchFamily="34" charset="0"/>
              <a:sym typeface="MetricHPE" panose="020B0503030202060203" pitchFamily="34" charset="0"/>
            </a:endParaRPr>
          </a:p>
          <a:p>
            <a:pPr lvl="1" fontAlgn="base"/>
            <a:r>
              <a:rPr lang="en-US" sz="1050" kern="1200">
                <a:solidFill>
                  <a:schemeClr val="tx1"/>
                </a:solidFill>
                <a:effectLst/>
                <a:latin typeface="MetricHPE" panose="020B0503030202060203" pitchFamily="34" charset="0"/>
                <a:sym typeface="MetricHPE" panose="020B0503030202060203" pitchFamily="34" charset="0"/>
              </a:rPr>
              <a:t>Choice of management for cloud native workloads with industry leading HPE </a:t>
            </a:r>
            <a:r>
              <a:rPr lang="en-US" sz="1050" kern="1200" err="1">
                <a:solidFill>
                  <a:schemeClr val="tx1"/>
                </a:solidFill>
                <a:effectLst/>
                <a:latin typeface="MetricHPE" panose="020B0503030202060203" pitchFamily="34" charset="0"/>
                <a:sym typeface="MetricHPE" panose="020B0503030202060203" pitchFamily="34" charset="0"/>
              </a:rPr>
              <a:t>iLO</a:t>
            </a:r>
            <a:r>
              <a:rPr lang="en-US" sz="1050" kern="1200">
                <a:solidFill>
                  <a:schemeClr val="tx1"/>
                </a:solidFill>
                <a:effectLst/>
                <a:latin typeface="MetricHPE" panose="020B0503030202060203" pitchFamily="34" charset="0"/>
                <a:sym typeface="MetricHPE" panose="020B0503030202060203" pitchFamily="34" charset="0"/>
              </a:rPr>
              <a:t> or expand your open-source strategy with </a:t>
            </a:r>
            <a:r>
              <a:rPr lang="en-US" sz="1050" kern="1200" err="1">
                <a:solidFill>
                  <a:schemeClr val="tx1"/>
                </a:solidFill>
                <a:effectLst/>
                <a:latin typeface="MetricHPE" panose="020B0503030202060203" pitchFamily="34" charset="0"/>
                <a:sym typeface="MetricHPE" panose="020B0503030202060203" pitchFamily="34" charset="0"/>
              </a:rPr>
              <a:t>OpenBMC</a:t>
            </a:r>
            <a:r>
              <a:rPr lang="en-US" sz="1050" kern="1200">
                <a:solidFill>
                  <a:schemeClr val="tx1"/>
                </a:solidFill>
                <a:effectLst/>
                <a:latin typeface="MetricHPE" panose="020B0503030202060203" pitchFamily="34" charset="0"/>
                <a:sym typeface="MetricHPE" panose="020B0503030202060203" pitchFamily="34" charset="0"/>
              </a:rPr>
              <a:t> on optimized cloud-native silicon of HPE ProLiant RL300 Gen11. </a:t>
            </a:r>
            <a:endParaRPr lang="en-US" sz="14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Increased adoption of Open Compute Project (OCP) standards driving better standardization across the data center with increased support and expanded capacity for OCP standard devices, including storage controllers. </a:t>
            </a:r>
            <a:r>
              <a:rPr lang="en-US" sz="1400" kern="1200">
                <a:solidFill>
                  <a:schemeClr val="tx1"/>
                </a:solidFill>
                <a:effectLst/>
                <a:latin typeface="MetricHPE" panose="020B0503030202060203" pitchFamily="34" charset="0"/>
                <a:sym typeface="MetricHPE" panose="020B0503030202060203" pitchFamily="34" charset="0"/>
              </a:rPr>
              <a:t> </a:t>
            </a:r>
            <a:r>
              <a:rPr lang="en-US" sz="1100" kern="1200">
                <a:solidFill>
                  <a:schemeClr val="tx1"/>
                </a:solidFill>
                <a:effectLst/>
                <a:latin typeface="MetricHPE" panose="020B0503030202060203" pitchFamily="34" charset="0"/>
                <a:sym typeface="MetricHPE" panose="020B0503030202060203" pitchFamily="34" charset="0"/>
              </a:rPr>
              <a:t> </a:t>
            </a:r>
            <a:endParaRPr lang="en-US" sz="2400">
              <a:effectLst/>
              <a:latin typeface="MetricHPE Light" panose="020B0303030202060203" pitchFamily="34" charset="77"/>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sym typeface="MetricHPE" panose="020B050303020206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0"/>
              <a:sym typeface="MetricHPE" panose="020B0503030202060203" pitchFamily="34" charset="0"/>
            </a:endParaRPr>
          </a:p>
        </p:txBody>
      </p:sp>
    </p:spTree>
    <p:extLst>
      <p:ext uri="{BB962C8B-B14F-4D97-AF65-F5344CB8AC3E}">
        <p14:creationId xmlns:p14="http://schemas.microsoft.com/office/powerpoint/2010/main" val="362934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a:bodyPr>
          <a:lstStyle/>
          <a:p>
            <a:pPr marL="9144" indent="0">
              <a:buNone/>
            </a:pPr>
            <a:endParaRPr lang="en-US" sz="1100" b="0" kern="1200" dirty="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ea typeface="+mn-ea"/>
                <a:cs typeface="+mn-cs"/>
                <a:sym typeface="MetricHPE" panose="020B050303020206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0"/>
              <a:ea typeface="+mn-ea"/>
              <a:cs typeface="+mn-cs"/>
              <a:sym typeface="MetricHPE" panose="020B0503030202060203" pitchFamily="34" charset="0"/>
            </a:endParaRPr>
          </a:p>
        </p:txBody>
      </p:sp>
    </p:spTree>
    <p:extLst>
      <p:ext uri="{BB962C8B-B14F-4D97-AF65-F5344CB8AC3E}">
        <p14:creationId xmlns:p14="http://schemas.microsoft.com/office/powerpoint/2010/main" val="987861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030118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736164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197156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77500" lnSpcReduction="20000"/>
          </a:bodyPr>
          <a:lstStyle/>
          <a:p>
            <a:pPr marL="342900" marR="0" indent="-342900">
              <a:lnSpc>
                <a:spcPct val="107000"/>
              </a:lnSpc>
              <a:spcBef>
                <a:spcPts val="0"/>
              </a:spcBef>
              <a:spcAft>
                <a:spcPts val="800"/>
              </a:spcAft>
              <a:buFont typeface="+mj-lt"/>
              <a:buAutoNum type="arabicPeriod"/>
            </a:pPr>
            <a:endParaRPr lang="en-US" sz="1800" dirty="0">
              <a:effectLst/>
              <a:latin typeface="MetricHPE Light" panose="020B0303030202060203" pitchFamily="34" charset="77"/>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ea typeface="+mn-ea"/>
                <a:cs typeface="+mn-cs"/>
                <a:sym typeface="MetricHPE" panose="020B050303020206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0"/>
              <a:ea typeface="+mn-ea"/>
              <a:cs typeface="+mn-cs"/>
              <a:sym typeface="MetricHPE" panose="020B0503030202060203" pitchFamily="34" charset="0"/>
            </a:endParaRPr>
          </a:p>
        </p:txBody>
      </p:sp>
    </p:spTree>
    <p:extLst>
      <p:ext uri="{BB962C8B-B14F-4D97-AF65-F5344CB8AC3E}">
        <p14:creationId xmlns:p14="http://schemas.microsoft.com/office/powerpoint/2010/main" val="3651161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40000" lnSpcReduction="20000"/>
          </a:bodyPr>
          <a:lstStyle/>
          <a:p>
            <a:r>
              <a:rPr lang="en-US"/>
              <a:t>HPE offers both </a:t>
            </a:r>
            <a:r>
              <a:rPr lang="en-US" b="1"/>
              <a:t>Reference Architectures </a:t>
            </a:r>
            <a:r>
              <a:rPr lang="en-US"/>
              <a:t>and </a:t>
            </a:r>
            <a:r>
              <a:rPr lang="en-US" b="1"/>
              <a:t>Reference Configurations </a:t>
            </a:r>
            <a:r>
              <a:rPr lang="en-US" b="0"/>
              <a:t>to reduce the complexities of planning, designing, and implementing infrastructure across a variety of workloads and infrastructure platforms.</a:t>
            </a:r>
          </a:p>
          <a:p>
            <a:endParaRPr lang="en-US" b="0"/>
          </a:p>
          <a:p>
            <a:r>
              <a:rPr lang="en-US" b="0"/>
              <a:t>Speed deployment time with less risk using a repeatable, best-practices reference to determine  particular, optimized configurations.</a:t>
            </a:r>
          </a:p>
          <a:p>
            <a:endParaRPr lang="en-US" b="0"/>
          </a:p>
          <a:p>
            <a:r>
              <a:rPr lang="en-US" b="0"/>
              <a:t>Reference Architecture include full tested and benchmarked workload architecture for optimized workload performance. </a:t>
            </a:r>
          </a:p>
          <a:p>
            <a:endParaRPr lang="en-US" b="0"/>
          </a:p>
          <a:p>
            <a:r>
              <a:rPr lang="en-US" b="0"/>
              <a:t>HPE offers a flexible model based on workload characteristics – with baseline configuration that can be scaled for customers’ unique needs.  Customers can access software via HPE or they can leverage their own licenses agreements. </a:t>
            </a:r>
            <a:endParaRPr lang="en-US"/>
          </a:p>
          <a:p>
            <a:endParaRPr lang="en-US"/>
          </a:p>
          <a:p>
            <a:r>
              <a:rPr lang="en-US"/>
              <a:t>(Send demos after Discover)</a:t>
            </a:r>
          </a:p>
          <a:p>
            <a:endParaRPr lang="en-US"/>
          </a:p>
          <a:p>
            <a:r>
              <a:rPr lang="en-US" b="1"/>
              <a:t>Workloads Solutions Gen11 Positioning: </a:t>
            </a:r>
          </a:p>
          <a:p>
            <a:r>
              <a:rPr lang="en-US"/>
              <a:t>When it comes to our Gen11 portfolio, these are the “lead with”  refreshed solutions to start in your  customers conversations. It does not imply that  customers cannot use other servers for these workloads. This provides guidance for a workload mapping and positioning discussion based on the advantages of how these products are built in order to deliver optimized workloads and solutions.  </a:t>
            </a:r>
          </a:p>
          <a:p>
            <a:endParaRPr lang="en-US"/>
          </a:p>
          <a:p>
            <a:r>
              <a:rPr lang="en-US"/>
              <a:t>The</a:t>
            </a:r>
            <a:r>
              <a:rPr lang="en-US" baseline="0"/>
              <a:t> Workload Characteristics demonstrate with server subsystems will benefit that workload the most.  We can then determine which servers best meet the needs of the workload by mapping the subsystem score against available resources for each server.  For instance, if a workload (like Transcoding/Visualization, a subset of Compute for AI) has a high affinity for processor, it will benefit by being run on a 2P server that supports high-performance CPUs (more cores or higher frequency—this is somewhat application dependent).  This workload can also benefit from GPU acceleration so that means a 2U box will support more GPUs.  That leads us to DL380 (DL380a actually) or DL385, as they both support up to 4 double-wide GPUs (up from 3 in Gen10 Plus).</a:t>
            </a:r>
            <a:endParaRPr lang="en-US"/>
          </a:p>
          <a:p>
            <a:endParaRPr lang="en-US"/>
          </a:p>
          <a:p>
            <a:r>
              <a:rPr lang="en-US" sz="1100">
                <a:solidFill>
                  <a:schemeClr val="tx1"/>
                </a:solidFill>
                <a:latin typeface="MetricHPE Semibold" panose="020B0703030202060203" pitchFamily="34" charset="0"/>
              </a:rPr>
              <a:t>Virtualization/VDI requires:</a:t>
            </a:r>
          </a:p>
          <a:p>
            <a:pPr marL="285750" indent="-285750">
              <a:lnSpc>
                <a:spcPct val="90000"/>
              </a:lnSpc>
              <a:spcBef>
                <a:spcPts val="400"/>
              </a:spcBef>
              <a:buFont typeface="MetricHPE" panose="020B0503030202060203" pitchFamily="34" charset="0"/>
              <a:buChar char="•"/>
            </a:pPr>
            <a:r>
              <a:rPr lang="en-US" sz="1100">
                <a:solidFill>
                  <a:schemeClr val="accent6"/>
                </a:solidFill>
              </a:rPr>
              <a:t>More cores and internal cache to run VM software</a:t>
            </a:r>
          </a:p>
          <a:p>
            <a:pPr marL="285750" indent="-285750">
              <a:lnSpc>
                <a:spcPct val="90000"/>
              </a:lnSpc>
              <a:spcBef>
                <a:spcPts val="400"/>
              </a:spcBef>
              <a:buFont typeface="MetricHPE" panose="020B0503030202060203" pitchFamily="34" charset="0"/>
              <a:buChar char="•"/>
            </a:pPr>
            <a:r>
              <a:rPr lang="en-US" sz="1100">
                <a:solidFill>
                  <a:schemeClr val="accent6"/>
                </a:solidFill>
              </a:rPr>
              <a:t>Memory bandwidth to support all virtual machines</a:t>
            </a:r>
          </a:p>
          <a:p>
            <a:pPr marL="285750" indent="-285750">
              <a:lnSpc>
                <a:spcPct val="90000"/>
              </a:lnSpc>
              <a:spcBef>
                <a:spcPts val="400"/>
              </a:spcBef>
              <a:buFont typeface="MetricHPE" panose="020B0503030202060203" pitchFamily="34" charset="0"/>
              <a:buChar char="•"/>
            </a:pPr>
            <a:r>
              <a:rPr lang="en-US" sz="1100">
                <a:solidFill>
                  <a:schemeClr val="accent6"/>
                </a:solidFill>
              </a:rPr>
              <a:t>More PCIe lanes to reduce latency</a:t>
            </a:r>
          </a:p>
          <a:p>
            <a:pPr marL="285750" indent="-285750">
              <a:lnSpc>
                <a:spcPct val="90000"/>
              </a:lnSpc>
              <a:spcBef>
                <a:spcPts val="400"/>
              </a:spcBef>
              <a:buFont typeface="MetricHPE" panose="020B0503030202060203" pitchFamily="34" charset="0"/>
              <a:buChar char="•"/>
            </a:pPr>
            <a:r>
              <a:rPr lang="en-US" sz="1100">
                <a:solidFill>
                  <a:schemeClr val="accent6"/>
                </a:solidFill>
              </a:rPr>
              <a:t>Data security without impacting server performance </a:t>
            </a:r>
          </a:p>
          <a:p>
            <a:endParaRPr lang="en-US"/>
          </a:p>
          <a:p>
            <a:r>
              <a:rPr lang="en-US" sz="1100">
                <a:solidFill>
                  <a:schemeClr val="tx1"/>
                </a:solidFill>
                <a:latin typeface="MetricHPE Semibold" panose="020B0703030202060203" pitchFamily="34" charset="0"/>
              </a:rPr>
              <a:t>Data Solutions (Data Management and Big Data) Requires:</a:t>
            </a:r>
          </a:p>
          <a:p>
            <a:pPr marL="285750" indent="-285750">
              <a:lnSpc>
                <a:spcPct val="90000"/>
              </a:lnSpc>
              <a:spcBef>
                <a:spcPts val="400"/>
              </a:spcBef>
              <a:buFont typeface="MetricHPE" panose="020B0503030202060203" pitchFamily="34" charset="0"/>
              <a:buChar char="•"/>
            </a:pPr>
            <a:r>
              <a:rPr lang="en-US" sz="1100">
                <a:solidFill>
                  <a:schemeClr val="accent2"/>
                </a:solidFill>
              </a:rPr>
              <a:t>Large number of storage devices for management software and data storage</a:t>
            </a:r>
          </a:p>
          <a:p>
            <a:pPr marL="285750" indent="-285750">
              <a:lnSpc>
                <a:spcPct val="90000"/>
              </a:lnSpc>
              <a:spcBef>
                <a:spcPts val="400"/>
              </a:spcBef>
              <a:buFont typeface="MetricHPE" panose="020B0503030202060203" pitchFamily="34" charset="0"/>
              <a:buChar char="•"/>
            </a:pPr>
            <a:r>
              <a:rPr lang="en-US" sz="1100">
                <a:solidFill>
                  <a:schemeClr val="accent2"/>
                </a:solidFill>
              </a:rPr>
              <a:t>High throughput and low latency: PCIe lanes and network bandwidth</a:t>
            </a:r>
          </a:p>
          <a:p>
            <a:pPr marL="285750" indent="-285750">
              <a:lnSpc>
                <a:spcPct val="90000"/>
              </a:lnSpc>
              <a:spcBef>
                <a:spcPts val="400"/>
              </a:spcBef>
              <a:buFont typeface="MetricHPE" panose="020B0503030202060203" pitchFamily="34" charset="0"/>
              <a:buChar char="•"/>
            </a:pPr>
            <a:r>
              <a:rPr lang="en-US" sz="1100">
                <a:solidFill>
                  <a:schemeClr val="accent2"/>
                </a:solidFill>
              </a:rPr>
              <a:t>Power/ Heat efficient for edge and power restricted data centers</a:t>
            </a:r>
          </a:p>
          <a:p>
            <a:endParaRPr lang="en-US"/>
          </a:p>
          <a:p>
            <a:r>
              <a:rPr lang="en-US"/>
              <a:t>Customer that</a:t>
            </a:r>
            <a:r>
              <a:rPr lang="en-US" baseline="0"/>
              <a:t> will benefit the most from Gen11:</a:t>
            </a:r>
          </a:p>
          <a:p>
            <a:pPr marL="177800" indent="-177800">
              <a:spcBef>
                <a:spcPts val="300"/>
              </a:spcBef>
              <a:buFont typeface="Arial" panose="020B0604020202020204" pitchFamily="34" charset="0"/>
              <a:buChar char="•"/>
              <a:defRPr/>
            </a:pPr>
            <a:r>
              <a:rPr lang="en-US" sz="1600">
                <a:solidFill>
                  <a:schemeClr val="bg1"/>
                </a:solidFill>
                <a:latin typeface="MetricHPE Semibold"/>
              </a:rPr>
              <a:t>Performance-oriented customers such as Financial Services and Healthcare (likely users of ML)</a:t>
            </a:r>
          </a:p>
          <a:p>
            <a:pPr marL="177800" indent="-177800">
              <a:spcBef>
                <a:spcPts val="300"/>
              </a:spcBef>
              <a:buFont typeface="Arial" panose="020B0604020202020204" pitchFamily="34" charset="0"/>
              <a:buChar char="•"/>
              <a:defRPr/>
            </a:pPr>
            <a:r>
              <a:rPr lang="en-US" sz="1600">
                <a:solidFill>
                  <a:schemeClr val="bg1"/>
                </a:solidFill>
                <a:latin typeface="MetricHPE Semibold"/>
              </a:rPr>
              <a:t>Workloads benefiting from increased performance:</a:t>
            </a:r>
          </a:p>
          <a:p>
            <a:pPr marL="635000" lvl="1" indent="-177800">
              <a:spcBef>
                <a:spcPts val="300"/>
              </a:spcBef>
              <a:buFont typeface="Arial" panose="020B0604020202020204" pitchFamily="34" charset="0"/>
              <a:buChar char="•"/>
              <a:defRPr/>
            </a:pPr>
            <a:r>
              <a:rPr lang="en-US" sz="1600">
                <a:solidFill>
                  <a:schemeClr val="bg1"/>
                </a:solidFill>
                <a:latin typeface="MetricHPE Semibold"/>
              </a:rPr>
              <a:t>AI/ML</a:t>
            </a:r>
          </a:p>
          <a:p>
            <a:pPr marL="635000" lvl="1" indent="-177800">
              <a:spcBef>
                <a:spcPts val="300"/>
              </a:spcBef>
              <a:buFont typeface="Arial" panose="020B0604020202020204" pitchFamily="34" charset="0"/>
              <a:buChar char="•"/>
              <a:defRPr/>
            </a:pPr>
            <a:r>
              <a:rPr lang="en-US" sz="1600">
                <a:solidFill>
                  <a:schemeClr val="bg1"/>
                </a:solidFill>
                <a:latin typeface="MetricHPE Semibold"/>
              </a:rPr>
              <a:t>Data Analytics</a:t>
            </a:r>
          </a:p>
          <a:p>
            <a:pPr marL="635000" lvl="1" indent="-177800">
              <a:spcBef>
                <a:spcPts val="300"/>
              </a:spcBef>
              <a:buFont typeface="Arial" panose="020B0604020202020204" pitchFamily="34" charset="0"/>
              <a:buChar char="•"/>
              <a:defRPr/>
            </a:pPr>
            <a:r>
              <a:rPr lang="en-US" sz="1600">
                <a:solidFill>
                  <a:schemeClr val="bg1"/>
                </a:solidFill>
                <a:latin typeface="MetricHPE Semibold"/>
              </a:rPr>
              <a:t>Data Solutions</a:t>
            </a:r>
          </a:p>
          <a:p>
            <a:pPr marL="635000" lvl="1" indent="-177800">
              <a:spcBef>
                <a:spcPts val="300"/>
              </a:spcBef>
              <a:buFont typeface="Arial" panose="020B0604020202020204" pitchFamily="34" charset="0"/>
              <a:buChar char="•"/>
              <a:defRPr/>
            </a:pPr>
            <a:r>
              <a:rPr lang="en-US" sz="1600">
                <a:solidFill>
                  <a:schemeClr val="bg1"/>
                </a:solidFill>
                <a:latin typeface="MetricHPE Semibold"/>
              </a:rPr>
              <a:t>VDI</a:t>
            </a:r>
          </a:p>
          <a:p>
            <a:endParaRPr lang="en-US"/>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sz="1100">
                <a:solidFill>
                  <a:schemeClr val="bg1"/>
                </a:solidFill>
                <a:latin typeface="MetricHPE Medium" panose="020B0603030202060203" pitchFamily="34" charset="0"/>
              </a:rPr>
              <a:t>Gen11 will have potential, but Gen10 Plus may be preference due to cost / benefit for these workloads</a:t>
            </a:r>
          </a:p>
          <a:p>
            <a:pPr marL="177800" indent="-177800">
              <a:spcBef>
                <a:spcPts val="300"/>
              </a:spcBef>
              <a:buFont typeface="Arial" panose="020B0604020202020204" pitchFamily="34" charset="0"/>
              <a:buChar char="•"/>
              <a:defRPr/>
            </a:pPr>
            <a:r>
              <a:rPr lang="en-US" sz="1600">
                <a:solidFill>
                  <a:schemeClr val="bg1"/>
                </a:solidFill>
                <a:latin typeface="MetricHPE Semibold"/>
              </a:rPr>
              <a:t>Platforms/Workloads benefiting from increased performance:</a:t>
            </a:r>
          </a:p>
          <a:p>
            <a:pPr marL="635000" lvl="1" indent="-177800">
              <a:spcBef>
                <a:spcPts val="300"/>
              </a:spcBef>
              <a:buFont typeface="Arial" panose="020B0604020202020204" pitchFamily="34" charset="0"/>
              <a:buChar char="•"/>
              <a:defRPr/>
            </a:pPr>
            <a:r>
              <a:rPr lang="en-US" sz="1600">
                <a:solidFill>
                  <a:schemeClr val="bg1"/>
                </a:solidFill>
                <a:latin typeface="MetricHPE Semibold"/>
              </a:rPr>
              <a:t>Hybrid Cloud</a:t>
            </a:r>
          </a:p>
          <a:p>
            <a:pPr marL="635000" lvl="1" indent="-177800">
              <a:spcBef>
                <a:spcPts val="300"/>
              </a:spcBef>
              <a:buFont typeface="Arial" panose="020B0604020202020204" pitchFamily="34" charset="0"/>
              <a:buChar char="•"/>
              <a:defRPr/>
            </a:pPr>
            <a:r>
              <a:rPr lang="en-US" sz="1600">
                <a:solidFill>
                  <a:schemeClr val="bg1"/>
                </a:solidFill>
                <a:latin typeface="MetricHPE Semibold"/>
              </a:rPr>
              <a:t>Containers</a:t>
            </a:r>
          </a:p>
          <a:p>
            <a:endParaRPr lang="en-US"/>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sz="1100">
                <a:solidFill>
                  <a:schemeClr val="bg1"/>
                </a:solidFill>
                <a:latin typeface="MetricHPE Medium" panose="020B0603030202060203" pitchFamily="34" charset="0"/>
              </a:rPr>
              <a:t>Gen11 is not as likely, as Gen10 will likely be preference:</a:t>
            </a:r>
          </a:p>
          <a:p>
            <a:pPr marL="177800" indent="-177800">
              <a:spcBef>
                <a:spcPts val="300"/>
              </a:spcBef>
              <a:buFont typeface="Arial" panose="020B0604020202020204" pitchFamily="34" charset="0"/>
              <a:buChar char="•"/>
              <a:defRPr/>
            </a:pPr>
            <a:r>
              <a:rPr lang="en-US" sz="1600">
                <a:solidFill>
                  <a:schemeClr val="bg1"/>
                </a:solidFill>
                <a:latin typeface="MetricHPE Semibold"/>
              </a:rPr>
              <a:t>Price sensitive customers</a:t>
            </a:r>
          </a:p>
          <a:p>
            <a:pPr marL="635000" lvl="1" indent="-177800">
              <a:spcBef>
                <a:spcPts val="300"/>
              </a:spcBef>
              <a:buFont typeface="Arial" panose="020B0604020202020204" pitchFamily="34" charset="0"/>
              <a:buChar char="•"/>
              <a:defRPr/>
            </a:pPr>
            <a:r>
              <a:rPr lang="en-US" sz="1600">
                <a:solidFill>
                  <a:schemeClr val="bg1"/>
                </a:solidFill>
                <a:latin typeface="MetricHPE Semibold"/>
              </a:rPr>
              <a:t>SMB / transactional customers</a:t>
            </a:r>
          </a:p>
          <a:p>
            <a:pPr marL="177800" indent="-177800">
              <a:spcBef>
                <a:spcPts val="300"/>
              </a:spcBef>
              <a:buFont typeface="Arial" panose="020B0604020202020204" pitchFamily="34" charset="0"/>
              <a:buChar char="•"/>
              <a:defRPr/>
            </a:pPr>
            <a:r>
              <a:rPr lang="en-US" sz="1600">
                <a:solidFill>
                  <a:schemeClr val="bg1"/>
                </a:solidFill>
                <a:latin typeface="MetricHPE Semibold"/>
              </a:rPr>
              <a:t>Customers with limited power capacity per rack</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1537722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marL="0" marR="0" lvl="0" indent="-36576" algn="l" defTabSz="914400" rtl="0" eaLnBrk="1" fontAlgn="auto" latinLnBrk="0" hangingPunct="1">
              <a:lnSpc>
                <a:spcPct val="100000"/>
              </a:lnSpc>
              <a:spcBef>
                <a:spcPts val="0"/>
              </a:spcBef>
              <a:spcAft>
                <a:spcPts val="300"/>
              </a:spcAft>
              <a:buClrTx/>
              <a:buSzPct val="25000"/>
              <a:buFont typeface="" panose="020B0303030202060203" pitchFamily="34" charset="0"/>
              <a:buChar char=" "/>
              <a:tabLst/>
              <a:defRPr/>
            </a:pPr>
            <a:endParaRPr lang="en-US" sz="4000"/>
          </a:p>
        </p:txBody>
      </p:sp>
      <p:sp>
        <p:nvSpPr>
          <p:cNvPr id="4" name="Slide Number Placeholder 3"/>
          <p:cNvSpPr>
            <a:spLocks noGrp="1"/>
          </p:cNvSpPr>
          <p:nvPr>
            <p:ph type="sldNum" sz="quarter" idx="5"/>
          </p:nvPr>
        </p:nvSpPr>
        <p:spPr/>
        <p:txBody>
          <a:bodyPr/>
          <a:lstStyle/>
          <a:p>
            <a:fld id="{5BFEAE42-E3FE-4405-B7FC-4425D05B92A0}" type="slidenum">
              <a:rPr lang="en-US" smtClean="0"/>
              <a:pPr/>
              <a:t>4</a:t>
            </a:fld>
            <a:endParaRPr lang="en-US"/>
          </a:p>
        </p:txBody>
      </p:sp>
    </p:spTree>
    <p:extLst>
      <p:ext uri="{BB962C8B-B14F-4D97-AF65-F5344CB8AC3E}">
        <p14:creationId xmlns:p14="http://schemas.microsoft.com/office/powerpoint/2010/main" val="1155802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indent="-36195">
              <a:spcBef>
                <a:spcPts val="0"/>
              </a:spcBef>
            </a:pPr>
            <a:r>
              <a:rPr lang="en-US">
                <a:latin typeface="MetricHPE"/>
              </a:rPr>
              <a:t>HPE Cray systems are uniquely positioned to </a:t>
            </a:r>
            <a:r>
              <a:rPr lang="en-US" b="1">
                <a:latin typeface="MetricHPE"/>
              </a:rPr>
              <a:t>TRAIN</a:t>
            </a:r>
            <a:r>
              <a:rPr lang="en-US">
                <a:latin typeface="MetricHPE"/>
              </a:rPr>
              <a:t> the </a:t>
            </a:r>
            <a:r>
              <a:rPr lang="en-US" i="1">
                <a:latin typeface="MetricHPE"/>
              </a:rPr>
              <a:t>largest</a:t>
            </a:r>
            <a:r>
              <a:rPr lang="en-US">
                <a:latin typeface="MetricHPE"/>
              </a:rPr>
              <a:t> of AI models with trillions of parameters. HPE ProLiant is ideal for AI </a:t>
            </a:r>
            <a:r>
              <a:rPr lang="en-US" b="1">
                <a:latin typeface="MetricHPE"/>
              </a:rPr>
              <a:t>INFERENCE </a:t>
            </a:r>
            <a:r>
              <a:rPr lang="en-US">
                <a:latin typeface="MetricHPE"/>
              </a:rPr>
              <a:t>(from the edge to data center and cloud). ProLiant servers provide outstanding cost-performance for inferencing use cases like:</a:t>
            </a:r>
          </a:p>
          <a:p>
            <a:pPr marL="171450" indent="-171450">
              <a:spcBef>
                <a:spcPts val="0"/>
              </a:spcBef>
              <a:buFont typeface="Arial,Sans-Serif" panose="020B0303030202060203" pitchFamily="34" charset="0"/>
              <a:buChar char="•"/>
            </a:pPr>
            <a:r>
              <a:rPr lang="en-US">
                <a:latin typeface="MetricHPE"/>
              </a:rPr>
              <a:t>Computer vision / intelligent video analytics</a:t>
            </a:r>
          </a:p>
          <a:p>
            <a:pPr marL="171450" indent="-171450">
              <a:spcBef>
                <a:spcPts val="0"/>
              </a:spcBef>
              <a:buFont typeface="Arial,Sans-Serif" panose="020B0303030202060203" pitchFamily="34" charset="0"/>
              <a:buChar char="•"/>
            </a:pPr>
            <a:r>
              <a:rPr lang="en-US">
                <a:latin typeface="MetricHPE"/>
              </a:rPr>
              <a:t>Natural language processing</a:t>
            </a:r>
          </a:p>
          <a:p>
            <a:pPr marL="171450" indent="-171450">
              <a:spcBef>
                <a:spcPts val="0"/>
              </a:spcBef>
              <a:buFont typeface="Arial,Sans-Serif" panose="020B0303030202060203" pitchFamily="34" charset="0"/>
              <a:buChar char="•"/>
            </a:pPr>
            <a:r>
              <a:rPr lang="en-US">
                <a:latin typeface="MetricHPE"/>
              </a:rPr>
              <a:t>Fraud detection</a:t>
            </a:r>
          </a:p>
          <a:p>
            <a:pPr marL="171450" indent="-171450">
              <a:spcBef>
                <a:spcPts val="0"/>
              </a:spcBef>
              <a:buFont typeface="Arial,Sans-Serif" panose="020B0303030202060203" pitchFamily="34" charset="0"/>
              <a:buChar char="•"/>
            </a:pPr>
            <a:r>
              <a:rPr lang="en-US">
                <a:latin typeface="MetricHPE"/>
              </a:rPr>
              <a:t>Predictive Maintenance</a:t>
            </a:r>
          </a:p>
          <a:p>
            <a:pPr indent="-36195"/>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853382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GB" sz="1800" dirty="0">
                <a:effectLst/>
                <a:latin typeface="MetricHPE" panose="020B0503030202060203" pitchFamily="34" charset="0"/>
                <a:ea typeface="Calibri" panose="020F0502020204030204" pitchFamily="34" charset="0"/>
              </a:rPr>
              <a:t>As the capabilities of AI evolve, companies are increasingly turning to AI inference solutions to deliver real-time results using pre-trained models.   HPE has released three new AI inferencing solutions to accelerate time-to-value for a range of industries, including retail, hospitality, manufacturing, and media and entertainment. </a:t>
            </a:r>
          </a:p>
          <a:p>
            <a:pPr marL="0" marR="0">
              <a:spcBef>
                <a:spcPts val="0"/>
              </a:spcBef>
              <a:spcAft>
                <a:spcPts val="0"/>
              </a:spcAft>
            </a:pPr>
            <a:r>
              <a:rPr lang="en-GB" sz="1800" dirty="0">
                <a:effectLst/>
                <a:latin typeface="MetricHPE" panose="020B0503030202060203" pitchFamily="34" charset="0"/>
                <a:ea typeface="Calibri" panose="020F0502020204030204" pitchFamily="34" charset="0"/>
              </a:rPr>
              <a:t> </a:t>
            </a:r>
          </a:p>
          <a:p>
            <a:pPr marL="0" marR="0">
              <a:spcBef>
                <a:spcPts val="0"/>
              </a:spcBef>
              <a:spcAft>
                <a:spcPts val="0"/>
              </a:spcAft>
            </a:pPr>
            <a:r>
              <a:rPr lang="en-GB" sz="1800" dirty="0">
                <a:effectLst/>
                <a:latin typeface="MetricHPE" panose="020B0503030202060203" pitchFamily="34" charset="0"/>
                <a:ea typeface="Calibri" panose="020F0502020204030204" pitchFamily="34" charset="0"/>
              </a:rPr>
              <a:t>Tuned to target workloads at the edge and in the data center such as Computer Vision AI at the Edge, Generative Visual AI and Natural Language Processing AI, these AI inference solutions are based on the new HPE ProLiant Gen11 servers which have been purpose-built to integrate advanced GPU acceleration which is critical for AI performance.  HPE ProLiant DL380a and DL320 Gen11 servers boost AI inference performance by more than 5X over previous models.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4009433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259692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b="1" kern="1200">
                <a:solidFill>
                  <a:schemeClr val="tx1"/>
                </a:solidFill>
                <a:effectLst/>
                <a:latin typeface="MetricHPE" panose="020B0503030202060203" pitchFamily="34" charset="0"/>
                <a:sym typeface="MetricHPE" panose="020B0503030202060203" pitchFamily="34" charset="0"/>
              </a:rPr>
              <a:t>Key takeaway:</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b="1" kern="1200">
                <a:solidFill>
                  <a:schemeClr val="tx1"/>
                </a:solidFill>
                <a:effectLst/>
                <a:latin typeface="MetricHPE" panose="020B0503030202060203" pitchFamily="34" charset="0"/>
                <a:sym typeface="MetricHPE" panose="020B0503030202060203" pitchFamily="34" charset="0"/>
              </a:rPr>
              <a:t>To move forward, we have to recognize that transformation is a journey, one that requires you to re-think your approach and shift your focus.</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Focus on business value to achieve, rather than infrastructure to maintain and from a hardware mindset </a:t>
            </a:r>
            <a:br>
              <a:rPr lang="en-US" sz="1100" kern="1200">
                <a:solidFill>
                  <a:schemeClr val="tx1"/>
                </a:solidFill>
                <a:effectLst/>
                <a:latin typeface="MetricHPE" panose="020B0503030202060203" pitchFamily="34" charset="0"/>
                <a:sym typeface="MetricHPE" panose="020B0503030202060203" pitchFamily="34" charset="0"/>
              </a:rPr>
            </a:br>
            <a:r>
              <a:rPr lang="en-US" sz="1100" kern="1200">
                <a:solidFill>
                  <a:schemeClr val="tx1"/>
                </a:solidFill>
                <a:effectLst/>
                <a:latin typeface="MetricHPE" panose="020B0503030202060203" pitchFamily="34" charset="0"/>
                <a:sym typeface="MetricHPE" panose="020B0503030202060203" pitchFamily="34" charset="0"/>
              </a:rPr>
              <a:t>to a performance mindset. </a:t>
            </a:r>
          </a:p>
          <a:p>
            <a:r>
              <a:rPr lang="en-US" sz="1100" kern="1200">
                <a:solidFill>
                  <a:schemeClr val="tx1"/>
                </a:solidFill>
                <a:effectLst/>
                <a:latin typeface="MetricHPE" panose="020B0503030202060203" pitchFamily="34" charset="0"/>
                <a:sym typeface="MetricHPE" panose="020B0503030202060203" pitchFamily="34" charset="0"/>
              </a:rPr>
              <a:t>It’s imperative that you move from a infrastructure-first to adopting a data-centric mentality and philosophy and drive a unified experiences across your hybrid-cloud environment </a:t>
            </a:r>
          </a:p>
          <a:p>
            <a:r>
              <a:rPr lang="en-US" sz="1100" kern="1200">
                <a:solidFill>
                  <a:schemeClr val="tx1"/>
                </a:solidFill>
                <a:effectLst/>
                <a:latin typeface="MetricHPE" panose="020B0503030202060203" pitchFamily="34" charset="0"/>
                <a:sym typeface="MetricHPE" panose="020B0503030202060203" pitchFamily="34" charset="0"/>
              </a:rPr>
              <a:t> - Speed up decision velocity enterprise-wide via secure connectivity across edge to cloud</a:t>
            </a:r>
            <a:endParaRPr lang="en-US" sz="1100" b="0" i="0" kern="120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34</a:t>
            </a:fld>
            <a:endParaRPr lang="en-US"/>
          </a:p>
        </p:txBody>
      </p:sp>
    </p:spTree>
    <p:extLst>
      <p:ext uri="{BB962C8B-B14F-4D97-AF65-F5344CB8AC3E}">
        <p14:creationId xmlns:p14="http://schemas.microsoft.com/office/powerpoint/2010/main" val="119641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1" kern="1200">
                <a:solidFill>
                  <a:schemeClr val="tx1"/>
                </a:solidFill>
                <a:effectLst/>
                <a:latin typeface="MetricHPE" panose="020B0503030202060203" pitchFamily="34" charset="0"/>
                <a:sym typeface="MetricHPE" panose="020B0503030202060203" pitchFamily="34" charset="0"/>
              </a:rPr>
              <a:t>Key takeaway: Narrowing the HPE GreenLake aperture down to the service(s) in question: HPE GreenLake for Compute</a:t>
            </a:r>
            <a:endParaRPr lang="en-US" sz="1100" kern="1200">
              <a:solidFill>
                <a:schemeClr val="tx1"/>
              </a:solidFill>
              <a:effectLst/>
              <a:latin typeface="MetricHPE" panose="020B0503030202060203" pitchFamily="34" charset="0"/>
              <a:sym typeface="MetricHPE" panose="020B0503030202060203" pitchFamily="34" charset="0"/>
            </a:endParaRP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Lifecycle management for all of your servers, from edge to cloud, delivered as a secure SaaS application continuously managed and improved by HPE.</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Free up capital, boost operational and financial flexibility, and free up talent to accelerate what’s next for you</a:t>
            </a:r>
          </a:p>
          <a:p>
            <a:pPr lvl="1"/>
            <a:r>
              <a:rPr lang="en-GB" sz="1050" b="1" kern="1200">
                <a:solidFill>
                  <a:schemeClr val="tx1"/>
                </a:solidFill>
                <a:effectLst/>
                <a:latin typeface="MetricHPE" panose="020B0503030202060203" pitchFamily="34" charset="0"/>
                <a:sym typeface="MetricHPE" panose="020B0503030202060203" pitchFamily="34" charset="0"/>
              </a:rPr>
              <a:t>Self-service</a:t>
            </a:r>
            <a:r>
              <a:rPr lang="en-GB" sz="1050" kern="1200">
                <a:solidFill>
                  <a:schemeClr val="tx1"/>
                </a:solidFill>
                <a:effectLst/>
                <a:latin typeface="MetricHPE" panose="020B0503030202060203" pitchFamily="34" charset="0"/>
                <a:sym typeface="MetricHPE" panose="020B0503030202060203" pitchFamily="34" charset="0"/>
              </a:rPr>
              <a:t>: HPE GreenLake cloud platform is an intuitive self-service portal centralizing management, and giving broader visibility to your environment. </a:t>
            </a:r>
            <a:endParaRPr lang="en-US" sz="1050" kern="1200">
              <a:solidFill>
                <a:schemeClr val="tx1"/>
              </a:solidFill>
              <a:effectLst/>
              <a:latin typeface="MetricHPE" panose="020B0503030202060203" pitchFamily="34" charset="0"/>
              <a:sym typeface="MetricHPE" panose="020B0503030202060203" pitchFamily="34" charset="0"/>
            </a:endParaRPr>
          </a:p>
          <a:p>
            <a:pPr lvl="1"/>
            <a:r>
              <a:rPr lang="en-GB" sz="1050" b="1" kern="1200">
                <a:solidFill>
                  <a:schemeClr val="tx1"/>
                </a:solidFill>
                <a:effectLst/>
                <a:latin typeface="MetricHPE" panose="020B0503030202060203" pitchFamily="34" charset="0"/>
                <a:sym typeface="MetricHPE" panose="020B0503030202060203" pitchFamily="34" charset="0"/>
              </a:rPr>
              <a:t>Pay-per-use</a:t>
            </a:r>
            <a:r>
              <a:rPr lang="en-GB" sz="1050" kern="1200">
                <a:solidFill>
                  <a:schemeClr val="tx1"/>
                </a:solidFill>
                <a:effectLst/>
                <a:latin typeface="MetricHPE" panose="020B0503030202060203" pitchFamily="34" charset="0"/>
                <a:sym typeface="MetricHPE" panose="020B0503030202060203" pitchFamily="34" charset="0"/>
              </a:rPr>
              <a:t>: boost financial flexibility, free up capital, better control costs and align costs to business outcomes.</a:t>
            </a:r>
            <a:r>
              <a:rPr lang="en-GB" sz="1050" kern="1200" baseline="30000">
                <a:solidFill>
                  <a:schemeClr val="tx1"/>
                </a:solidFill>
                <a:effectLst/>
                <a:latin typeface="MetricHPE" panose="020B0503030202060203" pitchFamily="34" charset="0"/>
                <a:sym typeface="MetricHPE" panose="020B0503030202060203" pitchFamily="34" charset="0"/>
              </a:rPr>
              <a:t>1     (1)</a:t>
            </a:r>
            <a:r>
              <a:rPr lang="en-GB" sz="1050" kern="1200">
                <a:solidFill>
                  <a:schemeClr val="tx1"/>
                </a:solidFill>
                <a:effectLst/>
                <a:latin typeface="MetricHPE" panose="020B0503030202060203" pitchFamily="34" charset="0"/>
                <a:sym typeface="MetricHPE" panose="020B0503030202060203" pitchFamily="34" charset="0"/>
              </a:rPr>
              <a:t>reserve may apply</a:t>
            </a:r>
            <a:endParaRPr lang="en-US" sz="1050" kern="1200">
              <a:solidFill>
                <a:schemeClr val="tx1"/>
              </a:solidFill>
              <a:effectLst/>
              <a:latin typeface="MetricHPE" panose="020B0503030202060203" pitchFamily="34" charset="0"/>
              <a:sym typeface="MetricHPE" panose="020B0503030202060203" pitchFamily="34" charset="0"/>
            </a:endParaRPr>
          </a:p>
          <a:p>
            <a:pPr lvl="1"/>
            <a:r>
              <a:rPr lang="en-GB" sz="1050" b="1" kern="1200">
                <a:solidFill>
                  <a:schemeClr val="tx1"/>
                </a:solidFill>
                <a:effectLst/>
                <a:latin typeface="MetricHPE" panose="020B0503030202060203" pitchFamily="34" charset="0"/>
                <a:sym typeface="MetricHPE" panose="020B0503030202060203" pitchFamily="34" charset="0"/>
              </a:rPr>
              <a:t>Scale up and down</a:t>
            </a:r>
            <a:r>
              <a:rPr lang="en-GB" sz="1050" kern="1200">
                <a:solidFill>
                  <a:schemeClr val="tx1"/>
                </a:solidFill>
                <a:effectLst/>
                <a:latin typeface="MetricHPE" panose="020B0503030202060203" pitchFamily="34" charset="0"/>
                <a:sym typeface="MetricHPE" panose="020B0503030202060203" pitchFamily="34" charset="0"/>
              </a:rPr>
              <a:t>: scale resources up and down as you need to with ease, and capacity ahead of demand.</a:t>
            </a:r>
            <a:endParaRPr lang="en-US" sz="1050" kern="1200">
              <a:solidFill>
                <a:schemeClr val="tx1"/>
              </a:solidFill>
              <a:effectLst/>
              <a:latin typeface="MetricHPE" panose="020B0503030202060203" pitchFamily="34" charset="0"/>
              <a:sym typeface="MetricHPE" panose="020B0503030202060203" pitchFamily="34" charset="0"/>
            </a:endParaRPr>
          </a:p>
          <a:p>
            <a:pPr lvl="1"/>
            <a:r>
              <a:rPr lang="en-GB" sz="1050" b="1" kern="1200">
                <a:solidFill>
                  <a:schemeClr val="tx1"/>
                </a:solidFill>
                <a:effectLst/>
                <a:latin typeface="MetricHPE" panose="020B0503030202060203" pitchFamily="34" charset="0"/>
                <a:sym typeface="MetricHPE" panose="020B0503030202060203" pitchFamily="34" charset="0"/>
              </a:rPr>
              <a:t>Managed for you by HPE and our partners</a:t>
            </a:r>
            <a:r>
              <a:rPr lang="en-GB" sz="1050" kern="1200">
                <a:solidFill>
                  <a:schemeClr val="tx1"/>
                </a:solidFill>
                <a:effectLst/>
                <a:latin typeface="MetricHPE" panose="020B0503030202060203" pitchFamily="34" charset="0"/>
                <a:sym typeface="MetricHPE" panose="020B0503030202060203" pitchFamily="34" charset="0"/>
              </a:rPr>
              <a:t>: Management and governance services to operate the solutions for you, securely managed from HPE’s world-class IT Operation </a:t>
            </a:r>
            <a:r>
              <a:rPr lang="en-GB" sz="1050" kern="1200" err="1">
                <a:solidFill>
                  <a:schemeClr val="tx1"/>
                </a:solidFill>
                <a:effectLst/>
                <a:latin typeface="MetricHPE" panose="020B0503030202060203" pitchFamily="34" charset="0"/>
                <a:sym typeface="MetricHPE" panose="020B0503030202060203" pitchFamily="34" charset="0"/>
              </a:rPr>
              <a:t>Centers</a:t>
            </a:r>
            <a:r>
              <a:rPr lang="en-GB" sz="1050" kern="1200">
                <a:solidFill>
                  <a:schemeClr val="tx1"/>
                </a:solidFill>
                <a:effectLst/>
                <a:latin typeface="MetricHPE" panose="020B0503030202060203" pitchFamily="34" charset="0"/>
                <a:sym typeface="MetricHPE" panose="020B0503030202060203" pitchFamily="34" charset="0"/>
              </a:rPr>
              <a:t> (ITOCs) around the world, freeing up resources to be more productive.</a:t>
            </a:r>
            <a:endParaRPr lang="en-GB">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35</a:t>
            </a:fld>
            <a:endParaRPr lang="en-US"/>
          </a:p>
        </p:txBody>
      </p:sp>
    </p:spTree>
    <p:extLst>
      <p:ext uri="{BB962C8B-B14F-4D97-AF65-F5344CB8AC3E}">
        <p14:creationId xmlns:p14="http://schemas.microsoft.com/office/powerpoint/2010/main" val="728257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b="1" kern="1200">
                <a:solidFill>
                  <a:schemeClr val="tx1"/>
                </a:solidFill>
                <a:effectLst/>
                <a:latin typeface="MetricHPE" panose="020B0503030202060203" pitchFamily="34" charset="0"/>
                <a:sym typeface="MetricHPE" panose="020B0503030202060203" pitchFamily="34" charset="0"/>
              </a:rPr>
              <a:t>Key takeaway: The benefits of HPE GreenLake are many: financial savings, efficiency improvements, and scalability to grow and evolve with your business. </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b="1" kern="1200">
                <a:solidFill>
                  <a:schemeClr val="tx1"/>
                </a:solidFill>
                <a:effectLst/>
                <a:latin typeface="MetricHPE" panose="020B0503030202060203" pitchFamily="34" charset="0"/>
                <a:sym typeface="MetricHPE" panose="020B0503030202060203" pitchFamily="34" charset="0"/>
              </a:rPr>
              <a:t> </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b="1" kern="1200">
                <a:solidFill>
                  <a:schemeClr val="tx1"/>
                </a:solidFill>
                <a:effectLst/>
                <a:latin typeface="MetricHPE" panose="020B0503030202060203" pitchFamily="34" charset="0"/>
                <a:sym typeface="MetricHPE" panose="020B0503030202060203" pitchFamily="34" charset="0"/>
              </a:rPr>
              <a:t>HPE GreenLake</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HPE GreenLake platform brings the cloud to you, to your apps and data where they are so you can accelerate time to value, boost operational excellence, free up capital and free up your talent for what’s next. </a:t>
            </a:r>
          </a:p>
          <a:p>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The fast, flexible infrastructure your business requires is delivered on a consumption pay-per-use basis, offering a range of workload-and cost-optimized configurations installed on premises and maintained for you by HPE experts. You pay only for the resources you consume, and built-in buffer capacity is ready to handle both steady growth and unexpected spikes in demand. </a:t>
            </a:r>
          </a:p>
          <a:p>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 All quants are from The Total Economic Impact of HPE GreenLake </a:t>
            </a:r>
            <a:r>
              <a:rPr lang="en-US" sz="1100" u="sng" kern="1200">
                <a:solidFill>
                  <a:schemeClr val="tx1"/>
                </a:solidFill>
                <a:effectLst/>
                <a:latin typeface="MetricHPE" panose="020B0503030202060203" pitchFamily="34" charset="0"/>
                <a:sym typeface="MetricHPE" panose="020B0503030202060203" pitchFamily="34" charset="0"/>
                <a:hlinkClick r:id="rId3"/>
              </a:rPr>
              <a:t>https://www.hpe.com/psnow/doc/a00047694enw</a:t>
            </a:r>
            <a:r>
              <a:rPr lang="en-US" sz="1100" kern="1200">
                <a:solidFill>
                  <a:schemeClr val="tx1"/>
                </a:solidFill>
                <a:effectLst/>
                <a:latin typeface="MetricHPE" panose="020B0503030202060203" pitchFamily="34" charset="0"/>
                <a:sym typeface="MetricHPE" panose="020B0503030202060203" pitchFamily="34" charset="0"/>
              </a:rPr>
              <a:t> </a:t>
            </a:r>
            <a:endParaRPr lang="en-US" sz="1100" b="0" i="0" kern="120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36</a:t>
            </a:fld>
            <a:endParaRPr lang="en-US"/>
          </a:p>
        </p:txBody>
      </p:sp>
    </p:spTree>
    <p:extLst>
      <p:ext uri="{BB962C8B-B14F-4D97-AF65-F5344CB8AC3E}">
        <p14:creationId xmlns:p14="http://schemas.microsoft.com/office/powerpoint/2010/main" val="3527091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40000" lnSpcReduction="20000"/>
          </a:bodyPr>
          <a:lstStyle/>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sz="1100" b="1" kern="1200">
                <a:solidFill>
                  <a:schemeClr val="tx1"/>
                </a:solidFill>
                <a:effectLst/>
                <a:latin typeface="MetricHPE" panose="020B0503030202060203" pitchFamily="34" charset="0"/>
                <a:sym typeface="MetricHPE" panose="020B0503030202060203" pitchFamily="34" charset="0"/>
              </a:rPr>
              <a:t>Key takeaway: Transformation isn’t a journey you have to take alone—HPE Pointnext services has the expertise and reach you need to solve for the future of your business.</a:t>
            </a:r>
            <a:endParaRPr lang="en-US" sz="1100" kern="1200">
              <a:solidFill>
                <a:schemeClr val="tx1"/>
              </a:solidFill>
              <a:effectLst/>
              <a:latin typeface="MetricHPE" panose="020B0503030202060203" pitchFamily="34" charset="0"/>
              <a:sym typeface="MetricHPE" panose="020B0503030202060203" pitchFamily="34" charset="0"/>
            </a:endParaRPr>
          </a:p>
          <a:p>
            <a:endParaRPr lang="en-US" sz="1100"/>
          </a:p>
          <a:p>
            <a:r>
              <a:rPr lang="en-US" sz="1100"/>
              <a:t>If we think about the customer experience at each stage of their IT lifecycle, it is important to note that we have services to help customers along every phase of the lifecycle – from advising them on their digital transformation strategy, to helping them build the right solutions, to partnering with them to operate their solutions on an ongoing basis.</a:t>
            </a:r>
          </a:p>
          <a:p>
            <a:endParaRPr lang="en-US" sz="1100"/>
          </a:p>
          <a:p>
            <a:r>
              <a:rPr lang="en-US" sz="1100"/>
              <a:t>Since our services professionals have a trusted advisor status with customers, we get great insight into their needs and challenges, and that insight is used to build new services and capabilities to add even more value to their HPE experience. </a:t>
            </a:r>
          </a:p>
          <a:p>
            <a:pPr marL="342900" marR="0" lvl="0" indent="-342900" algn="l">
              <a:spcBef>
                <a:spcPts val="0"/>
              </a:spcBef>
              <a:spcAft>
                <a:spcPts val="300"/>
              </a:spcAft>
              <a:buClr>
                <a:srgbClr val="000000"/>
              </a:buClr>
              <a:buFont typeface="Symbol" panose="05050102010706020507" pitchFamily="18" charset="2"/>
              <a:buChar char=""/>
            </a:pPr>
            <a:endParaRPr lang="en-US" sz="1100">
              <a:solidFill>
                <a:srgbClr val="000000"/>
              </a:solidFill>
              <a:effectLst/>
              <a:ea typeface="Calibri" panose="020F0502020204030204" pitchFamily="34" charset="0"/>
            </a:endParaRPr>
          </a:p>
          <a:p>
            <a:pPr marL="342900" marR="0" lvl="0" indent="-342900" algn="l">
              <a:spcBef>
                <a:spcPts val="0"/>
              </a:spcBef>
              <a:spcAft>
                <a:spcPts val="300"/>
              </a:spcAft>
              <a:buClr>
                <a:srgbClr val="000000"/>
              </a:buClr>
              <a:buFont typeface="Symbol" panose="05050102010706020507" pitchFamily="18" charset="2"/>
              <a:buChar char=""/>
            </a:pPr>
            <a:r>
              <a:rPr lang="en-US" sz="1100">
                <a:solidFill>
                  <a:srgbClr val="000000"/>
                </a:solidFill>
                <a:effectLst/>
                <a:ea typeface="Calibri" panose="020F0502020204030204" pitchFamily="34" charset="0"/>
              </a:rPr>
              <a:t>HPE Pointnext Services, with its deep, global expertise, field-proven methodology, automated tooling, and expansive partner ecosystem, offers a flexible transformation approach designed to modernize what you have and incorporate emerging technologies— while helping you evolve your people and teams—so you can innovate with confidence. </a:t>
            </a:r>
            <a:endParaRPr lang="en-US" sz="1200">
              <a:effectLst/>
              <a:ea typeface="Calibri" panose="020F0502020204030204" pitchFamily="34" charset="0"/>
            </a:endParaRPr>
          </a:p>
          <a:p>
            <a:pPr marL="742950" marR="0" lvl="1" indent="-285750" algn="l">
              <a:spcBef>
                <a:spcPts val="0"/>
              </a:spcBef>
              <a:spcAft>
                <a:spcPts val="300"/>
              </a:spcAft>
              <a:buFont typeface="Courier New" panose="02070309020205020404" pitchFamily="49" charset="0"/>
              <a:buChar char="o"/>
            </a:pPr>
            <a:r>
              <a:rPr lang="en-US" sz="1100">
                <a:solidFill>
                  <a:srgbClr val="000000"/>
                </a:solidFill>
                <a:effectLst/>
                <a:ea typeface="Calibri" panose="020F0502020204030204" pitchFamily="34" charset="0"/>
              </a:rPr>
              <a:t>Advisory and Professional Services can help you identify, prioritize, and implement the right transformation initiatives to create new edge experiences, get real-time insights from all your data, and modernize your IT to enable new opportunities</a:t>
            </a:r>
            <a:endParaRPr lang="en-US" sz="1200">
              <a:effectLst/>
              <a:ea typeface="Calibri" panose="020F0502020204030204" pitchFamily="34" charset="0"/>
            </a:endParaRPr>
          </a:p>
          <a:p>
            <a:pPr marL="742950" marR="0" lvl="1" indent="-285750" algn="l">
              <a:spcBef>
                <a:spcPts val="0"/>
              </a:spcBef>
              <a:spcAft>
                <a:spcPts val="300"/>
              </a:spcAft>
              <a:buFont typeface="Courier New" panose="02070309020205020404" pitchFamily="49" charset="0"/>
              <a:buChar char="o"/>
            </a:pPr>
            <a:r>
              <a:rPr lang="en-US" sz="1100">
                <a:solidFill>
                  <a:srgbClr val="000000"/>
                </a:solidFill>
                <a:effectLst/>
                <a:ea typeface="Calibri" panose="020F0502020204030204" pitchFamily="34" charset="0"/>
              </a:rPr>
              <a:t>Operational Services offers expertise and tools that can help save your staff time, manage complexity, and identify new ways to drive efficiency and effectiveness.</a:t>
            </a:r>
            <a:endParaRPr lang="en-US" sz="1800">
              <a:effectLst/>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ct val="25000"/>
              <a:buFont typeface="" panose="020B0303030202060203" pitchFamily="34" charset="0"/>
              <a:buAutoNum type="arabicPeriod"/>
              <a:tabLst/>
              <a:defRPr/>
            </a:pPr>
            <a:endParaRPr lang="en-US" sz="1800">
              <a:effectLs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ct val="25000"/>
              <a:buFont typeface="" panose="020B0303030202060203" pitchFamily="34" charset="0"/>
              <a:buNone/>
              <a:tabLst/>
              <a:defRPr/>
            </a:pPr>
            <a:r>
              <a:rPr lang="en-GB" sz="1800">
                <a:latin typeface="MetricHPE" panose="020B0503030202060203" pitchFamily="34" charset="77"/>
                <a:cs typeface="Times New Roman" panose="02020603050405020304" pitchFamily="18" charset="0"/>
              </a:rPr>
              <a:t>HPE Pointnext Complete Care Secure Locations. </a:t>
            </a:r>
            <a:r>
              <a:rPr lang="en-GB" sz="1800">
                <a:ea typeface="Times New Roman" panose="02020603050405020304" pitchFamily="18" charset="0"/>
                <a:cs typeface="Times New Roman" panose="02020603050405020304" pitchFamily="18" charset="0"/>
              </a:rPr>
              <a:t>Service for locations where physical access, connectivity and communications are restricted</a:t>
            </a:r>
          </a:p>
          <a:p>
            <a:pPr marL="0" marR="0" lvl="0" indent="0" algn="l" defTabSz="914400" rtl="0" eaLnBrk="1" fontAlgn="auto" latinLnBrk="0" hangingPunct="1">
              <a:lnSpc>
                <a:spcPct val="107000"/>
              </a:lnSpc>
              <a:spcBef>
                <a:spcPts val="0"/>
              </a:spcBef>
              <a:spcAft>
                <a:spcPts val="800"/>
              </a:spcAft>
              <a:buClrTx/>
              <a:buSzPct val="25000"/>
              <a:buFont typeface="" panose="020B0303030202060203" pitchFamily="34" charset="0"/>
              <a:buNone/>
              <a:tabLst/>
              <a:defRPr/>
            </a:pPr>
            <a:endParaRPr lang="en-US" sz="1800">
              <a:effectLst/>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GB" sz="1800">
                <a:solidFill>
                  <a:srgbClr val="0070C0"/>
                </a:solidFill>
                <a:effectLst/>
                <a:latin typeface="MetricHPE Light"/>
                <a:ea typeface="Times New Roman" panose="02020603050405020304" pitchFamily="18" charset="0"/>
                <a:cs typeface="Times New Roman" panose="02020603050405020304" pitchFamily="18" charset="0"/>
              </a:rPr>
              <a:t>New Capabilities: </a:t>
            </a:r>
            <a:r>
              <a:rPr lang="en-GB" sz="1800">
                <a:effectLst/>
                <a:latin typeface="MetricHPE Light"/>
                <a:ea typeface="Times New Roman" panose="02020603050405020304" pitchFamily="18" charset="0"/>
                <a:cs typeface="Times New Roman" panose="02020603050405020304" pitchFamily="18" charset="0"/>
              </a:rPr>
              <a:t>The Gen 11 experience includes support when, where and how customers want to receive it.  As a key part of HPE Pointnext Tech Care and HPE Pointnext Complete Care, the HPE Support Center (HPE’s online services and support platform) has been enhanced to include:</a:t>
            </a:r>
            <a:endParaRPr lang="en-GB" sz="1800">
              <a:effectLst/>
              <a:latin typeface="MetricHPE Light"/>
              <a:ea typeface="Calibri" panose="020F0502020204030204" pitchFamily="34" charset="0"/>
              <a:cs typeface="Times New Roman" panose="02020603050405020304" pitchFamily="18" charset="0"/>
            </a:endParaRPr>
          </a:p>
          <a:p>
            <a:pPr marL="342900" indent="-342900">
              <a:spcBef>
                <a:spcPts val="0"/>
              </a:spcBef>
              <a:buFont typeface="Symbol" panose="05050102010706020507" pitchFamily="18" charset="2"/>
              <a:buChar char=""/>
            </a:pPr>
            <a:endParaRPr lang="en-GB" sz="1800">
              <a:solidFill>
                <a:srgbClr val="0070C0"/>
              </a:solidFill>
              <a:latin typeface="MetricHPE Light"/>
              <a:ea typeface="Times New Roman" panose="02020603050405020304" pitchFamily="18" charset="0"/>
            </a:endParaRPr>
          </a:p>
          <a:p>
            <a:pPr marL="342900" indent="-342900">
              <a:spcBef>
                <a:spcPts val="0"/>
              </a:spcBef>
              <a:buFont typeface="Symbol" panose="05050102010706020507" pitchFamily="18" charset="2"/>
              <a:buChar char=""/>
            </a:pPr>
            <a:r>
              <a:rPr lang="en-GB" sz="1800">
                <a:solidFill>
                  <a:srgbClr val="0070C0"/>
                </a:solidFill>
                <a:latin typeface="MetricHPE Light"/>
                <a:ea typeface="Times New Roman" panose="02020603050405020304" pitchFamily="18" charset="0"/>
              </a:rPr>
              <a:t>Updated</a:t>
            </a:r>
            <a:r>
              <a:rPr lang="en-GB" sz="1800">
                <a:solidFill>
                  <a:srgbClr val="0070C0"/>
                </a:solidFill>
                <a:latin typeface="MetricHPE Light"/>
                <a:ea typeface="Times New Roman" panose="02020603050405020304" pitchFamily="18" charset="0"/>
                <a:cs typeface="Times New Roman" panose="02020603050405020304" pitchFamily="18" charset="0"/>
              </a:rPr>
              <a:t> </a:t>
            </a:r>
            <a:r>
              <a:rPr lang="en-GB" sz="1800">
                <a:solidFill>
                  <a:srgbClr val="0070C0"/>
                </a:solidFill>
                <a:effectLst/>
                <a:latin typeface="MetricHPE Light"/>
                <a:ea typeface="Times New Roman" panose="02020603050405020304" pitchFamily="18" charset="0"/>
                <a:cs typeface="Times New Roman" panose="02020603050405020304" pitchFamily="18" charset="0"/>
              </a:rPr>
              <a:t>Service:</a:t>
            </a:r>
            <a:r>
              <a:rPr lang="en-US" sz="1800">
                <a:effectLst/>
                <a:latin typeface="MetricHPE Light"/>
                <a:ea typeface="Times New Roman" panose="02020603050405020304" pitchFamily="18" charset="0"/>
                <a:cs typeface="Times New Roman" panose="02020603050405020304" pitchFamily="18" charset="0"/>
              </a:rPr>
              <a:t> Customers can now purchase HPE Expert on Demand to access services professionals with deep levels of expertise on Gen11 products and a wide array of other technologies. </a:t>
            </a:r>
            <a:r>
              <a:rPr lang="en-US" sz="1800">
                <a:latin typeface="MetricHPE Light"/>
                <a:ea typeface="Times New Roman" panose="02020603050405020304" pitchFamily="18" charset="0"/>
                <a:cs typeface="Times New Roman" panose="02020603050405020304" pitchFamily="18" charset="0"/>
              </a:rPr>
              <a:t> Experts available via live chat or phone, much deeper knowledge than trouble shooting agents.</a:t>
            </a:r>
            <a:endParaRPr lang="en-GB" sz="1800">
              <a:effectLst/>
              <a:latin typeface="MetricHPE Light" panose="020B030303020206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GB" sz="1800">
                <a:solidFill>
                  <a:srgbClr val="0070C0"/>
                </a:solidFill>
                <a:effectLst/>
                <a:latin typeface="MetricHPE Light"/>
                <a:ea typeface="Times New Roman" panose="02020603050405020304" pitchFamily="18" charset="0"/>
                <a:cs typeface="Times New Roman" panose="02020603050405020304" pitchFamily="18" charset="0"/>
              </a:rPr>
              <a:t>Updated Service:</a:t>
            </a:r>
            <a:r>
              <a:rPr lang="en-GB" sz="1800">
                <a:effectLst/>
                <a:latin typeface="MetricHPE Light"/>
                <a:ea typeface="Times New Roman" panose="02020603050405020304" pitchFamily="18" charset="0"/>
                <a:cs typeface="Times New Roman" panose="02020603050405020304" pitchFamily="18" charset="0"/>
              </a:rPr>
              <a:t> Longer duration support provides your Gen 11 products with support for longer than the 3 or 5 year support agreements available in the past.  You can now get support for up to 7 years.</a:t>
            </a:r>
            <a:endParaRPr lang="en-GB" sz="1800">
              <a:effectLst/>
              <a:latin typeface="MetricHPE Ligh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GB" sz="1800">
                <a:solidFill>
                  <a:srgbClr val="5B9BD5"/>
                </a:solidFill>
                <a:effectLst/>
                <a:latin typeface="MetricHPE Light"/>
                <a:ea typeface="Times New Roman" panose="02020603050405020304" pitchFamily="18" charset="0"/>
                <a:cs typeface="Times New Roman" panose="02020603050405020304" pitchFamily="18" charset="0"/>
              </a:rPr>
              <a:t>New Service: </a:t>
            </a:r>
            <a:r>
              <a:rPr lang="en-GB" sz="1800">
                <a:effectLst/>
                <a:latin typeface="MetricHPE Light"/>
                <a:ea typeface="Times New Roman" panose="02020603050405020304" pitchFamily="18" charset="0"/>
                <a:cs typeface="Times New Roman" panose="02020603050405020304" pitchFamily="18" charset="0"/>
              </a:rPr>
              <a:t>With the new HPE Pointnext Complete Care Secure Locations, HPE account support managers will deliver the HPE Pointnext Complete Care experience for customer locations where not only the physical access and connectivity are restricted, but also any electronic or verbal communication related to these sites is subject to specific security measures.</a:t>
            </a:r>
            <a:endParaRPr lang="en-GB" sz="1800">
              <a:effectLst/>
              <a:latin typeface="MetricHPE Light"/>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ct val="25000"/>
              <a:buFont typeface="" panose="020B0303030202060203" pitchFamily="34" charset="0"/>
              <a:buAutoNum type="arabicPeriod"/>
              <a:tabLst/>
              <a:defRPr/>
            </a:pPr>
            <a:endParaRPr lang="en-US" sz="1800">
              <a:effectLst/>
              <a:ea typeface="Times New Roman" panose="02020603050405020304" pitchFamily="18" charset="0"/>
              <a:cs typeface="Times New Roman" panose="02020603050405020304" pitchFamily="18" charset="0"/>
            </a:endParaRPr>
          </a:p>
          <a:p>
            <a:pPr marL="0" lvl="0" indent="0">
              <a:buNone/>
            </a:pPr>
            <a:r>
              <a:rPr lang="en-US" sz="2400">
                <a:latin typeface="MetricHPE" panose="020B0503030202060203" pitchFamily="34" charset="77"/>
                <a:cs typeface="Times New Roman" panose="02020603050405020304" pitchFamily="18" charset="0"/>
              </a:rPr>
              <a:t>HPE Support Center. </a:t>
            </a:r>
            <a:r>
              <a:rPr lang="en-US" sz="2400">
                <a:cs typeface="Times New Roman" panose="02020603050405020304" pitchFamily="18" charset="0"/>
              </a:rPr>
              <a:t>Online services and support experience</a:t>
            </a:r>
          </a:p>
          <a:p>
            <a:r>
              <a:rPr lang="en-GB" sz="1800"/>
              <a:t>The Gen 11 experience includes support when, where and how customers want to receive it.  As a key part of HPE Pointnext Tech Care and HPE Pointnext Complete Care, the </a:t>
            </a:r>
            <a:r>
              <a:rPr lang="en-GB" sz="1800" b="1"/>
              <a:t>HPE Support </a:t>
            </a:r>
            <a:r>
              <a:rPr lang="en-GB" sz="1800" b="1" err="1"/>
              <a:t>Center</a:t>
            </a:r>
            <a:r>
              <a:rPr lang="en-GB" sz="1800"/>
              <a:t> (HPE’s online services and support platform) has been enhanced to include:</a:t>
            </a:r>
            <a:endParaRPr lang="en-US" sz="1800"/>
          </a:p>
          <a:p>
            <a:r>
              <a:rPr lang="en-GB" sz="1800" b="1"/>
              <a:t>Greater collaboration:</a:t>
            </a:r>
            <a:r>
              <a:rPr lang="en-GB" sz="1800"/>
              <a:t> </a:t>
            </a:r>
            <a:r>
              <a:rPr lang="en-GB" sz="1800" err="1"/>
              <a:t>Cus</a:t>
            </a:r>
            <a:r>
              <a:rPr lang="en-US" sz="1800" err="1"/>
              <a:t>tomers</a:t>
            </a:r>
            <a:r>
              <a:rPr lang="en-US" sz="1800"/>
              <a:t> can now create groups of related contracts and products to easily share cases, tasks, and alerts with their peers, HPE Authorized Partners, and HPE Account Services.</a:t>
            </a:r>
          </a:p>
          <a:p>
            <a:pPr lvl="0"/>
            <a:r>
              <a:rPr lang="en-GB" sz="1800" b="1"/>
              <a:t>Connected: </a:t>
            </a:r>
            <a:r>
              <a:rPr lang="en-GB" sz="1800"/>
              <a:t>Machine-to-machine cases will be visible in the Case Management feature</a:t>
            </a:r>
            <a:endParaRPr lang="en-US" sz="1800"/>
          </a:p>
          <a:p>
            <a:pPr lvl="0"/>
            <a:r>
              <a:rPr lang="en-GB" sz="1800" b="1"/>
              <a:t>Virtual Agent: </a:t>
            </a:r>
            <a:r>
              <a:rPr lang="en-GB" sz="1800"/>
              <a:t>Enhanced troubleshooting experience including assignment to live agent</a:t>
            </a:r>
            <a:endParaRPr lang="en-US" sz="1800"/>
          </a:p>
          <a:p>
            <a:pPr lvl="0"/>
            <a:r>
              <a:rPr lang="en-GB" sz="1800" b="1"/>
              <a:t>Customer Collaboration</a:t>
            </a:r>
            <a:r>
              <a:rPr lang="en-GB" sz="1800"/>
              <a:t> (Shared groups): Shared groups help enable customers to create groups of related contracts and products to easily share cases, tasks, and alerts with their peers, HPE Authorized Partners, and HPE Account Services.</a:t>
            </a:r>
            <a:endParaRPr lang="en-US" sz="1800"/>
          </a:p>
          <a:p>
            <a:pPr lvl="0"/>
            <a:r>
              <a:rPr lang="en-GB" sz="1800" b="1"/>
              <a:t>Insights Dashboards</a:t>
            </a:r>
            <a:r>
              <a:rPr lang="en-GB" sz="1800"/>
              <a:t>: Customers can now gain actionable insights about incidents, entitlements, assets and software version management.</a:t>
            </a:r>
            <a:endParaRPr lang="en-US" sz="1800"/>
          </a:p>
          <a:p>
            <a:pPr marL="342900" marR="0" lvl="0" indent="-342900" algn="l" defTabSz="914400" rtl="0" eaLnBrk="1" fontAlgn="auto" latinLnBrk="0" hangingPunct="1">
              <a:lnSpc>
                <a:spcPct val="107000"/>
              </a:lnSpc>
              <a:spcBef>
                <a:spcPts val="0"/>
              </a:spcBef>
              <a:spcAft>
                <a:spcPts val="800"/>
              </a:spcAft>
              <a:buClrTx/>
              <a:buSzPct val="25000"/>
              <a:buFont typeface="" panose="020B0303030202060203" pitchFamily="34" charset="0"/>
              <a:buAutoNum type="arabicPeriod"/>
              <a:tabLst/>
              <a:defRPr/>
            </a:pPr>
            <a:endParaRPr lang="en-US" sz="1800">
              <a:effectLst/>
              <a:ea typeface="Times New Roman" panose="02020603050405020304" pitchFamily="18" charset="0"/>
              <a:cs typeface="Times New Roman" panose="02020603050405020304" pitchFamily="18" charset="0"/>
            </a:endParaRPr>
          </a:p>
          <a:p>
            <a:pPr marL="0" indent="0">
              <a:buNone/>
            </a:pPr>
            <a:r>
              <a:rPr lang="en-US" sz="1800">
                <a:latin typeface="MetricHPE" panose="020B0503030202060203" pitchFamily="34" charset="77"/>
                <a:cs typeface="Times New Roman" panose="02020603050405020304" pitchFamily="18" charset="0"/>
              </a:rPr>
              <a:t>HPE Expert on Demand. </a:t>
            </a:r>
            <a:r>
              <a:rPr lang="en-US" sz="1800">
                <a:ea typeface="Times New Roman" panose="02020603050405020304" pitchFamily="18" charset="0"/>
                <a:cs typeface="Times New Roman" panose="02020603050405020304" pitchFamily="18" charset="0"/>
              </a:rPr>
              <a:t>Access to professionals with deep levels of expertise on compute products and a wide array of other technologies.  </a:t>
            </a:r>
          </a:p>
          <a:p>
            <a:pPr marL="0" lvl="0" indent="0">
              <a:buNone/>
            </a:pPr>
            <a:endParaRPr lang="en-GB" sz="1800" b="1">
              <a:solidFill>
                <a:srgbClr val="01A982"/>
              </a:solidFill>
              <a:latin typeface="MetricHPE" panose="020B0503030202060203" pitchFamily="34" charset="77"/>
            </a:endParaRPr>
          </a:p>
          <a:p>
            <a:pPr marL="0" lvl="0" indent="0">
              <a:buNone/>
            </a:pPr>
            <a:r>
              <a:rPr lang="en-GB" sz="1800">
                <a:latin typeface="MetricHPE" panose="020B0503030202060203" pitchFamily="34" charset="77"/>
                <a:cs typeface="Times New Roman" panose="02020603050405020304" pitchFamily="18" charset="0"/>
              </a:rPr>
              <a:t>Longer duration support. </a:t>
            </a:r>
            <a:r>
              <a:rPr lang="en-GB" sz="1800"/>
              <a:t>Gen 11 product with support for longer than the 3 or 5 year support agreements available in the past.  You can now get support for up to 7 years.</a:t>
            </a:r>
            <a:endParaRPr lang="en-US" sz="1800"/>
          </a:p>
          <a:p>
            <a:pPr marL="0" marR="0" lvl="0" indent="0" algn="l" defTabSz="914400" rtl="0" eaLnBrk="1" fontAlgn="auto" latinLnBrk="0" hangingPunct="1">
              <a:lnSpc>
                <a:spcPct val="107000"/>
              </a:lnSpc>
              <a:spcBef>
                <a:spcPts val="0"/>
              </a:spcBef>
              <a:spcAft>
                <a:spcPts val="800"/>
              </a:spcAft>
              <a:buClrTx/>
              <a:buSzPct val="25000"/>
              <a:buFont typeface="" panose="020B0303030202060203" pitchFamily="34" charset="0"/>
              <a:buNone/>
              <a:tabLst/>
              <a:defRPr/>
            </a:pPr>
            <a:endParaRPr lang="en-US" sz="1800">
              <a:effectLst/>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endParaRPr lang="en-US" sz="1800">
              <a:effectLst/>
              <a:latin typeface="MetricHPE Light" panose="020B0303030202060203" pitchFamily="34" charset="77"/>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37</a:t>
            </a:fld>
            <a:endParaRPr lang="en-US"/>
          </a:p>
        </p:txBody>
      </p:sp>
    </p:spTree>
    <p:extLst>
      <p:ext uri="{BB962C8B-B14F-4D97-AF65-F5344CB8AC3E}">
        <p14:creationId xmlns:p14="http://schemas.microsoft.com/office/powerpoint/2010/main" val="2696602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1" kern="1200">
                <a:solidFill>
                  <a:schemeClr val="tx1"/>
                </a:solidFill>
                <a:effectLst/>
                <a:latin typeface="MetricHPE" panose="020B0503030202060203" pitchFamily="34" charset="0"/>
                <a:sym typeface="MetricHPE" panose="020B0503030202060203" pitchFamily="34" charset="0"/>
              </a:rPr>
              <a:t>Key takeaway: HPE ProLiant is compute engineered for your hybrid world. </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This is an era of transformation. Everything is changing—and we see that as an opportunity: not just to keep up, but to accelerate. When data-first modernization is in your sights, HPE ProLiant Gen11 is the backbone your compute needs. </a:t>
            </a:r>
          </a:p>
          <a:p>
            <a:r>
              <a:rPr lang="en-US" sz="1100" kern="1200">
                <a:solidFill>
                  <a:schemeClr val="tx1"/>
                </a:solidFill>
                <a:effectLst/>
                <a:latin typeface="MetricHPE" panose="020B0503030202060203" pitchFamily="34" charset="0"/>
                <a:sym typeface="MetricHPE" panose="020B0503030202060203" pitchFamily="34" charset="0"/>
              </a:rPr>
              <a:t> </a:t>
            </a:r>
          </a:p>
          <a:p>
            <a:pPr lvl="1"/>
            <a:r>
              <a:rPr lang="en-US" sz="1050" kern="1200">
                <a:solidFill>
                  <a:schemeClr val="tx1"/>
                </a:solidFill>
                <a:effectLst/>
                <a:latin typeface="MetricHPE" panose="020B0503030202060203" pitchFamily="34" charset="0"/>
                <a:sym typeface="MetricHPE" panose="020B0503030202060203" pitchFamily="34" charset="0"/>
              </a:rPr>
              <a:t>Intuitive experience</a:t>
            </a:r>
          </a:p>
          <a:p>
            <a:pPr lvl="1"/>
            <a:r>
              <a:rPr lang="en-US" sz="1050" kern="1200">
                <a:solidFill>
                  <a:schemeClr val="tx1"/>
                </a:solidFill>
                <a:effectLst/>
                <a:latin typeface="MetricHPE" panose="020B0503030202060203" pitchFamily="34" charset="0"/>
                <a:sym typeface="MetricHPE" panose="020B0503030202060203" pitchFamily="34" charset="0"/>
              </a:rPr>
              <a:t>Trusted security</a:t>
            </a:r>
          </a:p>
          <a:p>
            <a:pPr lvl="1"/>
            <a:r>
              <a:rPr lang="en-US" sz="1050" kern="1200">
                <a:solidFill>
                  <a:schemeClr val="tx1"/>
                </a:solidFill>
                <a:effectLst/>
                <a:latin typeface="MetricHPE" panose="020B0503030202060203" pitchFamily="34" charset="0"/>
                <a:sym typeface="MetricHPE" panose="020B0503030202060203" pitchFamily="34" charset="0"/>
              </a:rPr>
              <a:t>Optimized performance</a:t>
            </a:r>
            <a:endParaRPr lang="en-US"/>
          </a:p>
        </p:txBody>
      </p:sp>
      <p:sp>
        <p:nvSpPr>
          <p:cNvPr id="4" name="Slide Number Placeholder 3"/>
          <p:cNvSpPr>
            <a:spLocks noGrp="1"/>
          </p:cNvSpPr>
          <p:nvPr>
            <p:ph type="sldNum" sz="quarter" idx="10"/>
          </p:nvPr>
        </p:nvSpPr>
        <p:spPr/>
        <p:txBody>
          <a:bodyPr/>
          <a:lstStyle/>
          <a:p>
            <a:fld id="{5BFEAE42-E3FE-4405-B7FC-4425D05B92A0}" type="slidenum">
              <a:rPr lang="en-US" smtClean="0"/>
              <a:pPr/>
              <a:t>38</a:t>
            </a:fld>
            <a:endParaRPr lang="en-US"/>
          </a:p>
        </p:txBody>
      </p:sp>
    </p:spTree>
    <p:extLst>
      <p:ext uri="{BB962C8B-B14F-4D97-AF65-F5344CB8AC3E}">
        <p14:creationId xmlns:p14="http://schemas.microsoft.com/office/powerpoint/2010/main" val="407250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39</a:t>
            </a:fld>
            <a:endParaRPr lang="en-US"/>
          </a:p>
        </p:txBody>
      </p:sp>
    </p:spTree>
    <p:extLst>
      <p:ext uri="{BB962C8B-B14F-4D97-AF65-F5344CB8AC3E}">
        <p14:creationId xmlns:p14="http://schemas.microsoft.com/office/powerpoint/2010/main" val="493478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1" kern="1200">
                <a:solidFill>
                  <a:schemeClr val="tx1"/>
                </a:solidFill>
                <a:effectLst/>
                <a:latin typeface="MetricHPE" panose="020B0503030202060203" pitchFamily="34" charset="0"/>
                <a:sym typeface="MetricHPE" panose="020B0503030202060203" pitchFamily="34" charset="0"/>
              </a:rPr>
              <a:t>Key takeaway: Today’s digital transformation journey requires the ability address the key data challenges enterprises are facing today – data-first modernization.</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Across industries, and at almost any scale, digital transformation has become an imperative and is critical to competitiveness and growth. Thriving in today’s digital-first world requires a shift in mindset—understanding that data is the key driver of value creation, and a key organizing principle for business success. Adopting a data-centric mindset is the first step toward a new approach: creating and delivering value by understanding, aligning, and actioning the available data – from edge to cloud and everywhere in between. </a:t>
            </a:r>
          </a:p>
          <a:p>
            <a:r>
              <a:rPr lang="en-US" sz="1100" kern="1200">
                <a:solidFill>
                  <a:schemeClr val="tx1"/>
                </a:solidFill>
                <a:effectLst/>
                <a:latin typeface="MetricHPE" panose="020B0503030202060203" pitchFamily="34" charset="0"/>
                <a:sym typeface="MetricHPE" panose="020B0503030202060203" pitchFamily="34" charset="0"/>
              </a:rPr>
              <a:t> </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sz="1100" b="0" kern="1200">
                <a:solidFill>
                  <a:schemeClr val="tx1"/>
                </a:solidFill>
                <a:effectLst/>
                <a:latin typeface="MetricHPE" panose="020B0503030202060203" pitchFamily="34" charset="0"/>
                <a:sym typeface="MetricHPE" panose="020B0503030202060203" pitchFamily="34" charset="0"/>
              </a:rPr>
              <a:t>Digital transformation is essential.</a:t>
            </a:r>
          </a:p>
          <a:p>
            <a:r>
              <a:rPr lang="en-US" sz="1100" kern="1200">
                <a:solidFill>
                  <a:schemeClr val="tx1"/>
                </a:solidFill>
                <a:effectLst/>
                <a:latin typeface="MetricHPE" panose="020B0503030202060203" pitchFamily="34" charset="0"/>
                <a:sym typeface="MetricHPE" panose="020B0503030202060203" pitchFamily="34" charset="0"/>
              </a:rPr>
              <a:t>Highly successful agile transformations have delivered 30% gains in efficiency, operational performance, customer satisfaction, and employee engagement—and make the organization 5X to 10X faster. From “The impact of agility: How to shape your organization to compete” (McKinsey, May 2021)</a:t>
            </a:r>
            <a:endParaRPr lang="en-US" sz="1100" b="0" i="0" kern="120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pPr/>
              <a:t>5</a:t>
            </a:fld>
            <a:endParaRPr lang="en-US"/>
          </a:p>
        </p:txBody>
      </p:sp>
    </p:spTree>
    <p:extLst>
      <p:ext uri="{BB962C8B-B14F-4D97-AF65-F5344CB8AC3E}">
        <p14:creationId xmlns:p14="http://schemas.microsoft.com/office/powerpoint/2010/main" val="1055395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1" kern="1200">
                <a:solidFill>
                  <a:schemeClr val="tx1"/>
                </a:solidFill>
                <a:effectLst/>
                <a:latin typeface="MetricHPE" panose="020B0503030202060203" pitchFamily="34" charset="0"/>
                <a:sym typeface="MetricHPE" panose="020B0503030202060203" pitchFamily="34" charset="0"/>
              </a:rPr>
              <a:t>Key takeaway: Successful organizations put data-first </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Despite tremendous investment in digital transformation, many businesses are still falling behind, unable to keep pace with the outperformers.  </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These outperformers—data-first leaders—are using data to see around the corner and to drive actionable insight. </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This means that data is your most valuable asset—if you can put it to use, it’ll fuel your success.</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But don’t take our word for it: data-centric enterprises are way ahead—and extending their lead.</a:t>
            </a:r>
          </a:p>
          <a:p>
            <a:pPr lvl="1"/>
            <a:r>
              <a:rPr lang="en-US" sz="1050" kern="1200">
                <a:solidFill>
                  <a:schemeClr val="tx1"/>
                </a:solidFill>
                <a:effectLst/>
                <a:latin typeface="MetricHPE" panose="020B0503030202060203" pitchFamily="34" charset="0"/>
                <a:sym typeface="MetricHPE" panose="020B0503030202060203" pitchFamily="34" charset="0"/>
              </a:rPr>
              <a:t>“The impact of agility: How to shape your organization to compete” (McKinsey, May 2021)</a:t>
            </a:r>
          </a:p>
          <a:p>
            <a:pPr lvl="1"/>
            <a:r>
              <a:rPr lang="en-US" sz="1050" kern="1200">
                <a:solidFill>
                  <a:schemeClr val="tx1"/>
                </a:solidFill>
                <a:effectLst/>
                <a:latin typeface="MetricHPE" panose="020B0503030202060203" pitchFamily="34" charset="0"/>
                <a:sym typeface="MetricHPE" panose="020B0503030202060203" pitchFamily="34" charset="0"/>
              </a:rPr>
              <a:t>“Why Being a Data-first Leader Matters.” Enterprise Strategy Group, a division of TechTarget, 2022</a:t>
            </a:r>
            <a:endParaRPr lang="en-US" sz="1050" b="0" i="0" kern="1200">
              <a:solidFill>
                <a:schemeClr val="tx1"/>
              </a:solidFill>
              <a:effectLst/>
              <a:latin typeface="MetricHPE" panose="020B0503030202060203" pitchFamily="34" charset="0"/>
              <a:sym typeface="MetricHPE" panose="020B0503030202060203" pitchFamily="34" charset="0"/>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pPr/>
              <a:t>6</a:t>
            </a:fld>
            <a:endParaRPr lang="en-US"/>
          </a:p>
        </p:txBody>
      </p:sp>
    </p:spTree>
    <p:extLst>
      <p:ext uri="{BB962C8B-B14F-4D97-AF65-F5344CB8AC3E}">
        <p14:creationId xmlns:p14="http://schemas.microsoft.com/office/powerpoint/2010/main" val="904757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lnSpcReduction="10000"/>
          </a:bodyPr>
          <a:lstStyle/>
          <a:p>
            <a:r>
              <a:rPr lang="en-US" sz="1100" b="1" kern="1200">
                <a:solidFill>
                  <a:schemeClr val="tx1"/>
                </a:solidFill>
                <a:effectLst/>
                <a:latin typeface="MetricHPE" panose="020B0503030202060203" pitchFamily="34" charset="0"/>
                <a:sym typeface="MetricHPE" panose="020B0503030202060203" pitchFamily="34" charset="0"/>
              </a:rPr>
              <a:t>Key takeaway: As the world gets more hybrid, compute won’t look the same—because it must contend with new challenges:</a:t>
            </a:r>
            <a:endParaRPr lang="en-US" sz="1100" kern="1200">
              <a:solidFill>
                <a:schemeClr val="tx1"/>
              </a:solidFill>
              <a:effectLst/>
              <a:latin typeface="MetricHPE" panose="020B0503030202060203" pitchFamily="34" charset="0"/>
              <a:sym typeface="MetricHPE" panose="020B0503030202060203" pitchFamily="34" charset="0"/>
            </a:endParaRPr>
          </a:p>
          <a:p>
            <a:pPr lvl="0"/>
            <a:r>
              <a:rPr lang="en-US" sz="1100" kern="1200">
                <a:solidFill>
                  <a:schemeClr val="tx1"/>
                </a:solidFill>
                <a:effectLst/>
                <a:latin typeface="MetricHPE" panose="020B0503030202060203" pitchFamily="34" charset="0"/>
                <a:sym typeface="MetricHPE" panose="020B0503030202060203" pitchFamily="34" charset="0"/>
              </a:rPr>
              <a:t>Massive volumes of data, massively distributed.</a:t>
            </a:r>
          </a:p>
          <a:p>
            <a:pPr lvl="1"/>
            <a:r>
              <a:rPr lang="en-US" sz="1050" kern="1200">
                <a:solidFill>
                  <a:schemeClr val="tx1"/>
                </a:solidFill>
                <a:effectLst/>
                <a:latin typeface="MetricHPE" panose="020B0503030202060203" pitchFamily="34" charset="0"/>
                <a:sym typeface="MetricHPE" panose="020B0503030202060203" pitchFamily="34" charset="0"/>
              </a:rPr>
              <a:t>Greater security risks</a:t>
            </a:r>
          </a:p>
          <a:p>
            <a:pPr lvl="1"/>
            <a:r>
              <a:rPr lang="en-US" sz="1050" kern="1200">
                <a:solidFill>
                  <a:schemeClr val="tx1"/>
                </a:solidFill>
                <a:effectLst/>
                <a:latin typeface="MetricHPE" panose="020B0503030202060203" pitchFamily="34" charset="0"/>
                <a:sym typeface="MetricHPE" panose="020B0503030202060203" pitchFamily="34" charset="0"/>
              </a:rPr>
              <a:t>More demanding workloads, with more specific requirements</a:t>
            </a:r>
          </a:p>
          <a:p>
            <a:pPr lvl="1"/>
            <a:r>
              <a:rPr lang="en-US" sz="1050" kern="1200">
                <a:solidFill>
                  <a:schemeClr val="tx1"/>
                </a:solidFill>
                <a:effectLst/>
                <a:latin typeface="MetricHPE" panose="020B0503030202060203" pitchFamily="34" charset="0"/>
                <a:sym typeface="MetricHPE" panose="020B0503030202060203" pitchFamily="34" charset="0"/>
              </a:rPr>
              <a:t>The need for greater efficiency, more agility, and greater manageability.</a:t>
            </a:r>
          </a:p>
          <a:p>
            <a:pPr lvl="1"/>
            <a:r>
              <a:rPr lang="en-US" sz="1050" kern="1200">
                <a:solidFill>
                  <a:schemeClr val="tx1"/>
                </a:solidFill>
                <a:effectLst/>
                <a:latin typeface="MetricHPE" panose="020B0503030202060203" pitchFamily="34" charset="0"/>
                <a:sym typeface="MetricHPE" panose="020B0503030202060203" pitchFamily="34" charset="0"/>
              </a:rPr>
              <a:t>The complexity of hybrid structures, with resources and assets in the cloud, in the datacenter, at the edge, and everywhere in between</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PAUSE</a:t>
            </a:r>
          </a:p>
          <a:p>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Compute in a hybrid world doesn’t look—or act—like compute of the past.</a:t>
            </a:r>
          </a:p>
          <a:p>
            <a:pPr lvl="1"/>
            <a:r>
              <a:rPr lang="en-US" sz="1050" b="1" kern="1200">
                <a:solidFill>
                  <a:schemeClr val="tx1"/>
                </a:solidFill>
                <a:effectLst/>
                <a:latin typeface="MetricHPE" panose="020B0503030202060203" pitchFamily="34" charset="0"/>
                <a:sym typeface="MetricHPE" panose="020B0503030202060203" pitchFamily="34" charset="0"/>
              </a:rPr>
              <a:t>Legacy centralized architectures. </a:t>
            </a:r>
            <a:r>
              <a:rPr lang="en-US" sz="1050" kern="1200">
                <a:solidFill>
                  <a:schemeClr val="tx1"/>
                </a:solidFill>
                <a:effectLst/>
                <a:latin typeface="MetricHPE" panose="020B0503030202060203" pitchFamily="34" charset="0"/>
                <a:sym typeface="MetricHPE" panose="020B0503030202060203" pitchFamily="34" charset="0"/>
              </a:rPr>
              <a:t>Data is everywhere across a modern organization. Organizations need </a:t>
            </a:r>
            <a:r>
              <a:rPr lang="en-US" sz="1050" b="1" kern="1200">
                <a:solidFill>
                  <a:schemeClr val="tx1"/>
                </a:solidFill>
                <a:effectLst/>
                <a:latin typeface="MetricHPE" panose="020B0503030202060203" pitchFamily="34" charset="0"/>
                <a:sym typeface="MetricHPE" panose="020B0503030202060203" pitchFamily="34" charset="0"/>
              </a:rPr>
              <a:t>compute that is distributed across the enterprise</a:t>
            </a:r>
            <a:r>
              <a:rPr lang="en-US" sz="1050" kern="1200">
                <a:solidFill>
                  <a:schemeClr val="tx1"/>
                </a:solidFill>
                <a:effectLst/>
                <a:latin typeface="MetricHPE" panose="020B0503030202060203" pitchFamily="34" charset="0"/>
                <a:sym typeface="MetricHPE" panose="020B0503030202060203" pitchFamily="34" charset="0"/>
              </a:rPr>
              <a:t>—that lives where the data is stored and where it is created—without compromising manageability or security. </a:t>
            </a:r>
          </a:p>
          <a:p>
            <a:pPr lvl="1"/>
            <a:r>
              <a:rPr lang="en-US" sz="1050" b="1" kern="1200">
                <a:solidFill>
                  <a:schemeClr val="tx1"/>
                </a:solidFill>
                <a:effectLst/>
                <a:latin typeface="MetricHPE" panose="020B0503030202060203" pitchFamily="34" charset="0"/>
                <a:sym typeface="MetricHPE" panose="020B0503030202060203" pitchFamily="34" charset="0"/>
              </a:rPr>
              <a:t>Complex management. </a:t>
            </a:r>
            <a:r>
              <a:rPr lang="en-US" sz="1050" kern="1200">
                <a:solidFill>
                  <a:schemeClr val="tx1"/>
                </a:solidFill>
                <a:effectLst/>
                <a:latin typeface="MetricHPE" panose="020B0503030202060203" pitchFamily="34" charset="0"/>
                <a:sym typeface="MetricHPE" panose="020B0503030202060203" pitchFamily="34" charset="0"/>
              </a:rPr>
              <a:t>Legacy IT management regimes are highly manual, with disparate systems and functions controlled independently. To accelerate digital transformation, a modern compute infrastructure should be managed through </a:t>
            </a:r>
            <a:r>
              <a:rPr lang="en-US" sz="1050" b="1" kern="1200">
                <a:solidFill>
                  <a:schemeClr val="tx1"/>
                </a:solidFill>
                <a:effectLst/>
                <a:latin typeface="MetricHPE" panose="020B0503030202060203" pitchFamily="34" charset="0"/>
                <a:sym typeface="MetricHPE" panose="020B0503030202060203" pitchFamily="34" charset="0"/>
              </a:rPr>
              <a:t>a simple to manage and operate control layer that delivers a cloudlike experience on-premises</a:t>
            </a:r>
            <a:r>
              <a:rPr lang="en-US" sz="1050" kern="1200">
                <a:solidFill>
                  <a:schemeClr val="tx1"/>
                </a:solidFill>
                <a:effectLst/>
                <a:latin typeface="MetricHPE" panose="020B0503030202060203" pitchFamily="34" charset="0"/>
                <a:sym typeface="MetricHPE" panose="020B0503030202060203" pitchFamily="34" charset="0"/>
              </a:rPr>
              <a:t>—one that offers greater simplicity, agility, and speed across your entire compute landscape, globally. </a:t>
            </a:r>
          </a:p>
          <a:p>
            <a:pPr lvl="1"/>
            <a:r>
              <a:rPr lang="en-US" sz="1050" b="1" kern="1200">
                <a:solidFill>
                  <a:schemeClr val="tx1"/>
                </a:solidFill>
                <a:effectLst/>
                <a:latin typeface="MetricHPE" panose="020B0503030202060203" pitchFamily="34" charset="0"/>
                <a:sym typeface="MetricHPE" panose="020B0503030202060203" pitchFamily="34" charset="0"/>
              </a:rPr>
              <a:t>Legacy security approaches. </a:t>
            </a:r>
            <a:r>
              <a:rPr lang="en-US" sz="1050" kern="1200">
                <a:solidFill>
                  <a:schemeClr val="tx1"/>
                </a:solidFill>
                <a:effectLst/>
                <a:latin typeface="MetricHPE" panose="020B0503030202060203" pitchFamily="34" charset="0"/>
                <a:sym typeface="MetricHPE" panose="020B0503030202060203" pitchFamily="34" charset="0"/>
              </a:rPr>
              <a:t>Security risk is constantly evolving, and as digital transformation reimagines and redesigns an IT infrastructure, vulnerabilities and attack surfaces can proliferate. Data-centric modernization requires </a:t>
            </a:r>
            <a:r>
              <a:rPr lang="en-US" sz="1050" b="1" kern="1200">
                <a:solidFill>
                  <a:schemeClr val="tx1"/>
                </a:solidFill>
                <a:effectLst/>
                <a:latin typeface="MetricHPE" panose="020B0503030202060203" pitchFamily="34" charset="0"/>
                <a:sym typeface="MetricHPE" panose="020B0503030202060203" pitchFamily="34" charset="0"/>
              </a:rPr>
              <a:t>a compute backbone that’s secure at the core </a:t>
            </a:r>
            <a:r>
              <a:rPr lang="en-US" sz="1050" kern="1200">
                <a:solidFill>
                  <a:schemeClr val="tx1"/>
                </a:solidFill>
                <a:effectLst/>
                <a:latin typeface="MetricHPE" panose="020B0503030202060203" pitchFamily="34" charset="0"/>
                <a:sym typeface="MetricHPE" panose="020B0503030202060203" pitchFamily="34" charset="0"/>
              </a:rPr>
              <a:t>—helping to strengthen and harden the entire environment from the ground up. </a:t>
            </a:r>
          </a:p>
          <a:p>
            <a:pPr lvl="1"/>
            <a:r>
              <a:rPr lang="en-US" sz="1050" b="1" kern="1200">
                <a:solidFill>
                  <a:schemeClr val="tx1"/>
                </a:solidFill>
                <a:effectLst/>
                <a:latin typeface="MetricHPE" panose="020B0503030202060203" pitchFamily="34" charset="0"/>
                <a:sym typeface="MetricHPE" panose="020B0503030202060203" pitchFamily="34" charset="0"/>
              </a:rPr>
              <a:t>Inefficient general-purpose performance (compute performance needs). </a:t>
            </a:r>
            <a:r>
              <a:rPr lang="en-US" sz="1050" kern="1200">
                <a:solidFill>
                  <a:schemeClr val="tx1"/>
                </a:solidFill>
                <a:effectLst/>
                <a:latin typeface="MetricHPE" panose="020B0503030202060203" pitchFamily="34" charset="0"/>
                <a:sym typeface="MetricHPE" panose="020B0503030202060203" pitchFamily="34" charset="0"/>
              </a:rPr>
              <a:t>Customers need compute that’s scalable and performance optimized for specialty workloads, and with the power to handle huge volumes of data and power the most demanding apps and workloads, such as VDI, database, and data analytics, to support Machine Learning and AI initiatives. </a:t>
            </a:r>
          </a:p>
          <a:p>
            <a:pPr lvl="1"/>
            <a:r>
              <a:rPr lang="en-US" sz="1050" b="1" kern="1200">
                <a:solidFill>
                  <a:schemeClr val="tx1"/>
                </a:solidFill>
                <a:effectLst/>
                <a:latin typeface="MetricHPE" panose="020B0503030202060203" pitchFamily="34" charset="0"/>
                <a:sym typeface="MetricHPE" panose="020B0503030202060203" pitchFamily="34" charset="0"/>
              </a:rPr>
              <a:t>Rigid and unpredictable business models. Compute must be </a:t>
            </a:r>
            <a:r>
              <a:rPr lang="en-US" sz="1050" kern="1200">
                <a:solidFill>
                  <a:schemeClr val="tx1"/>
                </a:solidFill>
                <a:effectLst/>
                <a:latin typeface="MetricHPE" panose="020B0503030202060203" pitchFamily="34" charset="0"/>
                <a:sym typeface="MetricHPE" panose="020B0503030202060203" pitchFamily="34" charset="0"/>
              </a:rPr>
              <a:t>efficient and cost-effective.</a:t>
            </a:r>
            <a:r>
              <a:rPr lang="en-US" sz="1050" b="1" kern="1200">
                <a:solidFill>
                  <a:schemeClr val="tx1"/>
                </a:solidFill>
                <a:effectLst/>
                <a:latin typeface="MetricHPE" panose="020B0503030202060203" pitchFamily="34" charset="0"/>
                <a:sym typeface="MetricHPE" panose="020B0503030202060203" pitchFamily="34" charset="0"/>
              </a:rPr>
              <a:t> </a:t>
            </a:r>
            <a:r>
              <a:rPr lang="en-US" sz="1050" kern="1200">
                <a:solidFill>
                  <a:schemeClr val="tx1"/>
                </a:solidFill>
                <a:effectLst/>
                <a:latin typeface="MetricHPE" panose="020B0503030202060203" pitchFamily="34" charset="0"/>
                <a:sym typeface="MetricHPE" panose="020B0503030202060203" pitchFamily="34" charset="0"/>
              </a:rPr>
              <a:t>Organizations need to re-evaluate if capex or opex is right for their business. Next-gen HPE compute is the fast, flexible compute infrastructure your business requires, whether you choose a purchase or as-a-Service model.</a:t>
            </a:r>
          </a:p>
        </p:txBody>
      </p:sp>
      <p:sp>
        <p:nvSpPr>
          <p:cNvPr id="4" name="Slide Number Placeholder 3"/>
          <p:cNvSpPr>
            <a:spLocks noGrp="1"/>
          </p:cNvSpPr>
          <p:nvPr>
            <p:ph type="sldNum" sz="quarter" idx="5"/>
          </p:nvPr>
        </p:nvSpPr>
        <p:spPr/>
        <p:txBody>
          <a:bodyPr/>
          <a:lstStyle/>
          <a:p>
            <a:fld id="{5BFEAE42-E3FE-4405-B7FC-4425D05B92A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03570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b="1" kern="1200">
                <a:solidFill>
                  <a:schemeClr val="tx1"/>
                </a:solidFill>
                <a:effectLst/>
                <a:latin typeface="MetricHPE" panose="020B0503030202060203" pitchFamily="34" charset="0"/>
                <a:sym typeface="MetricHPE" panose="020B0503030202060203" pitchFamily="34" charset="0"/>
              </a:rPr>
              <a:t>Key takeaway: with the right compute in place, you’re primed for data-first modernization. </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In today’s hybrid world, choice of compute is a game-changer for data-first modernization</a:t>
            </a:r>
          </a:p>
          <a:p>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Data-first modernization has to happen everywhere data lives – edge, datacenters, colocations and clouds – and through a unified operating model. HPE is here to help you on this journey so you can:</a:t>
            </a:r>
          </a:p>
          <a:p>
            <a:pPr lvl="1"/>
            <a:r>
              <a:rPr lang="en-US" sz="1050" kern="1200">
                <a:solidFill>
                  <a:schemeClr val="tx1"/>
                </a:solidFill>
                <a:effectLst/>
                <a:latin typeface="MetricHPE" panose="020B0503030202060203" pitchFamily="34" charset="0"/>
                <a:sym typeface="MetricHPE" panose="020B0503030202060203" pitchFamily="34" charset="0"/>
              </a:rPr>
              <a:t>Focus more on value add and less on the mundane</a:t>
            </a:r>
          </a:p>
          <a:p>
            <a:pPr lvl="1"/>
            <a:r>
              <a:rPr lang="en-US" sz="1050" kern="1200">
                <a:solidFill>
                  <a:schemeClr val="tx1"/>
                </a:solidFill>
                <a:effectLst/>
                <a:latin typeface="MetricHPE" panose="020B0503030202060203" pitchFamily="34" charset="0"/>
                <a:sym typeface="MetricHPE" panose="020B0503030202060203" pitchFamily="34" charset="0"/>
              </a:rPr>
              <a:t>Deploy with confidence and have peace of mind against security threats </a:t>
            </a:r>
          </a:p>
          <a:p>
            <a:pPr lvl="1"/>
            <a:r>
              <a:rPr lang="en-US" sz="1050" kern="1200">
                <a:solidFill>
                  <a:schemeClr val="tx1"/>
                </a:solidFill>
                <a:effectLst/>
                <a:latin typeface="MetricHPE" panose="020B0503030202060203" pitchFamily="34" charset="0"/>
                <a:sym typeface="MetricHPE" panose="020B0503030202060203" pitchFamily="34" charset="0"/>
              </a:rPr>
              <a:t>Power your apps and accelerate innovation everywhere data lives</a:t>
            </a:r>
            <a:endParaRPr lang="en-US" sz="1700" b="0" i="0">
              <a:latin typeface="MetricHPE" panose="020B0503030202060203" pitchFamily="34" charset="77"/>
            </a:endParaRPr>
          </a:p>
        </p:txBody>
      </p:sp>
      <p:sp>
        <p:nvSpPr>
          <p:cNvPr id="4" name="Slide Number Placeholder 3"/>
          <p:cNvSpPr>
            <a:spLocks noGrp="1"/>
          </p:cNvSpPr>
          <p:nvPr>
            <p:ph type="sldNum" sz="quarter" idx="5"/>
          </p:nvPr>
        </p:nvSpPr>
        <p:spPr/>
        <p:txBody>
          <a:bodyPr/>
          <a:lstStyle/>
          <a:p>
            <a:pPr>
              <a:defRPr/>
            </a:pPr>
            <a:fld id="{5BFEAE42-E3FE-4405-B7FC-4425D05B92A0}"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674005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b="1" kern="1200">
                <a:solidFill>
                  <a:schemeClr val="tx1"/>
                </a:solidFill>
                <a:effectLst/>
                <a:latin typeface="MetricHPE" panose="020B0503030202060203" pitchFamily="34" charset="0"/>
                <a:sym typeface="MetricHPE" panose="020B0503030202060203" pitchFamily="34" charset="0"/>
              </a:rPr>
              <a:t>Key takeaway: compute is not created equal—and the choice you make is critical to your digital transformation success.</a:t>
            </a:r>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 </a:t>
            </a:r>
          </a:p>
          <a:p>
            <a:r>
              <a:rPr lang="en-US" sz="1100" kern="1200">
                <a:solidFill>
                  <a:schemeClr val="tx1"/>
                </a:solidFill>
                <a:effectLst/>
                <a:latin typeface="MetricHPE" panose="020B0503030202060203" pitchFamily="34" charset="0"/>
                <a:sym typeface="MetricHPE" panose="020B0503030202060203" pitchFamily="34" charset="0"/>
              </a:rPr>
              <a:t>What turns data into value? What makes it power?</a:t>
            </a:r>
          </a:p>
          <a:p>
            <a:r>
              <a:rPr lang="en-US" sz="1100" kern="1200">
                <a:solidFill>
                  <a:schemeClr val="tx1"/>
                </a:solidFill>
                <a:effectLst/>
                <a:latin typeface="MetricHPE" panose="020B0503030202060203" pitchFamily="34" charset="0"/>
                <a:sym typeface="MetricHPE" panose="020B0503030202060203" pitchFamily="34" charset="0"/>
              </a:rPr>
              <a:t>COMPUTE.</a:t>
            </a:r>
          </a:p>
          <a:p>
            <a:r>
              <a:rPr lang="en-US" sz="1100" kern="1200">
                <a:solidFill>
                  <a:schemeClr val="tx1"/>
                </a:solidFill>
                <a:effectLst/>
                <a:latin typeface="MetricHPE" panose="020B0503030202060203" pitchFamily="34" charset="0"/>
                <a:sym typeface="MetricHPE" panose="020B0503030202060203" pitchFamily="34" charset="0"/>
              </a:rPr>
              <a:t>Compute powers your applications. The applications on which your business runs require compute—it’s the nexus between the data and the application user, and it runs the application’s software.</a:t>
            </a:r>
          </a:p>
          <a:p>
            <a:r>
              <a:rPr lang="en-US" sz="1100" kern="1200">
                <a:solidFill>
                  <a:schemeClr val="tx1"/>
                </a:solidFill>
                <a:effectLst/>
                <a:latin typeface="MetricHPE" panose="020B0503030202060203" pitchFamily="34" charset="0"/>
                <a:sym typeface="MetricHPE" panose="020B0503030202060203" pitchFamily="34" charset="0"/>
              </a:rPr>
              <a:t>Compute accelerates your analytics.  The more data, the more potential—and the greater the need for advanced analytics: AI and machine learning can speed the transformation of data to insight—and they are powered by advanced, accelerated compute.  </a:t>
            </a:r>
          </a:p>
          <a:p>
            <a:r>
              <a:rPr lang="en-US" sz="1100" kern="1200">
                <a:solidFill>
                  <a:schemeClr val="tx1"/>
                </a:solidFill>
                <a:effectLst/>
                <a:latin typeface="MetricHPE" panose="020B0503030202060203" pitchFamily="34" charset="0"/>
                <a:sym typeface="MetricHPE" panose="020B0503030202060203" pitchFamily="34" charset="0"/>
              </a:rPr>
              <a:t>Compute separates signal from noise.  Compute narrows the funnel from the broadest data to insight to modeling to testing—distillation to the finest point of utility: performance and competitive advantage.</a:t>
            </a:r>
          </a:p>
          <a:p>
            <a:r>
              <a:rPr lang="en-US" sz="1100" kern="1200">
                <a:solidFill>
                  <a:schemeClr val="tx1"/>
                </a:solidFill>
                <a:effectLst/>
                <a:latin typeface="MetricHPE" panose="020B0503030202060203" pitchFamily="34" charset="0"/>
                <a:sym typeface="MetricHPE" panose="020B0503030202060203" pitchFamily="34" charset="0"/>
              </a:rPr>
              <a:t>Compute turns data into value.  The insights that fuel innovation, and that power competitive advantage, are locked within your data. Compute brings them to light. </a:t>
            </a:r>
          </a:p>
          <a:p>
            <a:r>
              <a:rPr lang="en-US" sz="1100" b="1" kern="1200">
                <a:solidFill>
                  <a:schemeClr val="tx1"/>
                </a:solidFill>
                <a:effectLst/>
                <a:latin typeface="MetricHPE" panose="020B0503030202060203" pitchFamily="34" charset="0"/>
                <a:sym typeface="MetricHPE" panose="020B0503030202060203" pitchFamily="34" charset="0"/>
              </a:rPr>
              <a:t>Your choice of compute matters.</a:t>
            </a:r>
            <a:endParaRPr lang="en-US" sz="4000"/>
          </a:p>
        </p:txBody>
      </p:sp>
      <p:sp>
        <p:nvSpPr>
          <p:cNvPr id="4" name="Slide Number Placeholder 3"/>
          <p:cNvSpPr>
            <a:spLocks noGrp="1"/>
          </p:cNvSpPr>
          <p:nvPr>
            <p:ph type="sldNum" sz="quarter" idx="5"/>
          </p:nvPr>
        </p:nvSpPr>
        <p:spPr/>
        <p:txBody>
          <a:bodyPr/>
          <a:lstStyle/>
          <a:p>
            <a:fld id="{5BFEAE42-E3FE-4405-B7FC-4425D05B92A0}" type="slidenum">
              <a:rPr lang="en-US" smtClean="0"/>
              <a:pPr/>
              <a:t>9</a:t>
            </a:fld>
            <a:endParaRPr lang="en-US"/>
          </a:p>
        </p:txBody>
      </p:sp>
    </p:spTree>
    <p:extLst>
      <p:ext uri="{BB962C8B-B14F-4D97-AF65-F5344CB8AC3E}">
        <p14:creationId xmlns:p14="http://schemas.microsoft.com/office/powerpoint/2010/main" val="3833476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1" kern="1200">
                <a:solidFill>
                  <a:schemeClr val="tx1"/>
                </a:solidFill>
                <a:effectLst/>
                <a:latin typeface="MetricHPE" panose="020B0503030202060203" pitchFamily="34" charset="0"/>
                <a:sym typeface="MetricHPE" panose="020B0503030202060203" pitchFamily="34" charset="0"/>
              </a:rPr>
              <a:t>Key takeaway: HPE ProLiant is compute engineered for your hybrid world.</a:t>
            </a:r>
            <a:endParaRPr lang="en-US" sz="1100" kern="1200">
              <a:solidFill>
                <a:schemeClr val="tx1"/>
              </a:solidFill>
              <a:effectLst/>
              <a:latin typeface="MetricHPE" panose="020B0503030202060203" pitchFamily="34" charset="0"/>
              <a:sym typeface="MetricHPE" panose="020B0503030202060203" pitchFamily="34" charset="0"/>
            </a:endParaRPr>
          </a:p>
          <a:p>
            <a:r>
              <a:rPr lang="en-US" sz="1100" kern="1200">
                <a:solidFill>
                  <a:schemeClr val="tx1"/>
                </a:solidFill>
                <a:effectLst/>
                <a:latin typeface="MetricHPE" panose="020B0503030202060203" pitchFamily="34" charset="0"/>
                <a:sym typeface="MetricHPE" panose="020B0503030202060203" pitchFamily="34" charset="0"/>
              </a:rPr>
              <a:t>HPE ProLiant is secure, efficient, optimized, and it’s engineered for hybrid environments. </a:t>
            </a:r>
          </a:p>
          <a:p>
            <a:r>
              <a:rPr lang="en-US" sz="1100" kern="1200">
                <a:solidFill>
                  <a:schemeClr val="tx1"/>
                </a:solidFill>
                <a:effectLst/>
                <a:latin typeface="MetricHPE" panose="020B0503030202060203" pitchFamily="34" charset="0"/>
                <a:sym typeface="MetricHPE" panose="020B0503030202060203" pitchFamily="34" charset="0"/>
              </a:rPr>
              <a:t>It supports distributed approaches, moving compute out of centralized datacenters and deploying it as a backbone throughout your operations—across multiple clouds, multiple datacenters and at the edge. </a:t>
            </a:r>
          </a:p>
          <a:p>
            <a:r>
              <a:rPr lang="en-US" sz="1100" kern="1200">
                <a:solidFill>
                  <a:schemeClr val="tx1"/>
                </a:solidFill>
                <a:effectLst/>
                <a:latin typeface="MetricHPE" panose="020B0503030202060203" pitchFamily="34" charset="0"/>
                <a:sym typeface="MetricHPE" panose="020B0503030202060203" pitchFamily="34" charset="0"/>
              </a:rPr>
              <a:t>And it’s simple to operate, with location-agnostic, cloud-based compute management ensuring visibility and consistency despite increasingly diverse compute locations and workloads: unifying operations across the lifecycle and throughout the environment, while empowering security and automation. </a:t>
            </a:r>
          </a:p>
          <a:p>
            <a:endParaRPr lang="en-US" sz="1100" b="1" kern="1200">
              <a:solidFill>
                <a:schemeClr val="tx1"/>
              </a:solidFill>
              <a:effectLst/>
              <a:latin typeface="MetricHPE" panose="020B0503030202060203" pitchFamily="34" charset="0"/>
              <a:sym typeface="MetricHPE" panose="020B0503030202060203" pitchFamily="34" charset="0"/>
            </a:endParaRPr>
          </a:p>
          <a:p>
            <a:r>
              <a:rPr lang="en-US" sz="1100" b="1" kern="1200">
                <a:solidFill>
                  <a:schemeClr val="tx1"/>
                </a:solidFill>
                <a:effectLst/>
                <a:latin typeface="MetricHPE" panose="020B0503030202060203" pitchFamily="34" charset="0"/>
                <a:sym typeface="MetricHPE" panose="020B0503030202060203" pitchFamily="34" charset="0"/>
              </a:rPr>
              <a:t>HPE compute delivers an intuitive cloud operating experience; trusted security by design and optimized performance for your workloads.</a:t>
            </a:r>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76586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2.xml"/><Relationship Id="rId1" Type="http://schemas.openxmlformats.org/officeDocument/2006/relationships/tags" Target="../tags/tag98.xml"/><Relationship Id="rId5" Type="http://schemas.openxmlformats.org/officeDocument/2006/relationships/image" Target="../media/image10.jpeg"/><Relationship Id="rId4"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2.xml"/><Relationship Id="rId1" Type="http://schemas.openxmlformats.org/officeDocument/2006/relationships/tags" Target="../tags/tag99.xml"/><Relationship Id="rId4" Type="http://schemas.openxmlformats.org/officeDocument/2006/relationships/image" Target="../media/image1.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2.xml"/><Relationship Id="rId1" Type="http://schemas.openxmlformats.org/officeDocument/2006/relationships/tags" Target="../tags/tag100.xml"/><Relationship Id="rId4" Type="http://schemas.openxmlformats.org/officeDocument/2006/relationships/image" Target="../media/image1.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2.xml"/><Relationship Id="rId1" Type="http://schemas.openxmlformats.org/officeDocument/2006/relationships/tags" Target="../tags/tag101.xml"/><Relationship Id="rId4" Type="http://schemas.openxmlformats.org/officeDocument/2006/relationships/image" Target="../media/image1.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1.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103.x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4.xml"/><Relationship Id="rId1" Type="http://schemas.openxmlformats.org/officeDocument/2006/relationships/tags" Target="../tags/tag106.xml"/><Relationship Id="rId4" Type="http://schemas.openxmlformats.org/officeDocument/2006/relationships/image" Target="../media/image1.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4.xml"/><Relationship Id="rId1" Type="http://schemas.openxmlformats.org/officeDocument/2006/relationships/tags" Target="../tags/tag107.xml"/><Relationship Id="rId4" Type="http://schemas.openxmlformats.org/officeDocument/2006/relationships/image" Target="../media/image1.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4.xml"/><Relationship Id="rId1" Type="http://schemas.openxmlformats.org/officeDocument/2006/relationships/tags" Target="../tags/tag108.xml"/><Relationship Id="rId4" Type="http://schemas.openxmlformats.org/officeDocument/2006/relationships/image" Target="../media/image1.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4.xml"/><Relationship Id="rId1" Type="http://schemas.openxmlformats.org/officeDocument/2006/relationships/tags" Target="../tags/tag109.xml"/><Relationship Id="rId4" Type="http://schemas.openxmlformats.org/officeDocument/2006/relationships/image" Target="../media/image1.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4.xml"/><Relationship Id="rId1" Type="http://schemas.openxmlformats.org/officeDocument/2006/relationships/tags" Target="../tags/tag110.xml"/><Relationship Id="rId4" Type="http://schemas.openxmlformats.org/officeDocument/2006/relationships/image" Target="../media/image1.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4.xml"/><Relationship Id="rId1" Type="http://schemas.openxmlformats.org/officeDocument/2006/relationships/tags" Target="../tags/tag111.xml"/><Relationship Id="rId4" Type="http://schemas.openxmlformats.org/officeDocument/2006/relationships/image" Target="../media/image1.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4.xml"/><Relationship Id="rId1" Type="http://schemas.openxmlformats.org/officeDocument/2006/relationships/tags" Target="../tags/tag112.xml"/><Relationship Id="rId4" Type="http://schemas.openxmlformats.org/officeDocument/2006/relationships/image" Target="../media/image1.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4.xml"/><Relationship Id="rId1" Type="http://schemas.openxmlformats.org/officeDocument/2006/relationships/tags" Target="../tags/tag113.xml"/><Relationship Id="rId4" Type="http://schemas.openxmlformats.org/officeDocument/2006/relationships/image" Target="../media/image1.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4.xml"/><Relationship Id="rId1" Type="http://schemas.openxmlformats.org/officeDocument/2006/relationships/tags" Target="../tags/tag114.xml"/><Relationship Id="rId4" Type="http://schemas.openxmlformats.org/officeDocument/2006/relationships/image" Target="../media/image1.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4.xml"/><Relationship Id="rId1" Type="http://schemas.openxmlformats.org/officeDocument/2006/relationships/tags" Target="../tags/tag115.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4.xml"/><Relationship Id="rId1" Type="http://schemas.openxmlformats.org/officeDocument/2006/relationships/tags" Target="../tags/tag116.xml"/><Relationship Id="rId4" Type="http://schemas.openxmlformats.org/officeDocument/2006/relationships/image" Target="../media/image1.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Master" Target="../slideMasters/slideMaster4.xml"/><Relationship Id="rId1" Type="http://schemas.openxmlformats.org/officeDocument/2006/relationships/tags" Target="../tags/tag117.xml"/><Relationship Id="rId4" Type="http://schemas.openxmlformats.org/officeDocument/2006/relationships/image" Target="../media/image1.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4.xml"/><Relationship Id="rId1" Type="http://schemas.openxmlformats.org/officeDocument/2006/relationships/tags" Target="../tags/tag118.xml"/><Relationship Id="rId4" Type="http://schemas.openxmlformats.org/officeDocument/2006/relationships/image" Target="../media/image1.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4.xml"/><Relationship Id="rId1" Type="http://schemas.openxmlformats.org/officeDocument/2006/relationships/tags" Target="../tags/tag119.xml"/><Relationship Id="rId4" Type="http://schemas.openxmlformats.org/officeDocument/2006/relationships/image" Target="../media/image1.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4.xml"/><Relationship Id="rId1" Type="http://schemas.openxmlformats.org/officeDocument/2006/relationships/tags" Target="../tags/tag120.xml"/><Relationship Id="rId4" Type="http://schemas.openxmlformats.org/officeDocument/2006/relationships/image" Target="../media/image1.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4.xml"/><Relationship Id="rId1" Type="http://schemas.openxmlformats.org/officeDocument/2006/relationships/tags" Target="../tags/tag121.xml"/><Relationship Id="rId4" Type="http://schemas.openxmlformats.org/officeDocument/2006/relationships/image" Target="../media/image1.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Master" Target="../slideMasters/slideMaster4.xml"/><Relationship Id="rId1" Type="http://schemas.openxmlformats.org/officeDocument/2006/relationships/tags" Target="../tags/tag122.xml"/><Relationship Id="rId4" Type="http://schemas.openxmlformats.org/officeDocument/2006/relationships/image" Target="../media/image1.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4.xml"/><Relationship Id="rId1" Type="http://schemas.openxmlformats.org/officeDocument/2006/relationships/tags" Target="../tags/tag123.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Master" Target="../slideMasters/slideMaster4.xml"/><Relationship Id="rId1" Type="http://schemas.openxmlformats.org/officeDocument/2006/relationships/tags" Target="../tags/tag124.xml"/><Relationship Id="rId4" Type="http://schemas.openxmlformats.org/officeDocument/2006/relationships/image" Target="../media/image1.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4.xml"/><Relationship Id="rId1" Type="http://schemas.openxmlformats.org/officeDocument/2006/relationships/tags" Target="../tags/tag125.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4.xml"/><Relationship Id="rId1" Type="http://schemas.openxmlformats.org/officeDocument/2006/relationships/tags" Target="../tags/tag126.xml"/><Relationship Id="rId4" Type="http://schemas.openxmlformats.org/officeDocument/2006/relationships/image" Target="../media/image1.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Master" Target="../slideMasters/slideMaster4.xml"/><Relationship Id="rId1" Type="http://schemas.openxmlformats.org/officeDocument/2006/relationships/tags" Target="../tags/tag127.xml"/><Relationship Id="rId4" Type="http://schemas.openxmlformats.org/officeDocument/2006/relationships/image" Target="../media/image1.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4.xml"/><Relationship Id="rId1" Type="http://schemas.openxmlformats.org/officeDocument/2006/relationships/tags" Target="../tags/tag128.xml"/><Relationship Id="rId4" Type="http://schemas.openxmlformats.org/officeDocument/2006/relationships/image" Target="../media/image1.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Master" Target="../slideMasters/slideMaster4.xml"/><Relationship Id="rId1" Type="http://schemas.openxmlformats.org/officeDocument/2006/relationships/tags" Target="../tags/tag129.xml"/><Relationship Id="rId4" Type="http://schemas.openxmlformats.org/officeDocument/2006/relationships/image" Target="../media/image1.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4.xml"/><Relationship Id="rId1" Type="http://schemas.openxmlformats.org/officeDocument/2006/relationships/tags" Target="../tags/tag130.xml"/><Relationship Id="rId4" Type="http://schemas.openxmlformats.org/officeDocument/2006/relationships/image" Target="../media/image1.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Master" Target="../slideMasters/slideMaster4.xml"/><Relationship Id="rId1" Type="http://schemas.openxmlformats.org/officeDocument/2006/relationships/tags" Target="../tags/tag131.xml"/><Relationship Id="rId4" Type="http://schemas.openxmlformats.org/officeDocument/2006/relationships/image" Target="../media/image1.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Master" Target="../slideMasters/slideMaster4.xml"/><Relationship Id="rId1" Type="http://schemas.openxmlformats.org/officeDocument/2006/relationships/tags" Target="../tags/tag132.xml"/><Relationship Id="rId4" Type="http://schemas.openxmlformats.org/officeDocument/2006/relationships/image" Target="../media/image1.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132.bin"/><Relationship Id="rId2" Type="http://schemas.openxmlformats.org/officeDocument/2006/relationships/slideMaster" Target="../slideMasters/slideMaster4.xml"/><Relationship Id="rId1" Type="http://schemas.openxmlformats.org/officeDocument/2006/relationships/tags" Target="../tags/tag133.xml"/><Relationship Id="rId4" Type="http://schemas.openxmlformats.org/officeDocument/2006/relationships/image" Target="../media/image1.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Master" Target="../slideMasters/slideMaster4.xml"/><Relationship Id="rId1" Type="http://schemas.openxmlformats.org/officeDocument/2006/relationships/tags" Target="../tags/tag134.xml"/><Relationship Id="rId4" Type="http://schemas.openxmlformats.org/officeDocument/2006/relationships/image" Target="../media/image1.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134.bin"/><Relationship Id="rId2" Type="http://schemas.openxmlformats.org/officeDocument/2006/relationships/slideMaster" Target="../slideMasters/slideMaster4.xml"/><Relationship Id="rId1" Type="http://schemas.openxmlformats.org/officeDocument/2006/relationships/tags" Target="../tags/tag135.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135.bin"/><Relationship Id="rId2" Type="http://schemas.openxmlformats.org/officeDocument/2006/relationships/slideMaster" Target="../slideMasters/slideMaster4.xml"/><Relationship Id="rId1" Type="http://schemas.openxmlformats.org/officeDocument/2006/relationships/tags" Target="../tags/tag136.xml"/><Relationship Id="rId4" Type="http://schemas.openxmlformats.org/officeDocument/2006/relationships/image" Target="../media/image1.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136.bin"/><Relationship Id="rId2" Type="http://schemas.openxmlformats.org/officeDocument/2006/relationships/slideMaster" Target="../slideMasters/slideMaster4.xml"/><Relationship Id="rId1" Type="http://schemas.openxmlformats.org/officeDocument/2006/relationships/tags" Target="../tags/tag137.xml"/><Relationship Id="rId4" Type="http://schemas.openxmlformats.org/officeDocument/2006/relationships/image" Target="../media/image1.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Master" Target="../slideMasters/slideMaster4.xml"/><Relationship Id="rId1" Type="http://schemas.openxmlformats.org/officeDocument/2006/relationships/tags" Target="../tags/tag138.xml"/><Relationship Id="rId4" Type="http://schemas.openxmlformats.org/officeDocument/2006/relationships/image" Target="../media/image1.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Master" Target="../slideMasters/slideMaster4.xml"/><Relationship Id="rId1" Type="http://schemas.openxmlformats.org/officeDocument/2006/relationships/tags" Target="../tags/tag139.xml"/><Relationship Id="rId4" Type="http://schemas.openxmlformats.org/officeDocument/2006/relationships/image" Target="../media/image1.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139.bin"/><Relationship Id="rId2" Type="http://schemas.openxmlformats.org/officeDocument/2006/relationships/slideMaster" Target="../slideMasters/slideMaster4.xml"/><Relationship Id="rId1" Type="http://schemas.openxmlformats.org/officeDocument/2006/relationships/tags" Target="../tags/tag140.xml"/><Relationship Id="rId4" Type="http://schemas.openxmlformats.org/officeDocument/2006/relationships/image" Target="../media/image1.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4.xml"/><Relationship Id="rId1" Type="http://schemas.openxmlformats.org/officeDocument/2006/relationships/tags" Target="../tags/tag141.xml"/><Relationship Id="rId4" Type="http://schemas.openxmlformats.org/officeDocument/2006/relationships/image" Target="../media/image1.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4.xml"/><Relationship Id="rId1" Type="http://schemas.openxmlformats.org/officeDocument/2006/relationships/tags" Target="../tags/tag142.xml"/><Relationship Id="rId4" Type="http://schemas.openxmlformats.org/officeDocument/2006/relationships/image" Target="../media/image1.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Master" Target="../slideMasters/slideMaster4.xml"/><Relationship Id="rId1" Type="http://schemas.openxmlformats.org/officeDocument/2006/relationships/tags" Target="../tags/tag143.xml"/><Relationship Id="rId4" Type="http://schemas.openxmlformats.org/officeDocument/2006/relationships/image" Target="../media/image1.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Master" Target="../slideMasters/slideMaster4.xml"/><Relationship Id="rId1" Type="http://schemas.openxmlformats.org/officeDocument/2006/relationships/tags" Target="../tags/tag144.xml"/><Relationship Id="rId4" Type="http://schemas.openxmlformats.org/officeDocument/2006/relationships/image" Target="../media/image1.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4.xml"/><Relationship Id="rId1" Type="http://schemas.openxmlformats.org/officeDocument/2006/relationships/tags" Target="../tags/tag145.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Master" Target="../slideMasters/slideMaster4.xml"/><Relationship Id="rId1" Type="http://schemas.openxmlformats.org/officeDocument/2006/relationships/tags" Target="../tags/tag146.xml"/><Relationship Id="rId4" Type="http://schemas.openxmlformats.org/officeDocument/2006/relationships/image" Target="../media/image1.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4.xml"/><Relationship Id="rId1" Type="http://schemas.openxmlformats.org/officeDocument/2006/relationships/tags" Target="../tags/tag147.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Master" Target="../slideMasters/slideMaster4.xml"/><Relationship Id="rId1" Type="http://schemas.openxmlformats.org/officeDocument/2006/relationships/tags" Target="../tags/tag148.xml"/><Relationship Id="rId5" Type="http://schemas.openxmlformats.org/officeDocument/2006/relationships/image" Target="../media/image10.jpeg"/><Relationship Id="rId4" Type="http://schemas.openxmlformats.org/officeDocument/2006/relationships/image" Target="../media/image1.emf"/></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148.bin"/><Relationship Id="rId2" Type="http://schemas.openxmlformats.org/officeDocument/2006/relationships/slideMaster" Target="../slideMasters/slideMaster4.xml"/><Relationship Id="rId1" Type="http://schemas.openxmlformats.org/officeDocument/2006/relationships/tags" Target="../tags/tag149.xml"/><Relationship Id="rId4" Type="http://schemas.openxmlformats.org/officeDocument/2006/relationships/image" Target="../media/image1.emf"/></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149.bin"/><Relationship Id="rId2" Type="http://schemas.openxmlformats.org/officeDocument/2006/relationships/slideMaster" Target="../slideMasters/slideMaster4.xml"/><Relationship Id="rId1" Type="http://schemas.openxmlformats.org/officeDocument/2006/relationships/tags" Target="../tags/tag150.xml"/><Relationship Id="rId4" Type="http://schemas.openxmlformats.org/officeDocument/2006/relationships/image" Target="../media/image1.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150.bin"/><Relationship Id="rId2" Type="http://schemas.openxmlformats.org/officeDocument/2006/relationships/slideMaster" Target="../slideMasters/slideMaster4.xml"/><Relationship Id="rId1" Type="http://schemas.openxmlformats.org/officeDocument/2006/relationships/tags" Target="../tags/tag151.xml"/><Relationship Id="rId4" Type="http://schemas.openxmlformats.org/officeDocument/2006/relationships/image" Target="../media/image1.emf"/></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Master" Target="../slideMasters/slideMaster4.xml"/><Relationship Id="rId1" Type="http://schemas.openxmlformats.org/officeDocument/2006/relationships/tags" Target="../tags/tag152.xml"/><Relationship Id="rId4" Type="http://schemas.openxmlformats.org/officeDocument/2006/relationships/image" Target="../media/image1.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152.bin"/><Relationship Id="rId2" Type="http://schemas.openxmlformats.org/officeDocument/2006/relationships/slideMaster" Target="../slideMasters/slideMaster4.xml"/><Relationship Id="rId1" Type="http://schemas.openxmlformats.org/officeDocument/2006/relationships/tags" Target="../tags/tag153.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10.jpe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70.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73.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74.xml"/><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2.xml"/><Relationship Id="rId1" Type="http://schemas.openxmlformats.org/officeDocument/2006/relationships/tags" Target="../tags/tag75.xml"/><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76.xml"/><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77.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78.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79.xml"/><Relationship Id="rId4"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xml"/><Relationship Id="rId1" Type="http://schemas.openxmlformats.org/officeDocument/2006/relationships/tags" Target="../tags/tag80.xml"/><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2.xml"/><Relationship Id="rId1" Type="http://schemas.openxmlformats.org/officeDocument/2006/relationships/tags" Target="../tags/tag82.xml"/><Relationship Id="rId4" Type="http://schemas.openxmlformats.org/officeDocument/2006/relationships/image" Target="../media/image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2.xml"/><Relationship Id="rId1" Type="http://schemas.openxmlformats.org/officeDocument/2006/relationships/tags" Target="../tags/tag83.xml"/><Relationship Id="rId4" Type="http://schemas.openxmlformats.org/officeDocument/2006/relationships/image" Target="../media/image1.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2.xml"/><Relationship Id="rId1" Type="http://schemas.openxmlformats.org/officeDocument/2006/relationships/tags" Target="../tags/tag84.xml"/><Relationship Id="rId4" Type="http://schemas.openxmlformats.org/officeDocument/2006/relationships/image" Target="../media/image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2.xml"/><Relationship Id="rId1" Type="http://schemas.openxmlformats.org/officeDocument/2006/relationships/tags" Target="../tags/tag85.xml"/><Relationship Id="rId4" Type="http://schemas.openxmlformats.org/officeDocument/2006/relationships/image" Target="../media/image1.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2.xml"/><Relationship Id="rId1" Type="http://schemas.openxmlformats.org/officeDocument/2006/relationships/tags" Target="../tags/tag86.xml"/><Relationship Id="rId4" Type="http://schemas.openxmlformats.org/officeDocument/2006/relationships/image" Target="../media/image1.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2.xml"/><Relationship Id="rId1" Type="http://schemas.openxmlformats.org/officeDocument/2006/relationships/tags" Target="../tags/tag87.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2.xml"/><Relationship Id="rId1" Type="http://schemas.openxmlformats.org/officeDocument/2006/relationships/tags" Target="../tags/tag88.xml"/><Relationship Id="rId4" Type="http://schemas.openxmlformats.org/officeDocument/2006/relationships/image" Target="../media/image1.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2.xml"/><Relationship Id="rId1" Type="http://schemas.openxmlformats.org/officeDocument/2006/relationships/tags" Target="../tags/tag89.xml"/><Relationship Id="rId4" Type="http://schemas.openxmlformats.org/officeDocument/2006/relationships/image" Target="../media/image1.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2.xml"/><Relationship Id="rId1" Type="http://schemas.openxmlformats.org/officeDocument/2006/relationships/tags" Target="../tags/tag90.xml"/><Relationship Id="rId4" Type="http://schemas.openxmlformats.org/officeDocument/2006/relationships/image" Target="../media/image1.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2.xml"/><Relationship Id="rId1" Type="http://schemas.openxmlformats.org/officeDocument/2006/relationships/tags" Target="../tags/tag91.xml"/><Relationship Id="rId4" Type="http://schemas.openxmlformats.org/officeDocument/2006/relationships/image" Target="../media/image1.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2.xml"/><Relationship Id="rId1" Type="http://schemas.openxmlformats.org/officeDocument/2006/relationships/tags" Target="../tags/tag92.xml"/><Relationship Id="rId4"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2.xml"/><Relationship Id="rId1" Type="http://schemas.openxmlformats.org/officeDocument/2006/relationships/tags" Target="../tags/tag93.xml"/><Relationship Id="rId4" Type="http://schemas.openxmlformats.org/officeDocument/2006/relationships/image" Target="../media/image1.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2.xml"/><Relationship Id="rId1" Type="http://schemas.openxmlformats.org/officeDocument/2006/relationships/tags" Target="../tags/tag94.xml"/><Relationship Id="rId4" Type="http://schemas.openxmlformats.org/officeDocument/2006/relationships/image" Target="../media/image1.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2.xml"/><Relationship Id="rId1" Type="http://schemas.openxmlformats.org/officeDocument/2006/relationships/tags" Target="../tags/tag95.xml"/><Relationship Id="rId4" Type="http://schemas.openxmlformats.org/officeDocument/2006/relationships/image" Target="../media/image1.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2.xml"/><Relationship Id="rId1" Type="http://schemas.openxmlformats.org/officeDocument/2006/relationships/tags" Target="../tags/tag96.xml"/><Relationship Id="rId4" Type="http://schemas.openxmlformats.org/officeDocument/2006/relationships/image" Target="../media/image1.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2.xml"/><Relationship Id="rId1" Type="http://schemas.openxmlformats.org/officeDocument/2006/relationships/tags" Target="../tags/tag97.xml"/><Relationship Id="rId5" Type="http://schemas.openxmlformats.org/officeDocument/2006/relationships/image" Target="../media/image9.jpe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190A53-9E41-43E6-BB9D-7DA618C34595}"/>
              </a:ext>
            </a:extLst>
          </p:cNvPr>
          <p:cNvGraphicFramePr>
            <a:graphicFrameLocks noChangeAspect="1"/>
          </p:cNvGraphicFramePr>
          <p:nvPr userDrawn="1">
            <p:custDataLst>
              <p:tags r:id="rId1"/>
            </p:custDataLst>
            <p:extLst>
              <p:ext uri="{D42A27DB-BD31-4B8C-83A1-F6EECF244321}">
                <p14:modId xmlns:p14="http://schemas.microsoft.com/office/powerpoint/2010/main" val="445991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B6190A53-9E41-43E6-BB9D-7DA618C345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Title"/>
          <p:cNvSpPr>
            <a:spLocks noGrp="1"/>
          </p:cNvSpPr>
          <p:nvPr>
            <p:ph type="title" hasCustomPrompt="1"/>
          </p:nvPr>
        </p:nvSpPr>
        <p:spPr>
          <a:xfrm>
            <a:off x="290747" y="1869197"/>
            <a:ext cx="11423555" cy="1905000"/>
          </a:xfrm>
        </p:spPr>
        <p:txBody>
          <a:bodyPr vert="horz" lIns="91440" tIns="91440" rIns="91440" bIns="91440" anchor="b"/>
          <a:lstStyle>
            <a:lvl1pPr>
              <a:lnSpc>
                <a:spcPct val="80000"/>
              </a:lnSpc>
              <a:defRPr sz="4400">
                <a:solidFill>
                  <a:schemeClr val="tx1"/>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57A7E5E-CA69-406E-83FA-41141E4885C2}"/>
              </a:ext>
            </a:extLst>
          </p:cNvPr>
          <p:cNvGraphicFramePr>
            <a:graphicFrameLocks noChangeAspect="1"/>
          </p:cNvGraphicFramePr>
          <p:nvPr userDrawn="1">
            <p:custDataLst>
              <p:tags r:id="rId1"/>
            </p:custDataLst>
            <p:extLst>
              <p:ext uri="{D42A27DB-BD31-4B8C-83A1-F6EECF244321}">
                <p14:modId xmlns:p14="http://schemas.microsoft.com/office/powerpoint/2010/main" val="19103476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C57A7E5E-CA69-406E-83FA-41141E488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etricHPE" panose="020B0503030202060203" pitchFamily="34" charset="0"/>
                <a:sym typeface="MetricHPE" panose="020B0503030202060203" pitchFamily="34" charset="0"/>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vert="horz" lIns="91440" tIns="91440" rIns="91440" bIns="91440" anchor="ctr" anchorCtr="0"/>
          <a:lstStyle>
            <a:lvl1pPr algn="ctr">
              <a:defRPr sz="4000" baseline="0">
                <a:solidFill>
                  <a:schemeClr val="bg1"/>
                </a:solidFill>
                <a:latin typeface="MetricHPE" panose="020B0503030202060203" pitchFamily="34" charset="0"/>
                <a:sym typeface="MetricHPE" panose="020B0503030202060203" pitchFamily="34" charset="0"/>
              </a:defRPr>
            </a:lvl1pPr>
          </a:lstStyle>
          <a:p>
            <a:r>
              <a:rPr lang="en-US"/>
              <a:t>Click to add section header</a:t>
            </a:r>
          </a:p>
        </p:txBody>
      </p:sp>
    </p:spTree>
    <p:extLst>
      <p:ext uri="{BB962C8B-B14F-4D97-AF65-F5344CB8AC3E}">
        <p14:creationId xmlns:p14="http://schemas.microsoft.com/office/powerpoint/2010/main" val="291923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DAB4387-3D65-460C-BCA2-B34BAA379250}"/>
              </a:ext>
            </a:extLst>
          </p:cNvPr>
          <p:cNvGraphicFramePr>
            <a:graphicFrameLocks noChangeAspect="1"/>
          </p:cNvGraphicFramePr>
          <p:nvPr userDrawn="1">
            <p:custDataLst>
              <p:tags r:id="rId1"/>
            </p:custDataLst>
            <p:extLst>
              <p:ext uri="{D42A27DB-BD31-4B8C-83A1-F6EECF244321}">
                <p14:modId xmlns:p14="http://schemas.microsoft.com/office/powerpoint/2010/main" val="3588139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EDAB4387-3D65-460C-BCA2-B34BAA3792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5"/>
                  <a:srcRect/>
                  <a:stretch>
                    <a:fillRect/>
                  </a:stretch>
                </a:blipFill>
                <a:latin typeface="MetricHPE" panose="020B0503030202060203" pitchFamily="34" charset="0"/>
                <a:sym typeface="MetricHPE" panose="020B0503030202060203" pitchFamily="34" charset="0"/>
              </a:defRPr>
            </a:lvl1pPr>
          </a:lstStyle>
          <a:p>
            <a:r>
              <a:rPr lang="en-US"/>
              <a:t>Multiple </a:t>
            </a:r>
            <a:br>
              <a:rPr lang="en-US"/>
            </a:br>
            <a:r>
              <a:rPr lang="en-US"/>
              <a:t>lines </a:t>
            </a:r>
          </a:p>
        </p:txBody>
      </p:sp>
    </p:spTree>
    <p:extLst>
      <p:ext uri="{BB962C8B-B14F-4D97-AF65-F5344CB8AC3E}">
        <p14:creationId xmlns:p14="http://schemas.microsoft.com/office/powerpoint/2010/main" val="3828359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A697E9B-698E-4136-A99A-FAAA557BF2B6}"/>
              </a:ext>
            </a:extLst>
          </p:cNvPr>
          <p:cNvGraphicFramePr>
            <a:graphicFrameLocks noChangeAspect="1"/>
          </p:cNvGraphicFramePr>
          <p:nvPr userDrawn="1">
            <p:custDataLst>
              <p:tags r:id="rId1"/>
            </p:custDataLst>
            <p:extLst>
              <p:ext uri="{D42A27DB-BD31-4B8C-83A1-F6EECF244321}">
                <p14:modId xmlns:p14="http://schemas.microsoft.com/office/powerpoint/2010/main" val="1290400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7A697E9B-698E-4136-A99A-FAAA557BF2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43747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1695718-0EA1-43B9-8E13-34C7A693D12E}"/>
              </a:ext>
            </a:extLst>
          </p:cNvPr>
          <p:cNvGraphicFramePr>
            <a:graphicFrameLocks noChangeAspect="1"/>
          </p:cNvGraphicFramePr>
          <p:nvPr userDrawn="1">
            <p:custDataLst>
              <p:tags r:id="rId1"/>
            </p:custDataLst>
            <p:extLst>
              <p:ext uri="{D42A27DB-BD31-4B8C-83A1-F6EECF244321}">
                <p14:modId xmlns:p14="http://schemas.microsoft.com/office/powerpoint/2010/main" val="610670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01695718-0EA1-43B9-8E13-34C7A693D1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69853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EE9D982-4BA2-4C28-A5DF-8AADBD9B5B98}"/>
              </a:ext>
            </a:extLst>
          </p:cNvPr>
          <p:cNvGraphicFramePr>
            <a:graphicFrameLocks noChangeAspect="1"/>
          </p:cNvGraphicFramePr>
          <p:nvPr userDrawn="1">
            <p:custDataLst>
              <p:tags r:id="rId1"/>
            </p:custDataLst>
            <p:extLst>
              <p:ext uri="{D42A27DB-BD31-4B8C-83A1-F6EECF244321}">
                <p14:modId xmlns:p14="http://schemas.microsoft.com/office/powerpoint/2010/main" val="3925676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4EE9D982-4BA2-4C28-A5DF-8AADBD9B5B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vert="horz" anchor="b"/>
          <a:lstStyle>
            <a:lvl1pPr>
              <a:lnSpc>
                <a:spcPct val="85000"/>
              </a:lnSpc>
              <a:defRPr sz="4400">
                <a:latin typeface="MetricHPE" panose="020B0503030202060203" pitchFamily="34" charset="0"/>
                <a:sym typeface="MetricHPE" panose="020B0503030202060203" pitchFamily="34" charset="0"/>
              </a:defRPr>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etricHPE" panose="020B0503030202060203" pitchFamily="34" charset="0"/>
                <a:sym typeface="MetricHPE" panose="020B0503030202060203" pitchFamily="34" charset="0"/>
              </a:defRPr>
            </a:lvl1pPr>
          </a:lstStyle>
          <a:p>
            <a:r>
              <a:rPr lang="en-US"/>
              <a:t>Confidential | Authorized </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b="0" i="0">
                <a:effectLst/>
                <a:latin typeface="MetricHPE" panose="020B0503030202060203" pitchFamily="34" charset="0"/>
                <a:ea typeface="Times New Roman" panose="02020603050405020304" pitchFamily="18" charset="0"/>
                <a:cs typeface="Times New Roman" panose="02020603050405020304" pitchFamily="18" charset="0"/>
                <a:sym typeface="MetricHPE" panose="020B0503030202060203" pitchFamily="34" charset="0"/>
              </a:rPr>
              <a:t>© </a:t>
            </a:r>
            <a:fld id="{DA3777BF-A1C6-4F92-A9EA-7320C98A4638}" type="datetimeyyyy">
              <a:rPr lang="en-US" sz="1200" b="0" i="0" smtClean="0">
                <a:effectLst/>
                <a:latin typeface="MetricHPE" panose="020B0503030202060203" pitchFamily="34" charset="0"/>
                <a:ea typeface="Times New Roman" panose="02020603050405020304" pitchFamily="18" charset="0"/>
                <a:cs typeface="Times New Roman" panose="02020603050405020304" pitchFamily="18" charset="0"/>
                <a:sym typeface="MetricHPE" panose="020B0503030202060203" pitchFamily="34" charset="0"/>
              </a:rPr>
              <a:pPr algn="r"/>
              <a:t>2024</a:t>
            </a:fld>
            <a:r>
              <a:rPr lang="en-US" sz="1200" b="0" i="0">
                <a:effectLst/>
                <a:latin typeface="MetricHPE" panose="020B0503030202060203" pitchFamily="34" charset="0"/>
                <a:ea typeface="Times New Roman" panose="02020603050405020304" pitchFamily="18" charset="0"/>
                <a:cs typeface="Times New Roman" panose="02020603050405020304" pitchFamily="18" charset="0"/>
                <a:sym typeface="MetricHPE" panose="020B0503030202060203" pitchFamily="34" charset="0"/>
              </a:rPr>
              <a:t> Hewlett Packard Enterprise Development LP</a:t>
            </a:r>
          </a:p>
        </p:txBody>
      </p:sp>
    </p:spTree>
    <p:extLst>
      <p:ext uri="{BB962C8B-B14F-4D97-AF65-F5344CB8AC3E}">
        <p14:creationId xmlns:p14="http://schemas.microsoft.com/office/powerpoint/2010/main" val="131460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23339F5-46CF-4FB8-B687-A3B0B2A0B496}"/>
              </a:ext>
            </a:extLst>
          </p:cNvPr>
          <p:cNvGraphicFramePr>
            <a:graphicFrameLocks noChangeAspect="1"/>
          </p:cNvGraphicFramePr>
          <p:nvPr userDrawn="1">
            <p:custDataLst>
              <p:tags r:id="rId1"/>
            </p:custDataLst>
            <p:extLst>
              <p:ext uri="{D42A27DB-BD31-4B8C-83A1-F6EECF244321}">
                <p14:modId xmlns:p14="http://schemas.microsoft.com/office/powerpoint/2010/main" val="2642817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423339F5-46CF-4FB8-B687-A3B0B2A0B4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latin typeface="MetricHPE" panose="020B0503030202060203" pitchFamily="34" charset="0"/>
                <a:sym typeface="MetricHPE" panose="020B0503030202060203" pitchFamily="34" charset="0"/>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latin typeface="MetricHPE" panose="020B0503030202060203" pitchFamily="34" charset="0"/>
                <a:sym typeface="MetricHPE" panose="020B0503030202060203" pitchFamily="34" charset="0"/>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latin typeface="MetricHPE" panose="020B0503030202060203" pitchFamily="34" charset="0"/>
                  <a:sym typeface="MetricHPE" panose="020B0503030202060203" pitchFamily="34" charset="0"/>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latin typeface="MetricHPE" panose="020B0503030202060203" pitchFamily="34" charset="0"/>
                  <a:sym typeface="MetricHPE" panose="020B0503030202060203" pitchFamily="34" charset="0"/>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latin typeface="MetricHPE" panose="020B0503030202060203" pitchFamily="34" charset="0"/>
                  <a:sym typeface="MetricHPE" panose="020B0503030202060203" pitchFamily="34" charset="0"/>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latin typeface="MetricHPE" panose="020B0503030202060203" pitchFamily="34" charset="0"/>
                  <a:sym typeface="MetricHPE" panose="020B0503030202060203" pitchFamily="34" charset="0"/>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latin typeface="MetricHPE" panose="020B0503030202060203" pitchFamily="34" charset="0"/>
                  <a:sym typeface="MetricHPE" panose="020B0503030202060203" pitchFamily="34" charset="0"/>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latin typeface="MetricHPE" panose="020B0503030202060203" pitchFamily="34" charset="0"/>
                  <a:sym typeface="MetricHPE" panose="020B0503030202060203" pitchFamily="34" charset="0"/>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latin typeface="MetricHPE" panose="020B0503030202060203" pitchFamily="34" charset="0"/>
                  <a:sym typeface="MetricHPE" panose="020B0503030202060203" pitchFamily="34" charset="0"/>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latin typeface="MetricHPE" panose="020B0503030202060203" pitchFamily="34" charset="0"/>
                  <a:sym typeface="MetricHPE" panose="020B0503030202060203" pitchFamily="34" charset="0"/>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latin typeface="MetricHPE" panose="020B0503030202060203" pitchFamily="34" charset="0"/>
                  <a:sym typeface="MetricHPE" panose="020B0503030202060203" pitchFamily="34" charset="0"/>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latin typeface="MetricHPE" panose="020B0503030202060203" pitchFamily="34" charset="0"/>
                  <a:sym typeface="MetricHPE" panose="020B0503030202060203" pitchFamily="34" charset="0"/>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latin typeface="MetricHPE" panose="020B0503030202060203" pitchFamily="34" charset="0"/>
                  <a:sym typeface="MetricHPE" panose="020B0503030202060203" pitchFamily="34" charset="0"/>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latin typeface="MetricHPE" panose="020B0503030202060203" pitchFamily="34" charset="0"/>
                  <a:sym typeface="MetricHPE" panose="020B0503030202060203" pitchFamily="34" charset="0"/>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vert="horz"/>
          <a:lstStyle>
            <a:lvl1pPr>
              <a:defRPr>
                <a:latin typeface="MetricHPE" panose="020B0503030202060203" pitchFamily="34" charset="0"/>
                <a:sym typeface="MetricHPE" panose="020B0503030202060203" pitchFamily="34" charset="0"/>
              </a:defRPr>
            </a:lvl1p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Tree>
    <p:extLst>
      <p:ext uri="{BB962C8B-B14F-4D97-AF65-F5344CB8AC3E}">
        <p14:creationId xmlns:p14="http://schemas.microsoft.com/office/powerpoint/2010/main" val="98930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61644-9DA3-39EE-2F12-1812A88F0F5D}"/>
              </a:ext>
            </a:extLst>
          </p:cNvPr>
          <p:cNvPicPr>
            <a:picLocks noChangeAspect="1"/>
          </p:cNvPicPr>
          <p:nvPr userDrawn="1"/>
        </p:nvPicPr>
        <p:blipFill>
          <a:blip r:embed="rId3">
            <a:alphaModFix amt="51000"/>
          </a:blip>
          <a:stretch>
            <a:fillRect/>
          </a:stretch>
        </p:blipFill>
        <p:spPr>
          <a:xfrm>
            <a:off x="0" y="0"/>
            <a:ext cx="12192000" cy="6875001"/>
          </a:xfrm>
          <a:prstGeom prst="rect">
            <a:avLst/>
          </a:prstGeom>
        </p:spPr>
      </p:pic>
      <p:graphicFrame>
        <p:nvGraphicFramePr>
          <p:cNvPr id="2" name="Object 1" hidden="1">
            <a:extLst>
              <a:ext uri="{FF2B5EF4-FFF2-40B4-BE49-F238E27FC236}">
                <a16:creationId xmlns:a16="http://schemas.microsoft.com/office/drawing/2014/main" id="{28F1482F-8639-47A2-A14A-A0564FE1EA3E}"/>
              </a:ext>
            </a:extLst>
          </p:cNvPr>
          <p:cNvGraphicFramePr>
            <a:graphicFrameLocks noChangeAspect="1"/>
          </p:cNvGraphicFramePr>
          <p:nvPr userDrawn="1">
            <p:custDataLst>
              <p:tags r:id="rId1"/>
            </p:custDataLst>
            <p:extLst>
              <p:ext uri="{D42A27DB-BD31-4B8C-83A1-F6EECF244321}">
                <p14:modId xmlns:p14="http://schemas.microsoft.com/office/powerpoint/2010/main" val="3091857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 name="Object 1" hidden="1">
                        <a:extLst>
                          <a:ext uri="{FF2B5EF4-FFF2-40B4-BE49-F238E27FC236}">
                            <a16:creationId xmlns:a16="http://schemas.microsoft.com/office/drawing/2014/main" id="{28F1482F-8639-47A2-A14A-A0564FE1EA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latin typeface="MetricHPE" panose="020B0503030202060203" pitchFamily="34" charset="0"/>
                  <a:sym typeface="MetricHPE" panose="020B0503030202060203" pitchFamily="34" charset="0"/>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latin typeface="MetricHPE" panose="020B0503030202060203" pitchFamily="34" charset="0"/>
                  <a:sym typeface="MetricHPE" panose="020B0503030202060203" pitchFamily="34" charset="0"/>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latin typeface="MetricHPE" panose="020B0503030202060203" pitchFamily="34" charset="0"/>
                  <a:sym typeface="MetricHPE" panose="020B0503030202060203" pitchFamily="34" charset="0"/>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latin typeface="MetricHPE" panose="020B0503030202060203" pitchFamily="34" charset="0"/>
                  <a:sym typeface="MetricHPE" panose="020B0503030202060203" pitchFamily="34" charset="0"/>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latin typeface="MetricHPE" panose="020B0503030202060203" pitchFamily="34" charset="0"/>
                  <a:sym typeface="MetricHPE" panose="020B0503030202060203" pitchFamily="34" charset="0"/>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latin typeface="MetricHPE" panose="020B0503030202060203" pitchFamily="34" charset="0"/>
                  <a:sym typeface="MetricHPE" panose="020B0503030202060203" pitchFamily="34" charset="0"/>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latin typeface="MetricHPE" panose="020B0503030202060203" pitchFamily="34" charset="0"/>
                <a:sym typeface="MetricHPE" panose="020B0503030202060203" pitchFamily="34" charset="0"/>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latin typeface="MetricHPE" panose="020B0503030202060203" pitchFamily="34" charset="0"/>
                <a:sym typeface="MetricHPE" panose="020B0503030202060203" pitchFamily="34" charset="0"/>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latin typeface="MetricHPE" panose="020B0503030202060203" pitchFamily="34" charset="0"/>
                  <a:sym typeface="MetricHPE" panose="020B0503030202060203" pitchFamily="34" charset="0"/>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latin typeface="MetricHPE" panose="020B0503030202060203" pitchFamily="34" charset="0"/>
                  <a:sym typeface="MetricHPE" panose="020B0503030202060203" pitchFamily="34" charset="0"/>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latin typeface="MetricHPE" panose="020B0503030202060203" pitchFamily="34" charset="0"/>
                  <a:sym typeface="MetricHPE" panose="020B0503030202060203" pitchFamily="34" charset="0"/>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latin typeface="MetricHPE" panose="020B0503030202060203" pitchFamily="34" charset="0"/>
                  <a:sym typeface="MetricHPE" panose="020B0503030202060203" pitchFamily="34" charset="0"/>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latin typeface="MetricHPE" panose="020B0503030202060203" pitchFamily="34" charset="0"/>
                  <a:sym typeface="MetricHPE" panose="020B0503030202060203" pitchFamily="34" charset="0"/>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latin typeface="MetricHPE" panose="020B0503030202060203" pitchFamily="34" charset="0"/>
                  <a:sym typeface="MetricHPE" panose="020B0503030202060203" pitchFamily="34" charset="0"/>
                </a:rPr>
                <a:t>&lt;DURATION&gt;</a:t>
              </a:r>
            </a:p>
          </p:txBody>
        </p:sp>
      </p:grpSp>
    </p:spTree>
    <p:extLst>
      <p:ext uri="{BB962C8B-B14F-4D97-AF65-F5344CB8AC3E}">
        <p14:creationId xmlns:p14="http://schemas.microsoft.com/office/powerpoint/2010/main" val="123778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dirty="0"/>
              <a:t>Click to edit</a:t>
            </a:r>
            <a:br>
              <a:rPr lang="en-US" dirty="0"/>
            </a:br>
            <a:r>
              <a:rPr lang="en-US" dirty="0"/>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dirty="0">
                <a:solidFill>
                  <a:prstClr val="black"/>
                </a:solidFill>
              </a:rPr>
              <a:t>Confidential | Authorized </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etricHPE Black" panose="020B0A03030202060203" pitchFamily="34" charset="0"/>
              </a:endParaRPr>
            </a:p>
          </p:txBody>
        </p:sp>
      </p:grpSp>
    </p:spTree>
    <p:extLst>
      <p:ext uri="{BB962C8B-B14F-4D97-AF65-F5344CB8AC3E}">
        <p14:creationId xmlns:p14="http://schemas.microsoft.com/office/powerpoint/2010/main" val="407845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dirty="0"/>
              <a:t>Click to edit</a:t>
            </a:r>
            <a:br>
              <a:rPr lang="en-US" dirty="0"/>
            </a:br>
            <a:r>
              <a:rPr lang="en-US" dirty="0"/>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dirty="0">
                <a:solidFill>
                  <a:prstClr val="white"/>
                </a:solidFill>
              </a:rPr>
              <a:t>Confidential | Authorized </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etricHPE Black" panose="020B0A03030202060203" pitchFamily="34" charset="0"/>
              </a:endParaRPr>
            </a:p>
          </p:txBody>
        </p:sp>
      </p:grpSp>
    </p:spTree>
    <p:extLst>
      <p:ext uri="{BB962C8B-B14F-4D97-AF65-F5344CB8AC3E}">
        <p14:creationId xmlns:p14="http://schemas.microsoft.com/office/powerpoint/2010/main" val="201018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dirty="0">
                <a:solidFill>
                  <a:prstClr val="black"/>
                </a:solidFill>
              </a:rPr>
              <a:t>Confidential | Authorized </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etricHPE Black" panose="020B0A03030202060203" pitchFamily="34" charset="0"/>
              </a:endParaRPr>
            </a:p>
          </p:txBody>
        </p:sp>
      </p:grpSp>
    </p:spTree>
    <p:extLst>
      <p:ext uri="{BB962C8B-B14F-4D97-AF65-F5344CB8AC3E}">
        <p14:creationId xmlns:p14="http://schemas.microsoft.com/office/powerpoint/2010/main" val="191718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endParaRPr lang="en-US" dirty="0"/>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05542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48FEA9-0B6B-4F10-9B08-876CB718440B}"/>
              </a:ext>
            </a:extLst>
          </p:cNvPr>
          <p:cNvGraphicFramePr>
            <a:graphicFrameLocks noChangeAspect="1"/>
          </p:cNvGraphicFramePr>
          <p:nvPr userDrawn="1">
            <p:custDataLst>
              <p:tags r:id="rId1"/>
            </p:custDataLst>
            <p:extLst>
              <p:ext uri="{D42A27DB-BD31-4B8C-83A1-F6EECF244321}">
                <p14:modId xmlns:p14="http://schemas.microsoft.com/office/powerpoint/2010/main" val="1743637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2E48FEA9-0B6B-4F10-9B08-876CB71844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etricHPE" panose="020B0503030202060203" pitchFamily="34" charset="0"/>
                <a:sym typeface="MetricHPE" panose="020B0503030202060203" pitchFamily="34" charset="0"/>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vert="horz" lIns="91440" tIns="91440" rIns="91440" bIns="91440" anchor="b" anchorCtr="0"/>
          <a:lstStyle>
            <a:lvl1pPr>
              <a:defRPr sz="3200" baseline="0">
                <a:solidFill>
                  <a:schemeClr val="bg1"/>
                </a:solidFill>
                <a:latin typeface="MetricHPE" panose="020B0503030202060203" pitchFamily="34" charset="0"/>
                <a:sym typeface="MetricHPE" panose="020B0503030202060203" pitchFamily="34" charset="0"/>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dirty="0"/>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dirty="0"/>
              <a:t>Click to add section header</a:t>
            </a:r>
            <a:br>
              <a:rPr lang="en-US" dirty="0"/>
            </a:br>
            <a:r>
              <a:rPr lang="en-US" dirty="0"/>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03020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prstClr val="black"/>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prstClr val="black"/>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dirty="0">
                  <a:solidFill>
                    <a:prstClr val="white"/>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r>
                <a:rPr lang="en-US" sz="1000" dirty="0">
                  <a:solidFill>
                    <a:prstClr val="white"/>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r>
                <a:rPr lang="en-US" sz="1000" dirty="0">
                  <a:solidFill>
                    <a:prstClr val="white"/>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r>
                <a:rPr lang="en-US" sz="1000" dirty="0">
                  <a:solidFill>
                    <a:prstClr val="white"/>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prstClr val="black"/>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prstClr val="black"/>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dirty="0">
                  <a:solidFill>
                    <a:prstClr val="white"/>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r>
                <a:rPr lang="en-US" sz="1000" b="1" dirty="0">
                  <a:solidFill>
                    <a:prstClr val="white"/>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r>
                <a:rPr lang="en-US" sz="1000" b="1" dirty="0">
                  <a:solidFill>
                    <a:prstClr val="white"/>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r>
                <a:rPr lang="en-US" sz="1000" b="1" dirty="0">
                  <a:solidFill>
                    <a:prstClr val="white"/>
                  </a:solidFill>
                </a:rPr>
                <a:t>&lt;DURATION&gt;</a:t>
              </a:r>
            </a:p>
          </p:txBody>
        </p:sp>
      </p:grpSp>
      <p:sp>
        <p:nvSpPr>
          <p:cNvPr id="2" name="Bar">
            <a:extLst>
              <a:ext uri="{FF2B5EF4-FFF2-40B4-BE49-F238E27FC236}">
                <a16:creationId xmlns:a16="http://schemas.microsoft.com/office/drawing/2014/main" id="{3108468E-5FE0-4E62-37D8-42C13E547987}"/>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3" name="Title">
            <a:extLst>
              <a:ext uri="{FF2B5EF4-FFF2-40B4-BE49-F238E27FC236}">
                <a16:creationId xmlns:a16="http://schemas.microsoft.com/office/drawing/2014/main" id="{A42EC109-AF5C-2F10-3C49-322F9C407FA2}"/>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4" name="Slide Number Placeholder">
            <a:extLst>
              <a:ext uri="{FF2B5EF4-FFF2-40B4-BE49-F238E27FC236}">
                <a16:creationId xmlns:a16="http://schemas.microsoft.com/office/drawing/2014/main" id="{8D5C2A10-5B41-A15E-7963-D2C7A543D433}"/>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5" name="Footer Placeholder">
            <a:extLst>
              <a:ext uri="{FF2B5EF4-FFF2-40B4-BE49-F238E27FC236}">
                <a16:creationId xmlns:a16="http://schemas.microsoft.com/office/drawing/2014/main" id="{ED9D0F35-442E-B199-40C9-FFF31FE23967}"/>
              </a:ext>
            </a:extLst>
          </p:cNvPr>
          <p:cNvSpPr>
            <a:spLocks noGrp="1"/>
          </p:cNvSpPr>
          <p:nvPr>
            <p:ph type="ftr" sz="quarter" idx="10"/>
          </p:nvPr>
        </p:nvSpPr>
        <p:spPr>
          <a:xfrm>
            <a:off x="8609610" y="6129337"/>
            <a:ext cx="2593246" cy="411581"/>
          </a:xfrm>
        </p:spPr>
        <p:txBody>
          <a:bodyPr/>
          <a:lstStyle>
            <a:lvl1pPr>
              <a:defRPr>
                <a:solidFill>
                  <a:srgbClr val="808285"/>
                </a:solidFill>
              </a:defRPr>
            </a:lvl1pPr>
          </a:lstStyle>
          <a:p>
            <a:r>
              <a:rPr lang="en-US" dirty="0"/>
              <a:t>Confidential | HPE Internal Use Only</a:t>
            </a:r>
          </a:p>
        </p:txBody>
      </p:sp>
      <p:sp>
        <p:nvSpPr>
          <p:cNvPr id="6" name="TextBox 5">
            <a:extLst>
              <a:ext uri="{FF2B5EF4-FFF2-40B4-BE49-F238E27FC236}">
                <a16:creationId xmlns:a16="http://schemas.microsoft.com/office/drawing/2014/main" id="{419DE016-BAAB-8DE6-35DE-07DBFACA1EFE}"/>
              </a:ext>
            </a:extLst>
          </p:cNvPr>
          <p:cNvSpPr txBox="1"/>
          <p:nvPr userDrawn="1"/>
        </p:nvSpPr>
        <p:spPr>
          <a:xfrm>
            <a:off x="197309" y="5761504"/>
            <a:ext cx="11526928" cy="436885"/>
          </a:xfrm>
          <a:prstGeom prst="rect">
            <a:avLst/>
          </a:prstGeom>
          <a:solidFill>
            <a:schemeClr val="bg1"/>
          </a:solidFill>
          <a:ln w="57150">
            <a:noFill/>
            <a:miter lim="800000"/>
          </a:ln>
        </p:spPr>
        <p:txBody>
          <a:bodyPr wrap="none" lIns="182880" tIns="182880" rIns="182880" bIns="182880" rtlCol="0">
            <a:noAutofit/>
          </a:bodyPr>
          <a:lstStyle/>
          <a:p>
            <a:pPr>
              <a:lnSpc>
                <a:spcPct val="90000"/>
              </a:lnSpc>
              <a:spcBef>
                <a:spcPts val="400"/>
              </a:spcBef>
            </a:pPr>
            <a:r>
              <a:rPr lang="en-US" sz="1400" dirty="0">
                <a:solidFill>
                  <a:srgbClr val="787871"/>
                </a:solidFill>
              </a:rPr>
              <a:t>HPE CONFIDENTIAL, NDA REQUIRED  |  AUTHORIZED HPE PARTNER AND HPE NDA CUSTOMER USE ONLY  |  DO NOT LEAVE BEHIND  |  EXPIRES  12/15/2022 </a:t>
            </a:r>
          </a:p>
        </p:txBody>
      </p:sp>
    </p:spTree>
    <p:extLst>
      <p:ext uri="{BB962C8B-B14F-4D97-AF65-F5344CB8AC3E}">
        <p14:creationId xmlns:p14="http://schemas.microsoft.com/office/powerpoint/2010/main" val="156781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dirty="0"/>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dirty="0"/>
              <a:t>Click to add section header</a:t>
            </a:r>
          </a:p>
        </p:txBody>
      </p:sp>
    </p:spTree>
    <p:extLst>
      <p:ext uri="{BB962C8B-B14F-4D97-AF65-F5344CB8AC3E}">
        <p14:creationId xmlns:p14="http://schemas.microsoft.com/office/powerpoint/2010/main" val="4700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dirty="0"/>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dirty="0"/>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31916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38431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421684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56618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dirty="0">
                <a:solidFill>
                  <a:prstClr val="black"/>
                </a:solidFill>
              </a:rPr>
              <a:t>Confidential | Authorized </a:t>
            </a:r>
          </a:p>
        </p:txBody>
      </p:sp>
    </p:spTree>
    <p:extLst>
      <p:ext uri="{BB962C8B-B14F-4D97-AF65-F5344CB8AC3E}">
        <p14:creationId xmlns:p14="http://schemas.microsoft.com/office/powerpoint/2010/main" val="393992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dirty="0"/>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06806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dirty="0">
                <a:solidFill>
                  <a:prstClr val="black"/>
                </a:solidFill>
              </a:rPr>
              <a:t>Confidential | Authorized </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0590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CEA4730-05E9-413E-A59C-914E0C366231}"/>
              </a:ext>
            </a:extLst>
          </p:cNvPr>
          <p:cNvGraphicFramePr>
            <a:graphicFrameLocks noChangeAspect="1"/>
          </p:cNvGraphicFramePr>
          <p:nvPr userDrawn="1">
            <p:custDataLst>
              <p:tags r:id="rId1"/>
            </p:custDataLst>
            <p:extLst>
              <p:ext uri="{D42A27DB-BD31-4B8C-83A1-F6EECF244321}">
                <p14:modId xmlns:p14="http://schemas.microsoft.com/office/powerpoint/2010/main" val="1433428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BCEA4730-05E9-413E-A59C-914E0C366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6" name="Title"/>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90804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334840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324988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48150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dirty="0">
                <a:solidFill>
                  <a:prstClr val="black"/>
                </a:solidFill>
              </a:rPr>
              <a:t>Confidential | Authorized </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7098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359285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414641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dirty="0">
                <a:solidFill>
                  <a:prstClr val="black"/>
                </a:solidFill>
              </a:rPr>
              <a:t>Confidential | Authorized </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Tree>
    <p:extLst>
      <p:ext uri="{BB962C8B-B14F-4D97-AF65-F5344CB8AC3E}">
        <p14:creationId xmlns:p14="http://schemas.microsoft.com/office/powerpoint/2010/main" val="105455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74834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40007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B74272F-602D-4192-BC54-B2645BC73430}"/>
              </a:ext>
            </a:extLst>
          </p:cNvPr>
          <p:cNvGraphicFramePr>
            <a:graphicFrameLocks noChangeAspect="1"/>
          </p:cNvGraphicFramePr>
          <p:nvPr userDrawn="1">
            <p:custDataLst>
              <p:tags r:id="rId1"/>
            </p:custDataLst>
            <p:extLst>
              <p:ext uri="{D42A27DB-BD31-4B8C-83A1-F6EECF244321}">
                <p14:modId xmlns:p14="http://schemas.microsoft.com/office/powerpoint/2010/main" val="1259084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B74272F-602D-4192-BC54-B2645BC734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97826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endParaRPr lang="en-US" dirty="0"/>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dirty="0">
                <a:solidFill>
                  <a:prstClr val="black"/>
                </a:solidFill>
              </a:rPr>
              <a:t>Confidential | Authorized </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Tree>
    <p:extLst>
      <p:ext uri="{BB962C8B-B14F-4D97-AF65-F5344CB8AC3E}">
        <p14:creationId xmlns:p14="http://schemas.microsoft.com/office/powerpoint/2010/main" val="78441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dirty="0">
                <a:solidFill>
                  <a:prstClr val="black"/>
                </a:solidFill>
              </a:rPr>
              <a:t>Confidential | Authorized </a:t>
            </a:r>
          </a:p>
        </p:txBody>
      </p:sp>
      <p:sp>
        <p:nvSpPr>
          <p:cNvPr id="4" name="TextBox 3">
            <a:extLst>
              <a:ext uri="{FF2B5EF4-FFF2-40B4-BE49-F238E27FC236}">
                <a16:creationId xmlns:a16="http://schemas.microsoft.com/office/drawing/2014/main" id="{D0C3993E-4E43-AB37-E8AE-8C6B2A2B72AD}"/>
              </a:ext>
            </a:extLst>
          </p:cNvPr>
          <p:cNvSpPr txBox="1"/>
          <p:nvPr userDrawn="1"/>
        </p:nvSpPr>
        <p:spPr>
          <a:xfrm>
            <a:off x="197309" y="5761504"/>
            <a:ext cx="11526928" cy="436885"/>
          </a:xfrm>
          <a:prstGeom prst="rect">
            <a:avLst/>
          </a:prstGeom>
          <a:solidFill>
            <a:schemeClr val="bg1"/>
          </a:solidFill>
          <a:ln w="57150">
            <a:noFill/>
            <a:miter lim="800000"/>
          </a:ln>
        </p:spPr>
        <p:txBody>
          <a:bodyPr wrap="none" lIns="182880" tIns="182880" rIns="182880" bIns="182880" rtlCol="0">
            <a:noAutofit/>
          </a:bodyPr>
          <a:lstStyle/>
          <a:p>
            <a:pPr>
              <a:lnSpc>
                <a:spcPct val="90000"/>
              </a:lnSpc>
              <a:spcBef>
                <a:spcPts val="400"/>
              </a:spcBef>
            </a:pPr>
            <a:r>
              <a:rPr lang="en-US" sz="1400" dirty="0">
                <a:solidFill>
                  <a:srgbClr val="787871"/>
                </a:solidFill>
              </a:rPr>
              <a:t>HPE CONFIDENTIAL, NDA REQUIRED  |  AUTHORIZED HPE PARTNER AND HPE NDA CUSTOMER USE ONLY  |  DO NOT LEAVE BEHIND  |  EXPIRES  12/15/2022 </a:t>
            </a:r>
          </a:p>
        </p:txBody>
      </p:sp>
      <p:sp>
        <p:nvSpPr>
          <p:cNvPr id="5" name="TextBox 4">
            <a:extLst>
              <a:ext uri="{FF2B5EF4-FFF2-40B4-BE49-F238E27FC236}">
                <a16:creationId xmlns:a16="http://schemas.microsoft.com/office/drawing/2014/main" id="{5E0C402F-FC68-6097-313C-C342200CA40C}"/>
              </a:ext>
            </a:extLst>
          </p:cNvPr>
          <p:cNvSpPr txBox="1"/>
          <p:nvPr userDrawn="1"/>
        </p:nvSpPr>
        <p:spPr>
          <a:xfrm>
            <a:off x="1425038" y="6210795"/>
            <a:ext cx="9393382" cy="380010"/>
          </a:xfrm>
          <a:prstGeom prst="rect">
            <a:avLst/>
          </a:prstGeom>
          <a:noFill/>
          <a:ln w="57150">
            <a:noFill/>
            <a:miter lim="800000"/>
          </a:ln>
        </p:spPr>
        <p:txBody>
          <a:bodyPr wrap="square" lIns="90000" tIns="90000" rIns="90000" bIns="90000" rtlCol="0" anchor="ctr" anchorCtr="0">
            <a:noAutofit/>
          </a:bodyPr>
          <a:lstStyle/>
          <a:p>
            <a:pPr>
              <a:lnSpc>
                <a:spcPct val="90000"/>
              </a:lnSpc>
              <a:spcBef>
                <a:spcPts val="400"/>
              </a:spcBef>
              <a:buFont typeface="MetricHPE" panose="020B0503030202060203" pitchFamily="34" charset="0"/>
              <a:buNone/>
            </a:pPr>
            <a:r>
              <a:rPr lang="en-US" sz="1200" dirty="0">
                <a:solidFill>
                  <a:srgbClr val="787871"/>
                </a:solidFill>
              </a:rPr>
              <a:t>Information subject to substantial uncertainties, could change at any time without prior notification</a:t>
            </a:r>
          </a:p>
        </p:txBody>
      </p:sp>
    </p:spTree>
    <p:extLst>
      <p:ext uri="{BB962C8B-B14F-4D97-AF65-F5344CB8AC3E}">
        <p14:creationId xmlns:p14="http://schemas.microsoft.com/office/powerpoint/2010/main" val="222107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dirty="0">
                <a:solidFill>
                  <a:prstClr val="black"/>
                </a:solidFill>
              </a:rPr>
              <a:t>Confidential | Authorized </a:t>
            </a:r>
          </a:p>
        </p:txBody>
      </p:sp>
      <p:sp>
        <p:nvSpPr>
          <p:cNvPr id="4" name="TextBox 3">
            <a:extLst>
              <a:ext uri="{FF2B5EF4-FFF2-40B4-BE49-F238E27FC236}">
                <a16:creationId xmlns:a16="http://schemas.microsoft.com/office/drawing/2014/main" id="{BD5FF2D1-4C10-CC19-87F3-CB48BD678BB6}"/>
              </a:ext>
            </a:extLst>
          </p:cNvPr>
          <p:cNvSpPr txBox="1"/>
          <p:nvPr userDrawn="1"/>
        </p:nvSpPr>
        <p:spPr>
          <a:xfrm>
            <a:off x="197309" y="5761504"/>
            <a:ext cx="11526928" cy="436885"/>
          </a:xfrm>
          <a:prstGeom prst="rect">
            <a:avLst/>
          </a:prstGeom>
          <a:solidFill>
            <a:schemeClr val="bg1"/>
          </a:solidFill>
          <a:ln w="57150">
            <a:noFill/>
            <a:miter lim="800000"/>
          </a:ln>
        </p:spPr>
        <p:txBody>
          <a:bodyPr wrap="none" lIns="182880" tIns="182880" rIns="182880" bIns="182880" rtlCol="0">
            <a:noAutofit/>
          </a:bodyPr>
          <a:lstStyle/>
          <a:p>
            <a:pPr>
              <a:lnSpc>
                <a:spcPct val="90000"/>
              </a:lnSpc>
              <a:spcBef>
                <a:spcPts val="400"/>
              </a:spcBef>
            </a:pPr>
            <a:r>
              <a:rPr lang="en-US" sz="1400" dirty="0">
                <a:solidFill>
                  <a:srgbClr val="787871"/>
                </a:solidFill>
              </a:rPr>
              <a:t>HPE CONFIDENTIAL, NDA REQUIRED  |  AUTHORIZED HPE PARTNER AND HPE NDA CUSTOMER USE ONLY  |  DO NOT LEAVE BEHIND  |  EXPIRES  12/15/2022 </a:t>
            </a:r>
          </a:p>
        </p:txBody>
      </p:sp>
      <p:sp>
        <p:nvSpPr>
          <p:cNvPr id="5" name="TextBox 4">
            <a:extLst>
              <a:ext uri="{FF2B5EF4-FFF2-40B4-BE49-F238E27FC236}">
                <a16:creationId xmlns:a16="http://schemas.microsoft.com/office/drawing/2014/main" id="{590F9694-1B70-C90B-047F-50A96E6D1CB2}"/>
              </a:ext>
            </a:extLst>
          </p:cNvPr>
          <p:cNvSpPr txBox="1"/>
          <p:nvPr userDrawn="1"/>
        </p:nvSpPr>
        <p:spPr>
          <a:xfrm>
            <a:off x="1425038" y="6210795"/>
            <a:ext cx="9393382" cy="380010"/>
          </a:xfrm>
          <a:prstGeom prst="rect">
            <a:avLst/>
          </a:prstGeom>
          <a:noFill/>
          <a:ln w="57150">
            <a:noFill/>
            <a:miter lim="800000"/>
          </a:ln>
        </p:spPr>
        <p:txBody>
          <a:bodyPr wrap="square" lIns="90000" tIns="90000" rIns="90000" bIns="90000" rtlCol="0" anchor="ctr" anchorCtr="0">
            <a:noAutofit/>
          </a:bodyPr>
          <a:lstStyle/>
          <a:p>
            <a:pPr>
              <a:lnSpc>
                <a:spcPct val="90000"/>
              </a:lnSpc>
              <a:spcBef>
                <a:spcPts val="400"/>
              </a:spcBef>
              <a:buFont typeface="MetricHPE" panose="020B0503030202060203" pitchFamily="34" charset="0"/>
              <a:buNone/>
            </a:pPr>
            <a:r>
              <a:rPr lang="en-US" sz="1200" dirty="0">
                <a:solidFill>
                  <a:srgbClr val="787871"/>
                </a:solidFill>
              </a:rPr>
              <a:t>Information subject to substantial uncertainties, could change at any time without prior notification</a:t>
            </a:r>
          </a:p>
        </p:txBody>
      </p:sp>
    </p:spTree>
    <p:extLst>
      <p:ext uri="{BB962C8B-B14F-4D97-AF65-F5344CB8AC3E}">
        <p14:creationId xmlns:p14="http://schemas.microsoft.com/office/powerpoint/2010/main" val="163531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80255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26828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dirty="0"/>
              <a:t>Click to add</a:t>
            </a:r>
            <a:br>
              <a:rPr lang="en-US" dirty="0"/>
            </a:br>
            <a:r>
              <a:rPr lang="en-US" dirty="0"/>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dirty="0"/>
              <a:t>Click to Add</a:t>
            </a:r>
            <a:br>
              <a:rPr lang="en-US" dirty="0"/>
            </a:br>
            <a:r>
              <a:rPr lang="en-US" dirty="0"/>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39793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264930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dirty="0"/>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259351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273360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1849DD0-CD9F-43B4-BC22-9490F93AC843}"/>
              </a:ext>
            </a:extLst>
          </p:cNvPr>
          <p:cNvGraphicFramePr>
            <a:graphicFrameLocks noChangeAspect="1"/>
          </p:cNvGraphicFramePr>
          <p:nvPr userDrawn="1">
            <p:custDataLst>
              <p:tags r:id="rId1"/>
            </p:custDataLst>
            <p:extLst>
              <p:ext uri="{D42A27DB-BD31-4B8C-83A1-F6EECF244321}">
                <p14:modId xmlns:p14="http://schemas.microsoft.com/office/powerpoint/2010/main" val="1424795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1849DD0-CD9F-43B4-BC22-9490F93AC8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51666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53660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06843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386122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dirty="0"/>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dirty="0"/>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98909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dirty="0"/>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dirty="0"/>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103261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dirty="0"/>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415700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dirty="0">
                <a:solidFill>
                  <a:prstClr val="black"/>
                </a:solidFill>
              </a:rPr>
              <a:t>Confidential | Authorized </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322494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25289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dirty="0"/>
              <a:t>Single line</a:t>
            </a:r>
          </a:p>
        </p:txBody>
      </p:sp>
    </p:spTree>
    <p:extLst>
      <p:ext uri="{BB962C8B-B14F-4D97-AF65-F5344CB8AC3E}">
        <p14:creationId xmlns:p14="http://schemas.microsoft.com/office/powerpoint/2010/main" val="255235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dirty="0"/>
              <a:t>Multiple </a:t>
            </a:r>
            <a:br>
              <a:rPr lang="en-US" dirty="0"/>
            </a:br>
            <a:r>
              <a:rPr lang="en-US" dirty="0"/>
              <a:t>lines </a:t>
            </a:r>
          </a:p>
        </p:txBody>
      </p:sp>
    </p:spTree>
    <p:extLst>
      <p:ext uri="{BB962C8B-B14F-4D97-AF65-F5344CB8AC3E}">
        <p14:creationId xmlns:p14="http://schemas.microsoft.com/office/powerpoint/2010/main" val="399336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6C4D275-D9D2-4194-9F32-64D652B008C3}"/>
              </a:ext>
            </a:extLst>
          </p:cNvPr>
          <p:cNvGraphicFramePr>
            <a:graphicFrameLocks noChangeAspect="1"/>
          </p:cNvGraphicFramePr>
          <p:nvPr userDrawn="1">
            <p:custDataLst>
              <p:tags r:id="rId1"/>
            </p:custDataLst>
            <p:extLst>
              <p:ext uri="{D42A27DB-BD31-4B8C-83A1-F6EECF244321}">
                <p14:modId xmlns:p14="http://schemas.microsoft.com/office/powerpoint/2010/main" val="4200101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E6C4D275-D9D2-4194-9F32-64D652B008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3201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23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dirty="0">
                <a:solidFill>
                  <a:prstClr val="black"/>
                </a:solidFill>
              </a:rPr>
              <a:t>Confidential | Authorized </a:t>
            </a:r>
          </a:p>
        </p:txBody>
      </p:sp>
    </p:spTree>
    <p:extLst>
      <p:ext uri="{BB962C8B-B14F-4D97-AF65-F5344CB8AC3E}">
        <p14:creationId xmlns:p14="http://schemas.microsoft.com/office/powerpoint/2010/main" val="267848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dirty="0">
                <a:solidFill>
                  <a:prstClr val="black"/>
                </a:solidFill>
              </a:rPr>
              <a:t>Confidential | Authorized </a:t>
            </a:r>
          </a:p>
        </p:txBody>
      </p:sp>
      <p:sp>
        <p:nvSpPr>
          <p:cNvPr id="4" name="TextBox 3">
            <a:extLst>
              <a:ext uri="{FF2B5EF4-FFF2-40B4-BE49-F238E27FC236}">
                <a16:creationId xmlns:a16="http://schemas.microsoft.com/office/drawing/2014/main" id="{141F451B-D632-6632-B931-9BA5D3C6B801}"/>
              </a:ext>
            </a:extLst>
          </p:cNvPr>
          <p:cNvSpPr txBox="1"/>
          <p:nvPr userDrawn="1"/>
        </p:nvSpPr>
        <p:spPr>
          <a:xfrm>
            <a:off x="197309" y="5761504"/>
            <a:ext cx="11526928" cy="436885"/>
          </a:xfrm>
          <a:prstGeom prst="rect">
            <a:avLst/>
          </a:prstGeom>
          <a:noFill/>
          <a:ln w="57150">
            <a:noFill/>
            <a:miter lim="800000"/>
          </a:ln>
        </p:spPr>
        <p:txBody>
          <a:bodyPr wrap="none" lIns="182880" tIns="182880" rIns="182880" bIns="182880" rtlCol="0">
            <a:noAutofit/>
          </a:bodyPr>
          <a:lstStyle/>
          <a:p>
            <a:pPr>
              <a:lnSpc>
                <a:spcPct val="90000"/>
              </a:lnSpc>
              <a:spcBef>
                <a:spcPts val="400"/>
              </a:spcBef>
            </a:pPr>
            <a:r>
              <a:rPr lang="en-US" sz="1400" dirty="0">
                <a:solidFill>
                  <a:srgbClr val="787871"/>
                </a:solidFill>
              </a:rPr>
              <a:t>HPE CONFIDENTIAL, NDA REQUIRED  |  AUTHORIZED HPE PARTNER AND HPE NDA CUSTOMER USE ONLY  |  DO NOT LEAVE BEHIND  |  EXPIRES  12/15/2022 </a:t>
            </a:r>
          </a:p>
        </p:txBody>
      </p:sp>
    </p:spTree>
    <p:extLst>
      <p:ext uri="{BB962C8B-B14F-4D97-AF65-F5344CB8AC3E}">
        <p14:creationId xmlns:p14="http://schemas.microsoft.com/office/powerpoint/2010/main" val="374439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dirty="0"/>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dirty="0">
                <a:solidFill>
                  <a:prstClr val="black"/>
                </a:solidFill>
              </a:rPr>
              <a:t>Confidential | Authorized </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dirty="0">
                <a:solidFill>
                  <a:prstClr val="black"/>
                </a:solidFill>
                <a:ea typeface="Times New Roman" panose="02020603050405020304" pitchFamily="18" charset="0"/>
                <a:cs typeface="Times New Roman" panose="02020603050405020304" pitchFamily="18" charset="0"/>
              </a:rPr>
              <a:t>© </a:t>
            </a:r>
            <a:fld id="{DA3777BF-A1C6-4F92-A9EA-7320C98A4638}" type="datetimeyyyy">
              <a:rPr lang="en-US" sz="1200" smtClean="0">
                <a:solidFill>
                  <a:prstClr val="black"/>
                </a:solidFill>
                <a:ea typeface="Times New Roman" panose="02020603050405020304" pitchFamily="18" charset="0"/>
                <a:cs typeface="Times New Roman" panose="02020603050405020304" pitchFamily="18" charset="0"/>
              </a:rPr>
              <a:pPr algn="r"/>
              <a:t>2024</a:t>
            </a:fld>
            <a:r>
              <a:rPr lang="en-US" sz="1200" dirty="0">
                <a:solidFill>
                  <a:prstClr val="black"/>
                </a:solidFill>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320705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dirty="0">
                  <a:solidFill>
                    <a:prstClr val="black"/>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dirty="0">
                  <a:solidFill>
                    <a:prstClr val="black"/>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dirty="0">
                  <a:solidFill>
                    <a:prstClr val="black"/>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r>
                <a:rPr lang="en-US" sz="1400" dirty="0">
                  <a:solidFill>
                    <a:prstClr val="black"/>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r>
                <a:rPr lang="en-US" sz="1400" dirty="0">
                  <a:solidFill>
                    <a:prstClr val="black"/>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r>
                <a:rPr lang="en-US" sz="1400" dirty="0">
                  <a:solidFill>
                    <a:prstClr val="black"/>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dirty="0">
                  <a:solidFill>
                    <a:prstClr val="black"/>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dirty="0">
                  <a:solidFill>
                    <a:prstClr val="black"/>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dirty="0">
                  <a:solidFill>
                    <a:prstClr val="black"/>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r>
                <a:rPr lang="en-US" sz="1400" b="1" dirty="0">
                  <a:solidFill>
                    <a:prstClr val="black"/>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r>
                <a:rPr lang="en-US" sz="1400" b="1" dirty="0">
                  <a:solidFill>
                    <a:prstClr val="black"/>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r>
                <a:rPr lang="en-US" sz="1400" b="1" dirty="0">
                  <a:solidFill>
                    <a:prstClr val="black"/>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dirty="0">
                  <a:solidFill>
                    <a:prstClr val="black"/>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dirty="0">
                  <a:solidFill>
                    <a:prstClr val="black"/>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dirty="0">
                  <a:solidFill>
                    <a:prstClr val="black"/>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r>
                <a:rPr lang="en-US" sz="1400" dirty="0">
                  <a:solidFill>
                    <a:prstClr val="black"/>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r>
                <a:rPr lang="en-US" sz="1400" dirty="0">
                  <a:solidFill>
                    <a:prstClr val="black"/>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r>
                <a:rPr lang="en-US" sz="1400" dirty="0">
                  <a:solidFill>
                    <a:prstClr val="black"/>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dirty="0">
                  <a:solidFill>
                    <a:prstClr val="black"/>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dirty="0">
                  <a:solidFill>
                    <a:prstClr val="black"/>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dirty="0">
                  <a:solidFill>
                    <a:prstClr val="black"/>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r>
                <a:rPr lang="en-US" sz="1400" b="1" dirty="0">
                  <a:solidFill>
                    <a:prstClr val="black"/>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r>
                <a:rPr lang="en-US" sz="1400" b="1" dirty="0">
                  <a:solidFill>
                    <a:prstClr val="black"/>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r>
                <a:rPr lang="en-US" sz="1400" b="1" dirty="0">
                  <a:solidFill>
                    <a:prstClr val="black"/>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dirty="0"/>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Tree>
    <p:extLst>
      <p:ext uri="{BB962C8B-B14F-4D97-AF65-F5344CB8AC3E}">
        <p14:creationId xmlns:p14="http://schemas.microsoft.com/office/powerpoint/2010/main" val="254118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CAD8C3-F33F-43B2-A5D5-9441B69B9FA2}"/>
              </a:ext>
            </a:extLst>
          </p:cNvPr>
          <p:cNvSpPr txBox="1"/>
          <p:nvPr userDrawn="1"/>
        </p:nvSpPr>
        <p:spPr>
          <a:xfrm>
            <a:off x="197309" y="5761504"/>
            <a:ext cx="11526928" cy="436885"/>
          </a:xfrm>
          <a:prstGeom prst="rect">
            <a:avLst/>
          </a:prstGeom>
          <a:noFill/>
          <a:ln w="57150">
            <a:noFill/>
            <a:miter lim="800000"/>
          </a:ln>
        </p:spPr>
        <p:txBody>
          <a:bodyPr wrap="none" lIns="182880" tIns="182880" rIns="182880" bIns="182880" rtlCol="0">
            <a:noAutofit/>
          </a:bodyPr>
          <a:lstStyle/>
          <a:p>
            <a:pPr>
              <a:lnSpc>
                <a:spcPct val="90000"/>
              </a:lnSpc>
              <a:spcBef>
                <a:spcPts val="400"/>
              </a:spcBef>
            </a:pPr>
            <a:r>
              <a:rPr lang="en-US" sz="1400" dirty="0">
                <a:solidFill>
                  <a:srgbClr val="787871"/>
                </a:solidFill>
              </a:rPr>
              <a:t>HPE CONFIDENTIAL, NDA REQUIRED  |  AUTHORIZED HPE PARTNER AND HPE NDA CUSTOMER USE ONLY  |  DO NOT LEAVE BEHIND  |  EXPIRES  12/15/2022 </a:t>
            </a:r>
          </a:p>
        </p:txBody>
      </p:sp>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5" name="Text Placeholder 4"/>
          <p:cNvSpPr>
            <a:spLocks noGrp="1"/>
          </p:cNvSpPr>
          <p:nvPr>
            <p:ph type="body" sz="quarter" idx="17"/>
          </p:nvPr>
        </p:nvSpPr>
        <p:spPr>
          <a:xfrm>
            <a:off x="388938" y="1018211"/>
            <a:ext cx="11422062" cy="4744414"/>
          </a:xfrm>
        </p:spPr>
        <p:txBody>
          <a:bodyPr/>
          <a:lstStyle>
            <a:lvl1pPr>
              <a:defRPr>
                <a:latin typeface="MetricHPE" panose="020B0503030202060203" pitchFamily="2" charset="0"/>
              </a:defRPr>
            </a:lvl1pPr>
            <a:lvl2pPr>
              <a:defRPr>
                <a:latin typeface="MetricHPE" panose="020B0503030202060203" pitchFamily="2" charset="0"/>
              </a:defRPr>
            </a:lvl2pPr>
            <a:lvl3pPr>
              <a:defRPr>
                <a:latin typeface="MetricHPE" panose="020B0503030202060203" pitchFamily="2" charset="0"/>
              </a:defRPr>
            </a:lvl3pPr>
            <a:lvl4pPr>
              <a:defRPr>
                <a:latin typeface="MetricHPE" panose="020B0503030202060203" pitchFamily="2" charset="0"/>
              </a:defRPr>
            </a:lvl4pPr>
            <a:lvl5pPr>
              <a:defRPr>
                <a:latin typeface="MetricHPE" panose="020B05030302020602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TextBox 1">
            <a:extLst>
              <a:ext uri="{FF2B5EF4-FFF2-40B4-BE49-F238E27FC236}">
                <a16:creationId xmlns:a16="http://schemas.microsoft.com/office/drawing/2014/main" id="{A4940EF7-7566-6CA7-1892-DA97C8DB3B3C}"/>
              </a:ext>
            </a:extLst>
          </p:cNvPr>
          <p:cNvSpPr txBox="1"/>
          <p:nvPr userDrawn="1"/>
        </p:nvSpPr>
        <p:spPr>
          <a:xfrm>
            <a:off x="1425038" y="6210795"/>
            <a:ext cx="9393382" cy="380010"/>
          </a:xfrm>
          <a:prstGeom prst="rect">
            <a:avLst/>
          </a:prstGeom>
          <a:noFill/>
          <a:ln w="57150">
            <a:noFill/>
            <a:miter lim="800000"/>
          </a:ln>
        </p:spPr>
        <p:txBody>
          <a:bodyPr wrap="square" lIns="90000" tIns="90000" rIns="90000" bIns="90000" rtlCol="0" anchor="ctr" anchorCtr="0">
            <a:noAutofit/>
          </a:bodyPr>
          <a:lstStyle/>
          <a:p>
            <a:pPr>
              <a:lnSpc>
                <a:spcPct val="90000"/>
              </a:lnSpc>
              <a:spcBef>
                <a:spcPts val="400"/>
              </a:spcBef>
              <a:buFont typeface="MetricHPE" panose="020B0503030202060203" pitchFamily="34" charset="0"/>
              <a:buNone/>
            </a:pPr>
            <a:r>
              <a:rPr lang="en-US" sz="1200" dirty="0">
                <a:solidFill>
                  <a:srgbClr val="787871"/>
                </a:solidFill>
              </a:rPr>
              <a:t>Information subject to substantial uncertainties, could change at any time without prior notification</a:t>
            </a:r>
          </a:p>
        </p:txBody>
      </p:sp>
    </p:spTree>
    <p:extLst>
      <p:ext uri="{BB962C8B-B14F-4D97-AF65-F5344CB8AC3E}">
        <p14:creationId xmlns:p14="http://schemas.microsoft.com/office/powerpoint/2010/main" val="58392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5" name="Text Placeholder 4"/>
          <p:cNvSpPr>
            <a:spLocks noGrp="1"/>
          </p:cNvSpPr>
          <p:nvPr>
            <p:ph type="body" sz="quarter" idx="17"/>
          </p:nvPr>
        </p:nvSpPr>
        <p:spPr>
          <a:xfrm>
            <a:off x="285750" y="999160"/>
            <a:ext cx="11525249" cy="4782515"/>
          </a:xfrm>
        </p:spPr>
        <p:txBody>
          <a:bodyPr lIns="91440" rIns="91440"/>
          <a:lstStyle>
            <a:lvl1pPr>
              <a:buClrTx/>
              <a:defRPr>
                <a:latin typeface="MetricHPE" panose="020B0503030202060203" pitchFamily="34" charset="0"/>
              </a:defRPr>
            </a:lvl1pPr>
            <a:lvl2pPr>
              <a:buClrTx/>
              <a:defRPr>
                <a:latin typeface="MetricHPE" panose="020B0503030202060203" pitchFamily="34" charset="0"/>
              </a:defRPr>
            </a:lvl2pPr>
            <a:lvl3pPr>
              <a:buClrTx/>
              <a:defRPr>
                <a:latin typeface="MetricHPE" panose="020B0503030202060203" pitchFamily="34" charset="0"/>
              </a:defRPr>
            </a:lvl3pPr>
            <a:lvl4pPr>
              <a:buClrTx/>
              <a:defRPr>
                <a:latin typeface="MetricHPE" panose="020B0503030202060203" pitchFamily="34" charset="0"/>
              </a:defRPr>
            </a:lvl4pPr>
            <a:lvl5pPr>
              <a:buClrTx/>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4" name="Title 3">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FCE9A228-4B65-47CA-A7F4-9DE56C2D3186}"/>
              </a:ext>
            </a:extLst>
          </p:cNvPr>
          <p:cNvSpPr txBox="1"/>
          <p:nvPr userDrawn="1"/>
        </p:nvSpPr>
        <p:spPr>
          <a:xfrm>
            <a:off x="197309" y="5761504"/>
            <a:ext cx="11526928" cy="436885"/>
          </a:xfrm>
          <a:prstGeom prst="rect">
            <a:avLst/>
          </a:prstGeom>
          <a:solidFill>
            <a:schemeClr val="bg1"/>
          </a:solidFill>
          <a:ln w="57150">
            <a:noFill/>
            <a:miter lim="800000"/>
          </a:ln>
        </p:spPr>
        <p:txBody>
          <a:bodyPr wrap="none" lIns="182880" tIns="182880" rIns="182880" bIns="182880" rtlCol="0">
            <a:noAutofit/>
          </a:bodyPr>
          <a:lstStyle/>
          <a:p>
            <a:pPr>
              <a:lnSpc>
                <a:spcPct val="90000"/>
              </a:lnSpc>
              <a:spcBef>
                <a:spcPts val="400"/>
              </a:spcBef>
            </a:pPr>
            <a:r>
              <a:rPr lang="en-US" sz="1400" dirty="0">
                <a:solidFill>
                  <a:srgbClr val="787871"/>
                </a:solidFill>
              </a:rPr>
              <a:t>HPE CONFIDENTIAL, NDA REQUIRED  |  AUTHORIZED HPE PARTNER AND HPE NDA CUSTOMER USE ONLY  |  DO NOT LEAVE BEHIND  |  EXPIRES  12/15/2022 </a:t>
            </a:r>
          </a:p>
        </p:txBody>
      </p:sp>
      <p:sp>
        <p:nvSpPr>
          <p:cNvPr id="2" name="TextBox 1">
            <a:extLst>
              <a:ext uri="{FF2B5EF4-FFF2-40B4-BE49-F238E27FC236}">
                <a16:creationId xmlns:a16="http://schemas.microsoft.com/office/drawing/2014/main" id="{CD16F018-F63E-79E8-0DF7-8612C440AD5D}"/>
              </a:ext>
            </a:extLst>
          </p:cNvPr>
          <p:cNvSpPr txBox="1"/>
          <p:nvPr userDrawn="1"/>
        </p:nvSpPr>
        <p:spPr>
          <a:xfrm>
            <a:off x="1425038" y="6210795"/>
            <a:ext cx="9393382" cy="380010"/>
          </a:xfrm>
          <a:prstGeom prst="rect">
            <a:avLst/>
          </a:prstGeom>
          <a:noFill/>
          <a:ln w="57150">
            <a:noFill/>
            <a:miter lim="800000"/>
          </a:ln>
        </p:spPr>
        <p:txBody>
          <a:bodyPr wrap="square" lIns="90000" tIns="90000" rIns="90000" bIns="90000" rtlCol="0" anchor="ctr" anchorCtr="0">
            <a:noAutofit/>
          </a:bodyPr>
          <a:lstStyle/>
          <a:p>
            <a:pPr>
              <a:lnSpc>
                <a:spcPct val="90000"/>
              </a:lnSpc>
              <a:spcBef>
                <a:spcPts val="400"/>
              </a:spcBef>
              <a:buFont typeface="MetricHPE" panose="020B0503030202060203" pitchFamily="34" charset="0"/>
              <a:buNone/>
            </a:pPr>
            <a:r>
              <a:rPr lang="en-US" sz="1200" dirty="0">
                <a:solidFill>
                  <a:srgbClr val="787871"/>
                </a:solidFill>
              </a:rPr>
              <a:t>Information subject to substantial uncertainties, could change at any time without prior notification</a:t>
            </a:r>
          </a:p>
        </p:txBody>
      </p:sp>
    </p:spTree>
    <p:extLst>
      <p:ext uri="{BB962C8B-B14F-4D97-AF65-F5344CB8AC3E}">
        <p14:creationId xmlns:p14="http://schemas.microsoft.com/office/powerpoint/2010/main" val="427426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7" name="Rectangle 16"/>
          <p:cNvSpPr/>
          <p:nvPr/>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5" name="Text Placeholder 4"/>
          <p:cNvSpPr>
            <a:spLocks noGrp="1"/>
          </p:cNvSpPr>
          <p:nvPr>
            <p:ph type="body" sz="quarter" idx="17"/>
          </p:nvPr>
        </p:nvSpPr>
        <p:spPr>
          <a:xfrm>
            <a:off x="285750" y="999160"/>
            <a:ext cx="11525249" cy="4784801"/>
          </a:xfrm>
        </p:spPr>
        <p:txBody>
          <a:bodyPr lIns="91440" rIns="91440"/>
          <a:lstStyle>
            <a:lvl1pPr>
              <a:buClrTx/>
              <a:defRPr>
                <a:latin typeface="MetricHPE" panose="020B0503030202060203" pitchFamily="34" charset="0"/>
              </a:defRPr>
            </a:lvl1pPr>
            <a:lvl2pPr>
              <a:buClrTx/>
              <a:defRPr>
                <a:latin typeface="MetricHPE" panose="020B0503030202060203" pitchFamily="34" charset="0"/>
              </a:defRPr>
            </a:lvl2pPr>
            <a:lvl3pPr>
              <a:buClrTx/>
              <a:defRPr>
                <a:latin typeface="MetricHPE" panose="020B0503030202060203" pitchFamily="34" charset="0"/>
              </a:defRPr>
            </a:lvl3pPr>
            <a:lvl4pPr>
              <a:buClrTx/>
              <a:defRPr>
                <a:latin typeface="MetricHPE" panose="020B0503030202060203" pitchFamily="34" charset="0"/>
              </a:defRPr>
            </a:lvl4pPr>
            <a:lvl5pPr>
              <a:buClrTx/>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4" name="Title 3">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
        <p:nvSpPr>
          <p:cNvPr id="7" name="TextBox 6">
            <a:extLst>
              <a:ext uri="{FF2B5EF4-FFF2-40B4-BE49-F238E27FC236}">
                <a16:creationId xmlns:a16="http://schemas.microsoft.com/office/drawing/2014/main" id="{B41D67E1-1E90-4142-AFD9-4A75737CC1AC}"/>
              </a:ext>
            </a:extLst>
          </p:cNvPr>
          <p:cNvSpPr txBox="1"/>
          <p:nvPr userDrawn="1"/>
        </p:nvSpPr>
        <p:spPr>
          <a:xfrm>
            <a:off x="197309" y="5761504"/>
            <a:ext cx="11526928" cy="436885"/>
          </a:xfrm>
          <a:prstGeom prst="rect">
            <a:avLst/>
          </a:prstGeom>
          <a:solidFill>
            <a:schemeClr val="bg1"/>
          </a:solidFill>
          <a:ln w="57150">
            <a:noFill/>
            <a:miter lim="800000"/>
          </a:ln>
        </p:spPr>
        <p:txBody>
          <a:bodyPr wrap="none" lIns="182880" tIns="182880" rIns="182880" bIns="182880" rtlCol="0">
            <a:noAutofit/>
          </a:bodyPr>
          <a:lstStyle/>
          <a:p>
            <a:pPr>
              <a:lnSpc>
                <a:spcPct val="90000"/>
              </a:lnSpc>
              <a:spcBef>
                <a:spcPts val="400"/>
              </a:spcBef>
            </a:pPr>
            <a:r>
              <a:rPr lang="en-US" sz="1400" dirty="0">
                <a:solidFill>
                  <a:srgbClr val="787871"/>
                </a:solidFill>
              </a:rPr>
              <a:t>HPE CONFIDENTIAL, NDA REQUIRED  |  AUTHORIZED HPE PARTNER AND HPE NDA CUSTOMER USE ONLY  |  DO NOT LEAVE BEHIND  |  EXPIRES  12/15/2022 </a:t>
            </a:r>
          </a:p>
        </p:txBody>
      </p:sp>
      <p:sp>
        <p:nvSpPr>
          <p:cNvPr id="2" name="TextBox 1">
            <a:extLst>
              <a:ext uri="{FF2B5EF4-FFF2-40B4-BE49-F238E27FC236}">
                <a16:creationId xmlns:a16="http://schemas.microsoft.com/office/drawing/2014/main" id="{074945C1-F04D-C90A-CD7F-7C6DD64C2F35}"/>
              </a:ext>
            </a:extLst>
          </p:cNvPr>
          <p:cNvSpPr txBox="1"/>
          <p:nvPr userDrawn="1"/>
        </p:nvSpPr>
        <p:spPr>
          <a:xfrm>
            <a:off x="1425038" y="6210795"/>
            <a:ext cx="9393382" cy="380010"/>
          </a:xfrm>
          <a:prstGeom prst="rect">
            <a:avLst/>
          </a:prstGeom>
          <a:noFill/>
          <a:ln w="57150">
            <a:noFill/>
            <a:miter lim="800000"/>
          </a:ln>
        </p:spPr>
        <p:txBody>
          <a:bodyPr wrap="square" lIns="90000" tIns="90000" rIns="90000" bIns="90000" rtlCol="0" anchor="ctr" anchorCtr="0">
            <a:noAutofit/>
          </a:bodyPr>
          <a:lstStyle/>
          <a:p>
            <a:pPr>
              <a:lnSpc>
                <a:spcPct val="90000"/>
              </a:lnSpc>
              <a:spcBef>
                <a:spcPts val="400"/>
              </a:spcBef>
              <a:buFont typeface="MetricHPE" panose="020B0503030202060203" pitchFamily="34" charset="0"/>
              <a:buNone/>
            </a:pPr>
            <a:r>
              <a:rPr lang="en-US" sz="1200" dirty="0">
                <a:solidFill>
                  <a:srgbClr val="787871"/>
                </a:solidFill>
              </a:rPr>
              <a:t>Information subject to substantial uncertainties, could change at any time without prior notification</a:t>
            </a:r>
          </a:p>
        </p:txBody>
      </p:sp>
    </p:spTree>
    <p:extLst>
      <p:ext uri="{BB962C8B-B14F-4D97-AF65-F5344CB8AC3E}">
        <p14:creationId xmlns:p14="http://schemas.microsoft.com/office/powerpoint/2010/main" val="2320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5" name="Text Placeholder 4"/>
          <p:cNvSpPr>
            <a:spLocks noGrp="1"/>
          </p:cNvSpPr>
          <p:nvPr>
            <p:ph type="body" sz="quarter" idx="17"/>
          </p:nvPr>
        </p:nvSpPr>
        <p:spPr>
          <a:xfrm>
            <a:off x="285750" y="999160"/>
            <a:ext cx="11525249" cy="4772990"/>
          </a:xfrm>
        </p:spPr>
        <p:txBody>
          <a:bodyPr lIns="91440" rIns="91440"/>
          <a:lstStyle>
            <a:lvl1pPr>
              <a:buClrTx/>
              <a:defRPr>
                <a:latin typeface="MetricHPE" panose="020B0503030202060203" pitchFamily="34" charset="0"/>
              </a:defRPr>
            </a:lvl1pPr>
            <a:lvl2pPr>
              <a:buClrTx/>
              <a:defRPr>
                <a:latin typeface="MetricHPE" panose="020B0503030202060203" pitchFamily="34" charset="0"/>
              </a:defRPr>
            </a:lvl2pPr>
            <a:lvl3pPr>
              <a:buClrTx/>
              <a:defRPr>
                <a:latin typeface="MetricHPE" panose="020B0503030202060203" pitchFamily="34" charset="0"/>
              </a:defRPr>
            </a:lvl3pPr>
            <a:lvl4pPr>
              <a:buClrTx/>
              <a:defRPr>
                <a:latin typeface="MetricHPE" panose="020B0503030202060203" pitchFamily="34" charset="0"/>
              </a:defRPr>
            </a:lvl4pPr>
            <a:lvl5pPr>
              <a:buClrTx/>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4" name="Title 3">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
        <p:nvSpPr>
          <p:cNvPr id="7" name="TextBox 6">
            <a:extLst>
              <a:ext uri="{FF2B5EF4-FFF2-40B4-BE49-F238E27FC236}">
                <a16:creationId xmlns:a16="http://schemas.microsoft.com/office/drawing/2014/main" id="{16D6777B-BD74-469B-88FE-A263215413CE}"/>
              </a:ext>
            </a:extLst>
          </p:cNvPr>
          <p:cNvSpPr txBox="1"/>
          <p:nvPr userDrawn="1"/>
        </p:nvSpPr>
        <p:spPr>
          <a:xfrm>
            <a:off x="197309" y="5761504"/>
            <a:ext cx="11526928" cy="436885"/>
          </a:xfrm>
          <a:prstGeom prst="rect">
            <a:avLst/>
          </a:prstGeom>
          <a:solidFill>
            <a:schemeClr val="bg1"/>
          </a:solidFill>
          <a:ln w="57150">
            <a:noFill/>
            <a:miter lim="800000"/>
          </a:ln>
        </p:spPr>
        <p:txBody>
          <a:bodyPr wrap="none" lIns="182880" tIns="182880" rIns="182880" bIns="182880" rtlCol="0">
            <a:noAutofit/>
          </a:bodyPr>
          <a:lstStyle/>
          <a:p>
            <a:pPr>
              <a:lnSpc>
                <a:spcPct val="90000"/>
              </a:lnSpc>
              <a:spcBef>
                <a:spcPts val="400"/>
              </a:spcBef>
            </a:pPr>
            <a:r>
              <a:rPr lang="en-US" sz="1400" dirty="0">
                <a:solidFill>
                  <a:srgbClr val="787871"/>
                </a:solidFill>
              </a:rPr>
              <a:t>HPE CONFIDENTIAL, NDA REQUIRED  |  AUTHORIZED HPE PARTNER AND HPE NDA CUSTOMER USE ONLY  |  DO NOT LEAVE BEHIND  |  EXPIRES  12/15/2022 </a:t>
            </a:r>
          </a:p>
        </p:txBody>
      </p:sp>
      <p:sp>
        <p:nvSpPr>
          <p:cNvPr id="2" name="TextBox 1">
            <a:extLst>
              <a:ext uri="{FF2B5EF4-FFF2-40B4-BE49-F238E27FC236}">
                <a16:creationId xmlns:a16="http://schemas.microsoft.com/office/drawing/2014/main" id="{F695DA29-55CF-D354-5842-27AC1AF3F106}"/>
              </a:ext>
            </a:extLst>
          </p:cNvPr>
          <p:cNvSpPr txBox="1"/>
          <p:nvPr userDrawn="1"/>
        </p:nvSpPr>
        <p:spPr>
          <a:xfrm>
            <a:off x="1425038" y="6210795"/>
            <a:ext cx="9393382" cy="380010"/>
          </a:xfrm>
          <a:prstGeom prst="rect">
            <a:avLst/>
          </a:prstGeom>
          <a:noFill/>
          <a:ln w="57150">
            <a:noFill/>
            <a:miter lim="800000"/>
          </a:ln>
        </p:spPr>
        <p:txBody>
          <a:bodyPr wrap="square" lIns="90000" tIns="90000" rIns="90000" bIns="90000" rtlCol="0" anchor="ctr" anchorCtr="0">
            <a:noAutofit/>
          </a:bodyPr>
          <a:lstStyle/>
          <a:p>
            <a:pPr>
              <a:lnSpc>
                <a:spcPct val="90000"/>
              </a:lnSpc>
              <a:spcBef>
                <a:spcPts val="400"/>
              </a:spcBef>
              <a:buFont typeface="MetricHPE" panose="020B0503030202060203" pitchFamily="34" charset="0"/>
              <a:buNone/>
            </a:pPr>
            <a:r>
              <a:rPr lang="en-US" sz="1200" dirty="0">
                <a:solidFill>
                  <a:srgbClr val="787871"/>
                </a:solidFill>
              </a:rPr>
              <a:t>Information subject to substantial uncertainties, could change at any time without prior notification</a:t>
            </a:r>
          </a:p>
        </p:txBody>
      </p:sp>
    </p:spTree>
    <p:extLst>
      <p:ext uri="{BB962C8B-B14F-4D97-AF65-F5344CB8AC3E}">
        <p14:creationId xmlns:p14="http://schemas.microsoft.com/office/powerpoint/2010/main" val="16478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163E85-048C-4DE0-9B32-F5D152A657CE}"/>
              </a:ext>
            </a:extLst>
          </p:cNvPr>
          <p:cNvSpPr txBox="1"/>
          <p:nvPr userDrawn="1"/>
        </p:nvSpPr>
        <p:spPr>
          <a:xfrm>
            <a:off x="197309" y="5761504"/>
            <a:ext cx="11526928" cy="436885"/>
          </a:xfrm>
          <a:prstGeom prst="rect">
            <a:avLst/>
          </a:prstGeom>
          <a:solidFill>
            <a:schemeClr val="tx1"/>
          </a:solidFill>
          <a:ln w="57150">
            <a:noFill/>
            <a:miter lim="800000"/>
          </a:ln>
        </p:spPr>
        <p:txBody>
          <a:bodyPr wrap="none" lIns="182880" tIns="182880" rIns="182880" bIns="182880" rtlCol="0">
            <a:noAutofit/>
          </a:bodyPr>
          <a:lstStyle/>
          <a:p>
            <a:pPr>
              <a:lnSpc>
                <a:spcPct val="90000"/>
              </a:lnSpc>
              <a:spcBef>
                <a:spcPts val="400"/>
              </a:spcBef>
            </a:pPr>
            <a:r>
              <a:rPr lang="en-US" sz="1400" dirty="0">
                <a:solidFill>
                  <a:srgbClr val="787871"/>
                </a:solidFill>
              </a:rPr>
              <a:t>HPE CONFIDENTIAL, NDA REQUIRED  |  AUTHORIZED HPE PARTNER AND HPE NDA CUSTOMER USE ONLY  |  DO NOT LEAVE BEHIND  |  EXPIRES  12/15/2022 </a:t>
            </a:r>
          </a:p>
        </p:txBody>
      </p:sp>
      <p:sp>
        <p:nvSpPr>
          <p:cNvPr id="8" name="Content Placeholder">
            <a:extLst>
              <a:ext uri="{FF2B5EF4-FFF2-40B4-BE49-F238E27FC236}">
                <a16:creationId xmlns:a16="http://schemas.microsoft.com/office/drawing/2014/main" id="{65A0C7EC-4798-4728-86EA-B35780094DC0}"/>
              </a:ext>
            </a:extLst>
          </p:cNvPr>
          <p:cNvSpPr>
            <a:spLocks noGrp="1"/>
          </p:cNvSpPr>
          <p:nvPr>
            <p:ph sz="quarter" idx="20"/>
          </p:nvPr>
        </p:nvSpPr>
        <p:spPr>
          <a:xfrm>
            <a:off x="381000" y="999160"/>
            <a:ext cx="11403014" cy="4782515"/>
          </a:xfrm>
          <a:noFill/>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Bar"/>
          <p:cNvSpPr/>
          <p:nvPr/>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878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457EDA-0A28-4849-BD37-266565E6DABA}"/>
              </a:ext>
            </a:extLst>
          </p:cNvPr>
          <p:cNvGraphicFramePr>
            <a:graphicFrameLocks noChangeAspect="1"/>
          </p:cNvGraphicFramePr>
          <p:nvPr userDrawn="1">
            <p:custDataLst>
              <p:tags r:id="rId1"/>
            </p:custDataLst>
            <p:extLst>
              <p:ext uri="{D42A27DB-BD31-4B8C-83A1-F6EECF244321}">
                <p14:modId xmlns:p14="http://schemas.microsoft.com/office/powerpoint/2010/main" val="2300343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AB457EDA-0A28-4849-BD37-266565E6DA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vert="horz" lIns="91440" anchor="b" anchorCtr="0"/>
          <a:lstStyle>
            <a:lvl1pPr marL="219456" indent="-219456">
              <a:defRPr sz="4600" cap="none" baseline="0">
                <a:latin typeface="MetricHPE" panose="020B0503030202060203" pitchFamily="34" charset="0"/>
                <a:sym typeface="MetricHPE" panose="020B0503030202060203" pitchFamily="34" charset="0"/>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03E0B1-7066-02D3-24C8-8F57A9342D72}"/>
              </a:ext>
            </a:extLst>
          </p:cNvPr>
          <p:cNvGraphicFramePr>
            <a:graphicFrameLocks noChangeAspect="1"/>
          </p:cNvGraphicFramePr>
          <p:nvPr userDrawn="1">
            <p:custDataLst>
              <p:tags r:id="rId1"/>
            </p:custDataLst>
            <p:extLst>
              <p:ext uri="{D42A27DB-BD31-4B8C-83A1-F6EECF244321}">
                <p14:modId xmlns:p14="http://schemas.microsoft.com/office/powerpoint/2010/main" val="3062220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1D03E0B1-7066-02D3-24C8-8F57A9342D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vert="horz" lIns="91440" tIns="91440" rIns="91440" bIns="91440" anchor="b"/>
          <a:lstStyle>
            <a:lvl1pPr>
              <a:lnSpc>
                <a:spcPct val="80000"/>
              </a:lnSpc>
              <a:defRPr sz="4400">
                <a:solidFill>
                  <a:schemeClr val="tx1"/>
                </a:solidFill>
              </a:defRPr>
            </a:lvl1pPr>
          </a:lstStyle>
          <a:p>
            <a:r>
              <a:rPr lang="en-US" dirty="0"/>
              <a:t>Click to edit</a:t>
            </a:r>
            <a:br>
              <a:rPr lang="en-US" dirty="0"/>
            </a:br>
            <a:r>
              <a:rPr lang="en-US" dirty="0"/>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HPE Partner Use Only</a:t>
            </a:r>
            <a:endParaRPr lang="en-US" dirty="0"/>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260884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D36073-DC1C-4173-BEF5-C7D5E3B32E5C}"/>
              </a:ext>
            </a:extLst>
          </p:cNvPr>
          <p:cNvGraphicFramePr>
            <a:graphicFrameLocks noChangeAspect="1"/>
          </p:cNvGraphicFramePr>
          <p:nvPr userDrawn="1">
            <p:custDataLst>
              <p:tags r:id="rId1"/>
            </p:custDataLst>
            <p:extLst>
              <p:ext uri="{D42A27DB-BD31-4B8C-83A1-F6EECF244321}">
                <p14:modId xmlns:p14="http://schemas.microsoft.com/office/powerpoint/2010/main" val="2398586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2AD36073-DC1C-4173-BEF5-C7D5E3B32E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vert="horz" lIns="91440" tIns="91440" rIns="91440" bIns="91440" anchor="b"/>
          <a:lstStyle>
            <a:lvl1pPr>
              <a:lnSpc>
                <a:spcPct val="80000"/>
              </a:lnSpc>
              <a:defRPr sz="4400">
                <a:solidFill>
                  <a:schemeClr val="bg1"/>
                </a:solidFill>
                <a:latin typeface="+mj-lt"/>
              </a:defRPr>
            </a:lvl1pPr>
          </a:lstStyle>
          <a:p>
            <a:r>
              <a:rPr lang="en-US" dirty="0"/>
              <a:t>Click to edit</a:t>
            </a:r>
            <a:br>
              <a:rPr lang="en-US" dirty="0"/>
            </a:br>
            <a:r>
              <a:rPr lang="en-US" dirty="0"/>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Authorized HPE Partner Use Only</a:t>
            </a:r>
            <a:endParaRPr lang="en-US" dirty="0"/>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371622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77826D2-032B-FD03-CEBF-1D4897122C13}"/>
              </a:ext>
            </a:extLst>
          </p:cNvPr>
          <p:cNvGraphicFramePr>
            <a:graphicFrameLocks noChangeAspect="1"/>
          </p:cNvGraphicFramePr>
          <p:nvPr userDrawn="1">
            <p:custDataLst>
              <p:tags r:id="rId1"/>
            </p:custDataLst>
            <p:extLst>
              <p:ext uri="{D42A27DB-BD31-4B8C-83A1-F6EECF244321}">
                <p14:modId xmlns:p14="http://schemas.microsoft.com/office/powerpoint/2010/main" val="3358468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077826D2-032B-FD03-CEBF-1D4897122C1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vert="horz"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HPE Partner Use Only</a:t>
            </a:r>
            <a:endParaRPr lang="en-US" dirty="0"/>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147836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9125FF5-E2A6-7D8A-D527-E2BB756B3E5F}"/>
              </a:ext>
            </a:extLst>
          </p:cNvPr>
          <p:cNvGraphicFramePr>
            <a:graphicFrameLocks noChangeAspect="1"/>
          </p:cNvGraphicFramePr>
          <p:nvPr userDrawn="1">
            <p:custDataLst>
              <p:tags r:id="rId1"/>
            </p:custDataLst>
            <p:extLst>
              <p:ext uri="{D42A27DB-BD31-4B8C-83A1-F6EECF244321}">
                <p14:modId xmlns:p14="http://schemas.microsoft.com/office/powerpoint/2010/main" val="1396274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Object 6" hidden="1">
                        <a:extLst>
                          <a:ext uri="{FF2B5EF4-FFF2-40B4-BE49-F238E27FC236}">
                            <a16:creationId xmlns:a16="http://schemas.microsoft.com/office/drawing/2014/main" id="{B9125FF5-E2A6-7D8A-D527-E2BB756B3E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116700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7AADE0F-DAC5-C966-0C9F-50D046FE4253}"/>
              </a:ext>
            </a:extLst>
          </p:cNvPr>
          <p:cNvGraphicFramePr>
            <a:graphicFrameLocks noChangeAspect="1"/>
          </p:cNvGraphicFramePr>
          <p:nvPr userDrawn="1">
            <p:custDataLst>
              <p:tags r:id="rId1"/>
            </p:custDataLst>
            <p:extLst>
              <p:ext uri="{D42A27DB-BD31-4B8C-83A1-F6EECF244321}">
                <p14:modId xmlns:p14="http://schemas.microsoft.com/office/powerpoint/2010/main" val="124948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E7AADE0F-DAC5-C966-0C9F-50D046FE42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dirty="0"/>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vert="horz" lIns="91440" tIns="91440" rIns="91440" bIns="91440" anchor="t"/>
          <a:lstStyle>
            <a:lvl1pPr>
              <a:defRPr sz="3200" baseline="0"/>
            </a:lvl1pPr>
          </a:lstStyle>
          <a:p>
            <a:r>
              <a:rPr lang="en-US" dirty="0"/>
              <a:t>Click to add section header</a:t>
            </a:r>
            <a:br>
              <a:rPr lang="en-US" dirty="0"/>
            </a:br>
            <a:r>
              <a:rPr lang="en-US" dirty="0"/>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251093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44E7C41-EDC0-0FC1-A3A3-F825406D8FB0}"/>
              </a:ext>
            </a:extLst>
          </p:cNvPr>
          <p:cNvGraphicFramePr>
            <a:graphicFrameLocks noChangeAspect="1"/>
          </p:cNvGraphicFramePr>
          <p:nvPr userDrawn="1">
            <p:custDataLst>
              <p:tags r:id="rId1"/>
            </p:custDataLst>
            <p:extLst>
              <p:ext uri="{D42A27DB-BD31-4B8C-83A1-F6EECF244321}">
                <p14:modId xmlns:p14="http://schemas.microsoft.com/office/powerpoint/2010/main" val="770281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144E7C41-EDC0-0FC1-A3A3-F825406D8F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dirty="0"/>
              <a:t>Picture placeholder</a:t>
            </a:r>
          </a:p>
        </p:txBody>
      </p:sp>
      <p:sp>
        <p:nvSpPr>
          <p:cNvPr id="10" name="Title"/>
          <p:cNvSpPr>
            <a:spLocks noGrp="1"/>
          </p:cNvSpPr>
          <p:nvPr>
            <p:ph type="title" hasCustomPrompt="1"/>
          </p:nvPr>
        </p:nvSpPr>
        <p:spPr>
          <a:xfrm>
            <a:off x="1414463" y="685801"/>
            <a:ext cx="9363075" cy="5480050"/>
          </a:xfrm>
        </p:spPr>
        <p:txBody>
          <a:bodyPr vert="horz" lIns="91440" tIns="91440" rIns="91440" bIns="91440" anchor="ctr" anchorCtr="0"/>
          <a:lstStyle>
            <a:lvl1pPr algn="ctr">
              <a:defRPr sz="4000" baseline="0">
                <a:solidFill>
                  <a:schemeClr val="bg1"/>
                </a:solidFill>
              </a:defRPr>
            </a:lvl1pPr>
          </a:lstStyle>
          <a:p>
            <a:r>
              <a:rPr lang="en-US" dirty="0"/>
              <a:t>Click to add section header</a:t>
            </a:r>
          </a:p>
        </p:txBody>
      </p:sp>
    </p:spTree>
    <p:extLst>
      <p:ext uri="{BB962C8B-B14F-4D97-AF65-F5344CB8AC3E}">
        <p14:creationId xmlns:p14="http://schemas.microsoft.com/office/powerpoint/2010/main" val="411490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8C7FEAA-6E42-67F2-32A9-5388DEFECFC6}"/>
              </a:ext>
            </a:extLst>
          </p:cNvPr>
          <p:cNvGraphicFramePr>
            <a:graphicFrameLocks noChangeAspect="1"/>
          </p:cNvGraphicFramePr>
          <p:nvPr userDrawn="1">
            <p:custDataLst>
              <p:tags r:id="rId1"/>
            </p:custDataLst>
            <p:extLst>
              <p:ext uri="{D42A27DB-BD31-4B8C-83A1-F6EECF244321}">
                <p14:modId xmlns:p14="http://schemas.microsoft.com/office/powerpoint/2010/main" val="568860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28C7FEAA-6E42-67F2-32A9-5388DEFECF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dirty="0"/>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vert="horz" lIns="91440" tIns="91440" rIns="91440" bIns="91440" anchor="b" anchorCtr="0"/>
          <a:lstStyle>
            <a:lvl1pPr>
              <a:defRPr sz="3200" baseline="0">
                <a:solidFill>
                  <a:schemeClr val="bg1"/>
                </a:solidFill>
              </a:defRPr>
            </a:lvl1pPr>
          </a:lstStyle>
          <a:p>
            <a:r>
              <a:rPr lang="en-US" dirty="0"/>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377608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D4799F1-2133-D4BD-7867-00F09F27DFC2}"/>
              </a:ext>
            </a:extLst>
          </p:cNvPr>
          <p:cNvGraphicFramePr>
            <a:graphicFrameLocks noChangeAspect="1"/>
          </p:cNvGraphicFramePr>
          <p:nvPr userDrawn="1">
            <p:custDataLst>
              <p:tags r:id="rId1"/>
            </p:custDataLst>
            <p:extLst>
              <p:ext uri="{D42A27DB-BD31-4B8C-83A1-F6EECF244321}">
                <p14:modId xmlns:p14="http://schemas.microsoft.com/office/powerpoint/2010/main" val="317209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AD4799F1-2133-D4BD-7867-00F09F27DF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vl1pPr>
          </a:lstStyle>
          <a:p>
            <a:r>
              <a:rPr lang="en-US" dirty="0"/>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267644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4C4099A-90BF-663E-2B97-F5C444785F4F}"/>
              </a:ext>
            </a:extLst>
          </p:cNvPr>
          <p:cNvGraphicFramePr>
            <a:graphicFrameLocks noChangeAspect="1"/>
          </p:cNvGraphicFramePr>
          <p:nvPr userDrawn="1">
            <p:custDataLst>
              <p:tags r:id="rId1"/>
            </p:custDataLst>
            <p:extLst>
              <p:ext uri="{D42A27DB-BD31-4B8C-83A1-F6EECF244321}">
                <p14:modId xmlns:p14="http://schemas.microsoft.com/office/powerpoint/2010/main" val="1681468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14C4099A-90BF-663E-2B97-F5C444785F4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45114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02584CA-D686-47C1-A731-E6CD8F34262C}"/>
              </a:ext>
            </a:extLst>
          </p:cNvPr>
          <p:cNvGraphicFramePr>
            <a:graphicFrameLocks noChangeAspect="1"/>
          </p:cNvGraphicFramePr>
          <p:nvPr userDrawn="1">
            <p:custDataLst>
              <p:tags r:id="rId1"/>
            </p:custDataLst>
            <p:extLst>
              <p:ext uri="{D42A27DB-BD31-4B8C-83A1-F6EECF244321}">
                <p14:modId xmlns:p14="http://schemas.microsoft.com/office/powerpoint/2010/main" val="1895494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802584CA-D686-47C1-A731-E6CD8F3426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34338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DB08AFA-0746-4D41-942A-DD08BF385679}"/>
              </a:ext>
            </a:extLst>
          </p:cNvPr>
          <p:cNvGraphicFramePr>
            <a:graphicFrameLocks noChangeAspect="1"/>
          </p:cNvGraphicFramePr>
          <p:nvPr userDrawn="1">
            <p:custDataLst>
              <p:tags r:id="rId1"/>
            </p:custDataLst>
            <p:extLst>
              <p:ext uri="{D42A27DB-BD31-4B8C-83A1-F6EECF244321}">
                <p14:modId xmlns:p14="http://schemas.microsoft.com/office/powerpoint/2010/main" val="291563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DB08AFA-0746-4D41-942A-DD08BF3856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Tree>
    <p:extLst>
      <p:ext uri="{BB962C8B-B14F-4D97-AF65-F5344CB8AC3E}">
        <p14:creationId xmlns:p14="http://schemas.microsoft.com/office/powerpoint/2010/main" val="32359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DDA463A-C0B4-60A5-8982-7B7CF33C02B1}"/>
              </a:ext>
            </a:extLst>
          </p:cNvPr>
          <p:cNvGraphicFramePr>
            <a:graphicFrameLocks noChangeAspect="1"/>
          </p:cNvGraphicFramePr>
          <p:nvPr userDrawn="1">
            <p:custDataLst>
              <p:tags r:id="rId1"/>
            </p:custDataLst>
            <p:extLst>
              <p:ext uri="{D42A27DB-BD31-4B8C-83A1-F6EECF244321}">
                <p14:modId xmlns:p14="http://schemas.microsoft.com/office/powerpoint/2010/main" val="13641527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DDDA463A-C0B4-60A5-8982-7B7CF33C02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a:t>Confidential | Authorized HPE Partner Use Only</a:t>
            </a:r>
            <a:endParaRPr lang="en-US" dirty="0"/>
          </a:p>
        </p:txBody>
      </p:sp>
    </p:spTree>
    <p:extLst>
      <p:ext uri="{BB962C8B-B14F-4D97-AF65-F5344CB8AC3E}">
        <p14:creationId xmlns:p14="http://schemas.microsoft.com/office/powerpoint/2010/main" val="2961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E99E47C-DD4B-52B6-E764-2EC6598339B1}"/>
              </a:ext>
            </a:extLst>
          </p:cNvPr>
          <p:cNvGraphicFramePr>
            <a:graphicFrameLocks noChangeAspect="1"/>
          </p:cNvGraphicFramePr>
          <p:nvPr userDrawn="1">
            <p:custDataLst>
              <p:tags r:id="rId1"/>
            </p:custDataLst>
            <p:extLst>
              <p:ext uri="{D42A27DB-BD31-4B8C-83A1-F6EECF244321}">
                <p14:modId xmlns:p14="http://schemas.microsoft.com/office/powerpoint/2010/main" val="3941409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E99E47C-DD4B-52B6-E764-2EC6598339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sp>
        <p:nvSpPr>
          <p:cNvPr id="11" name="Quote"/>
          <p:cNvSpPr>
            <a:spLocks noGrp="1"/>
          </p:cNvSpPr>
          <p:nvPr>
            <p:ph type="title" hasCustomPrompt="1"/>
          </p:nvPr>
        </p:nvSpPr>
        <p:spPr>
          <a:xfrm>
            <a:off x="284398" y="685800"/>
            <a:ext cx="9106250" cy="3075861"/>
          </a:xfrm>
        </p:spPr>
        <p:txBody>
          <a:bodyPr vert="horz" lIns="91440" anchor="b" anchorCtr="0"/>
          <a:lstStyle>
            <a:lvl1pPr marL="219456" indent="-219456">
              <a:defRPr sz="4600" cap="none" baseline="0">
                <a:latin typeface="+mn-lt"/>
              </a:defRPr>
            </a:lvl1pPr>
          </a:lstStyle>
          <a:p>
            <a:r>
              <a:rPr lang="en-US" dirty="0"/>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253769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38369A6-961A-1F8B-EC78-ED1E07D3BD70}"/>
              </a:ext>
            </a:extLst>
          </p:cNvPr>
          <p:cNvGraphicFramePr>
            <a:graphicFrameLocks noChangeAspect="1"/>
          </p:cNvGraphicFramePr>
          <p:nvPr userDrawn="1">
            <p:custDataLst>
              <p:tags r:id="rId1"/>
            </p:custDataLst>
            <p:extLst>
              <p:ext uri="{D42A27DB-BD31-4B8C-83A1-F6EECF244321}">
                <p14:modId xmlns:p14="http://schemas.microsoft.com/office/powerpoint/2010/main" val="4169824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38369A6-961A-1F8B-EC78-ED1E07D3BD7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 HPE Partner Use Only</a:t>
            </a:r>
            <a:endParaRPr lang="en-US" dirty="0"/>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fld id="{104FC826-72BB-4AF1-BA01-A94F7396A7DC}" type="slidenum">
              <a:rPr lang="en-US" smtClean="0"/>
              <a:pPr defTabSz="1088421"/>
              <a:t>‹nr.›</a:t>
            </a:fld>
            <a:endParaRPr lang="en-US" dirty="0"/>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vert="horz"/>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3382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EEBFC8-5D39-A121-5755-236BA11588BD}"/>
              </a:ext>
            </a:extLst>
          </p:cNvPr>
          <p:cNvGraphicFramePr>
            <a:graphicFrameLocks noChangeAspect="1"/>
          </p:cNvGraphicFramePr>
          <p:nvPr userDrawn="1">
            <p:custDataLst>
              <p:tags r:id="rId1"/>
            </p:custDataLst>
            <p:extLst>
              <p:ext uri="{D42A27DB-BD31-4B8C-83A1-F6EECF244321}">
                <p14:modId xmlns:p14="http://schemas.microsoft.com/office/powerpoint/2010/main" val="3038502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E9EEBFC8-5D39-A121-5755-236BA11588B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97156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5D3C156-C938-6108-2705-0F0DFA176ABC}"/>
              </a:ext>
            </a:extLst>
          </p:cNvPr>
          <p:cNvGraphicFramePr>
            <a:graphicFrameLocks noChangeAspect="1"/>
          </p:cNvGraphicFramePr>
          <p:nvPr userDrawn="1">
            <p:custDataLst>
              <p:tags r:id="rId1"/>
            </p:custDataLst>
            <p:extLst>
              <p:ext uri="{D42A27DB-BD31-4B8C-83A1-F6EECF244321}">
                <p14:modId xmlns:p14="http://schemas.microsoft.com/office/powerpoint/2010/main" val="29305864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5D3C156-C938-6108-2705-0F0DFA176A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128521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A6D748-71CE-C8F3-3535-69227433A096}"/>
              </a:ext>
            </a:extLst>
          </p:cNvPr>
          <p:cNvGraphicFramePr>
            <a:graphicFrameLocks noChangeAspect="1"/>
          </p:cNvGraphicFramePr>
          <p:nvPr userDrawn="1">
            <p:custDataLst>
              <p:tags r:id="rId1"/>
            </p:custDataLst>
            <p:extLst>
              <p:ext uri="{D42A27DB-BD31-4B8C-83A1-F6EECF244321}">
                <p14:modId xmlns:p14="http://schemas.microsoft.com/office/powerpoint/2010/main" val="3074982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4DA6D748-71CE-C8F3-3535-69227433A0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368707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DC3C883-0870-87A4-E8EA-045EF65B2B63}"/>
              </a:ext>
            </a:extLst>
          </p:cNvPr>
          <p:cNvGraphicFramePr>
            <a:graphicFrameLocks noChangeAspect="1"/>
          </p:cNvGraphicFramePr>
          <p:nvPr userDrawn="1">
            <p:custDataLst>
              <p:tags r:id="rId1"/>
            </p:custDataLst>
            <p:extLst>
              <p:ext uri="{D42A27DB-BD31-4B8C-83A1-F6EECF244321}">
                <p14:modId xmlns:p14="http://schemas.microsoft.com/office/powerpoint/2010/main" val="3005289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7DC3C883-0870-87A4-E8EA-045EF65B2B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40867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7A65B46-6E68-FA59-DF74-9C7E292A6DD4}"/>
              </a:ext>
            </a:extLst>
          </p:cNvPr>
          <p:cNvGraphicFramePr>
            <a:graphicFrameLocks noChangeAspect="1"/>
          </p:cNvGraphicFramePr>
          <p:nvPr userDrawn="1">
            <p:custDataLst>
              <p:tags r:id="rId1"/>
            </p:custDataLst>
            <p:extLst>
              <p:ext uri="{D42A27DB-BD31-4B8C-83A1-F6EECF244321}">
                <p14:modId xmlns:p14="http://schemas.microsoft.com/office/powerpoint/2010/main" val="707226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27A65B46-6E68-FA59-DF74-9C7E292A6D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Confidential | Authorized HPE Partner Use Only</a:t>
            </a:r>
            <a:endParaRPr lang="en-US" dirty="0"/>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fld id="{104FC826-72BB-4AF1-BA01-A94F7396A7DC}" type="slidenum">
              <a:rPr lang="en-US" smtClean="0"/>
              <a:pPr defTabSz="1088421"/>
              <a:t>‹nr.›</a:t>
            </a:fld>
            <a:endParaRPr lang="en-US" dirty="0"/>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vert="horz"/>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77756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DB0D60E-FBD9-731B-BD47-85A8C3F3348E}"/>
              </a:ext>
            </a:extLst>
          </p:cNvPr>
          <p:cNvGraphicFramePr>
            <a:graphicFrameLocks noChangeAspect="1"/>
          </p:cNvGraphicFramePr>
          <p:nvPr userDrawn="1">
            <p:custDataLst>
              <p:tags r:id="rId1"/>
            </p:custDataLst>
            <p:extLst>
              <p:ext uri="{D42A27DB-BD31-4B8C-83A1-F6EECF244321}">
                <p14:modId xmlns:p14="http://schemas.microsoft.com/office/powerpoint/2010/main" val="232602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3DB0D60E-FBD9-731B-BD47-85A8C3F334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289214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EB9ED67-836D-7280-6992-1540C2E79717}"/>
              </a:ext>
            </a:extLst>
          </p:cNvPr>
          <p:cNvGraphicFramePr>
            <a:graphicFrameLocks noChangeAspect="1"/>
          </p:cNvGraphicFramePr>
          <p:nvPr userDrawn="1">
            <p:custDataLst>
              <p:tags r:id="rId1"/>
            </p:custDataLst>
            <p:extLst>
              <p:ext uri="{D42A27DB-BD31-4B8C-83A1-F6EECF244321}">
                <p14:modId xmlns:p14="http://schemas.microsoft.com/office/powerpoint/2010/main" val="2100873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7EB9ED67-836D-7280-6992-1540C2E797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3687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A5E8DFD-A232-4615-95C8-3553E04E8D30}"/>
              </a:ext>
            </a:extLst>
          </p:cNvPr>
          <p:cNvGraphicFramePr>
            <a:graphicFrameLocks noChangeAspect="1"/>
          </p:cNvGraphicFramePr>
          <p:nvPr userDrawn="1">
            <p:custDataLst>
              <p:tags r:id="rId1"/>
            </p:custDataLst>
            <p:extLst>
              <p:ext uri="{D42A27DB-BD31-4B8C-83A1-F6EECF244321}">
                <p14:modId xmlns:p14="http://schemas.microsoft.com/office/powerpoint/2010/main" val="1646545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A5E8DFD-A232-4615-95C8-3553E04E8D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0F91ED7-52DA-359C-3245-AECF69C06347}"/>
              </a:ext>
            </a:extLst>
          </p:cNvPr>
          <p:cNvGraphicFramePr>
            <a:graphicFrameLocks noChangeAspect="1"/>
          </p:cNvGraphicFramePr>
          <p:nvPr userDrawn="1">
            <p:custDataLst>
              <p:tags r:id="rId1"/>
            </p:custDataLst>
            <p:extLst>
              <p:ext uri="{D42A27DB-BD31-4B8C-83A1-F6EECF244321}">
                <p14:modId xmlns:p14="http://schemas.microsoft.com/office/powerpoint/2010/main" val="4168109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40F91ED7-52DA-359C-3245-AECF69C063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lvl1pPr>
              <a:defRPr/>
            </a:lvl1pPr>
          </a:lstStyle>
          <a:p>
            <a:r>
              <a:rPr lang="en-US"/>
              <a:t>Confidential | Authorized HPE Partner Use Only</a:t>
            </a:r>
            <a:endParaRPr lang="en-US" dirty="0"/>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lvl1pPr>
              <a:defRPr/>
            </a:lvl1pPr>
          </a:lstStyle>
          <a:p>
            <a:pPr defTabSz="1088421"/>
            <a:fld id="{104FC826-72BB-4AF1-BA01-A94F7396A7DC}" type="slidenum">
              <a:rPr lang="en-US" smtClean="0"/>
              <a:pPr defTabSz="1088421"/>
              <a:t>‹nr.›</a:t>
            </a:fld>
            <a:endParaRPr lang="en-US" dirty="0"/>
          </a:p>
        </p:txBody>
      </p:sp>
    </p:spTree>
    <p:extLst>
      <p:ext uri="{BB962C8B-B14F-4D97-AF65-F5344CB8AC3E}">
        <p14:creationId xmlns:p14="http://schemas.microsoft.com/office/powerpoint/2010/main" val="148632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10C28FC-0658-6CB4-5B6B-14F5A1F916F2}"/>
              </a:ext>
            </a:extLst>
          </p:cNvPr>
          <p:cNvGraphicFramePr>
            <a:graphicFrameLocks noChangeAspect="1"/>
          </p:cNvGraphicFramePr>
          <p:nvPr userDrawn="1">
            <p:custDataLst>
              <p:tags r:id="rId1"/>
            </p:custDataLst>
            <p:extLst>
              <p:ext uri="{D42A27DB-BD31-4B8C-83A1-F6EECF244321}">
                <p14:modId xmlns:p14="http://schemas.microsoft.com/office/powerpoint/2010/main" val="4122935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10C28FC-0658-6CB4-5B6B-14F5A1F916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88996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62F9EE0-B13A-9549-9BB1-B02B3C2966E3}"/>
              </a:ext>
            </a:extLst>
          </p:cNvPr>
          <p:cNvGraphicFramePr>
            <a:graphicFrameLocks noChangeAspect="1"/>
          </p:cNvGraphicFramePr>
          <p:nvPr userDrawn="1">
            <p:custDataLst>
              <p:tags r:id="rId1"/>
            </p:custDataLst>
            <p:extLst>
              <p:ext uri="{D42A27DB-BD31-4B8C-83A1-F6EECF244321}">
                <p14:modId xmlns:p14="http://schemas.microsoft.com/office/powerpoint/2010/main" val="3657841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E62F9EE0-B13A-9549-9BB1-B02B3C2966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280668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D7C382D-34E2-C454-FA5D-5FF2D09EEA01}"/>
              </a:ext>
            </a:extLst>
          </p:cNvPr>
          <p:cNvGraphicFramePr>
            <a:graphicFrameLocks noChangeAspect="1"/>
          </p:cNvGraphicFramePr>
          <p:nvPr userDrawn="1">
            <p:custDataLst>
              <p:tags r:id="rId1"/>
            </p:custDataLst>
            <p:extLst>
              <p:ext uri="{D42A27DB-BD31-4B8C-83A1-F6EECF244321}">
                <p14:modId xmlns:p14="http://schemas.microsoft.com/office/powerpoint/2010/main" val="137064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D7C382D-34E2-C454-FA5D-5FF2D09EEA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82253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CC20FDD-200B-2E22-E5DC-8BD123505791}"/>
              </a:ext>
            </a:extLst>
          </p:cNvPr>
          <p:cNvGraphicFramePr>
            <a:graphicFrameLocks noChangeAspect="1"/>
          </p:cNvGraphicFramePr>
          <p:nvPr userDrawn="1">
            <p:custDataLst>
              <p:tags r:id="rId1"/>
            </p:custDataLst>
            <p:extLst>
              <p:ext uri="{D42A27DB-BD31-4B8C-83A1-F6EECF244321}">
                <p14:modId xmlns:p14="http://schemas.microsoft.com/office/powerpoint/2010/main" val="2970562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8CC20FDD-200B-2E22-E5DC-8BD1235057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lvl1pPr>
              <a:defRPr/>
            </a:lvl1pPr>
          </a:lstStyle>
          <a:p>
            <a:r>
              <a:rPr lang="en-US"/>
              <a:t>Confidential | Authorized HPE Partner Use Only</a:t>
            </a:r>
            <a:endParaRPr lang="en-US" dirty="0"/>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lvl1pPr>
              <a:defRPr/>
            </a:lvl1pPr>
          </a:lstStyle>
          <a:p>
            <a:pPr defTabSz="1088421"/>
            <a:fld id="{104FC826-72BB-4AF1-BA01-A94F7396A7DC}" type="slidenum">
              <a:rPr lang="en-US" smtClean="0"/>
              <a:pPr defTabSz="1088421"/>
              <a:t>‹nr.›</a:t>
            </a:fld>
            <a:endParaRPr lang="en-US" dirty="0"/>
          </a:p>
        </p:txBody>
      </p:sp>
    </p:spTree>
    <p:extLst>
      <p:ext uri="{BB962C8B-B14F-4D97-AF65-F5344CB8AC3E}">
        <p14:creationId xmlns:p14="http://schemas.microsoft.com/office/powerpoint/2010/main" val="309485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6ED1FB1-B2C1-C833-D68D-22A82EF58BDB}"/>
              </a:ext>
            </a:extLst>
          </p:cNvPr>
          <p:cNvGraphicFramePr>
            <a:graphicFrameLocks noChangeAspect="1"/>
          </p:cNvGraphicFramePr>
          <p:nvPr userDrawn="1">
            <p:custDataLst>
              <p:tags r:id="rId1"/>
            </p:custDataLst>
            <p:extLst>
              <p:ext uri="{D42A27DB-BD31-4B8C-83A1-F6EECF244321}">
                <p14:modId xmlns:p14="http://schemas.microsoft.com/office/powerpoint/2010/main" val="3032663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26ED1FB1-B2C1-C833-D68D-22A82EF58B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vert="horz"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223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3CAE2D4-3AD9-D428-55CB-5B456B85F30B}"/>
              </a:ext>
            </a:extLst>
          </p:cNvPr>
          <p:cNvGraphicFramePr>
            <a:graphicFrameLocks noChangeAspect="1"/>
          </p:cNvGraphicFramePr>
          <p:nvPr userDrawn="1">
            <p:custDataLst>
              <p:tags r:id="rId1"/>
            </p:custDataLst>
            <p:extLst>
              <p:ext uri="{D42A27DB-BD31-4B8C-83A1-F6EECF244321}">
                <p14:modId xmlns:p14="http://schemas.microsoft.com/office/powerpoint/2010/main" val="3660488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93CAE2D4-3AD9-D428-55CB-5B456B85F3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vert="horz"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323353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F17D8CE-8169-593F-BF5E-FBF4A58D5AF9}"/>
              </a:ext>
            </a:extLst>
          </p:cNvPr>
          <p:cNvGraphicFramePr>
            <a:graphicFrameLocks noChangeAspect="1"/>
          </p:cNvGraphicFramePr>
          <p:nvPr userDrawn="1">
            <p:custDataLst>
              <p:tags r:id="rId1"/>
            </p:custDataLst>
            <p:extLst>
              <p:ext uri="{D42A27DB-BD31-4B8C-83A1-F6EECF244321}">
                <p14:modId xmlns:p14="http://schemas.microsoft.com/office/powerpoint/2010/main" val="1763930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F17D8CE-8169-593F-BF5E-FBF4A58D5A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vert="horz"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374391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494F9C8-3AF3-441F-F682-EC7E9E3E8B38}"/>
              </a:ext>
            </a:extLst>
          </p:cNvPr>
          <p:cNvGraphicFramePr>
            <a:graphicFrameLocks noChangeAspect="1"/>
          </p:cNvGraphicFramePr>
          <p:nvPr userDrawn="1">
            <p:custDataLst>
              <p:tags r:id="rId1"/>
            </p:custDataLst>
            <p:extLst>
              <p:ext uri="{D42A27DB-BD31-4B8C-83A1-F6EECF244321}">
                <p14:modId xmlns:p14="http://schemas.microsoft.com/office/powerpoint/2010/main" val="425068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7494F9C8-3AF3-441F-F682-EC7E9E3E8B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vert="horz"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57036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DB84ED7-3B17-E9BF-E631-0C06360F8A8A}"/>
              </a:ext>
            </a:extLst>
          </p:cNvPr>
          <p:cNvGraphicFramePr>
            <a:graphicFrameLocks noChangeAspect="1"/>
          </p:cNvGraphicFramePr>
          <p:nvPr userDrawn="1">
            <p:custDataLst>
              <p:tags r:id="rId1"/>
            </p:custDataLst>
            <p:extLst>
              <p:ext uri="{D42A27DB-BD31-4B8C-83A1-F6EECF244321}">
                <p14:modId xmlns:p14="http://schemas.microsoft.com/office/powerpoint/2010/main" val="39977873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ADB84ED7-3B17-E9BF-E631-0C06360F8A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dirty="0"/>
              <a:t>Click to add</a:t>
            </a:r>
            <a:br>
              <a:rPr lang="en-US" dirty="0"/>
            </a:br>
            <a:r>
              <a:rPr lang="en-US" dirty="0"/>
              <a:t>two-line subtitle</a:t>
            </a:r>
          </a:p>
        </p:txBody>
      </p:sp>
      <p:sp>
        <p:nvSpPr>
          <p:cNvPr id="14" name="Title"/>
          <p:cNvSpPr>
            <a:spLocks noGrp="1"/>
          </p:cNvSpPr>
          <p:nvPr>
            <p:ph type="title" hasCustomPrompt="1"/>
          </p:nvPr>
        </p:nvSpPr>
        <p:spPr>
          <a:xfrm>
            <a:off x="289122" y="1980879"/>
            <a:ext cx="3566206" cy="868680"/>
          </a:xfrm>
        </p:spPr>
        <p:txBody>
          <a:bodyPr vert="horz" anchor="b"/>
          <a:lstStyle>
            <a:lvl1pPr>
              <a:defRPr/>
            </a:lvl1pPr>
          </a:lstStyle>
          <a:p>
            <a:r>
              <a:rPr lang="en-US" dirty="0"/>
              <a:t>Click to Add</a:t>
            </a:r>
            <a:br>
              <a:rPr lang="en-US" dirty="0"/>
            </a:br>
            <a:r>
              <a:rPr lang="en-US" dirty="0"/>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139265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51DAC38-CABC-40E4-BF53-10DB44E26FDD}"/>
              </a:ext>
            </a:extLst>
          </p:cNvPr>
          <p:cNvGraphicFramePr>
            <a:graphicFrameLocks noChangeAspect="1"/>
          </p:cNvGraphicFramePr>
          <p:nvPr userDrawn="1">
            <p:custDataLst>
              <p:tags r:id="rId1"/>
            </p:custDataLst>
            <p:extLst>
              <p:ext uri="{D42A27DB-BD31-4B8C-83A1-F6EECF244321}">
                <p14:modId xmlns:p14="http://schemas.microsoft.com/office/powerpoint/2010/main" val="3724531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51DAC38-CABC-40E4-BF53-10DB44E26F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7137730-1B1A-36DA-082C-5CBCB41DC38D}"/>
              </a:ext>
            </a:extLst>
          </p:cNvPr>
          <p:cNvGraphicFramePr>
            <a:graphicFrameLocks noChangeAspect="1"/>
          </p:cNvGraphicFramePr>
          <p:nvPr userDrawn="1">
            <p:custDataLst>
              <p:tags r:id="rId1"/>
            </p:custDataLst>
            <p:extLst>
              <p:ext uri="{D42A27DB-BD31-4B8C-83A1-F6EECF244321}">
                <p14:modId xmlns:p14="http://schemas.microsoft.com/office/powerpoint/2010/main" val="1194899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7137730-1B1A-36DA-082C-5CBCB41DC38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vert="horz"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142261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3FBD23F-285E-EC5B-F75B-A5F3327EB2EA}"/>
              </a:ext>
            </a:extLst>
          </p:cNvPr>
          <p:cNvGraphicFramePr>
            <a:graphicFrameLocks noChangeAspect="1"/>
          </p:cNvGraphicFramePr>
          <p:nvPr userDrawn="1">
            <p:custDataLst>
              <p:tags r:id="rId1"/>
            </p:custDataLst>
            <p:extLst>
              <p:ext uri="{D42A27DB-BD31-4B8C-83A1-F6EECF244321}">
                <p14:modId xmlns:p14="http://schemas.microsoft.com/office/powerpoint/2010/main" val="2036960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D3FBD23F-285E-EC5B-F75B-A5F3327EB2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dirty="0"/>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vert="horz"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122242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4D0F9C2-F157-11B0-7205-E0411CBF47B4}"/>
              </a:ext>
            </a:extLst>
          </p:cNvPr>
          <p:cNvGraphicFramePr>
            <a:graphicFrameLocks noChangeAspect="1"/>
          </p:cNvGraphicFramePr>
          <p:nvPr userDrawn="1">
            <p:custDataLst>
              <p:tags r:id="rId1"/>
            </p:custDataLst>
            <p:extLst>
              <p:ext uri="{D42A27DB-BD31-4B8C-83A1-F6EECF244321}">
                <p14:modId xmlns:p14="http://schemas.microsoft.com/office/powerpoint/2010/main" val="2048043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4D0F9C2-F157-11B0-7205-E0411CBF47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402503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4F8737F-5DF0-A249-3E53-ADFE9AE71112}"/>
              </a:ext>
            </a:extLst>
          </p:cNvPr>
          <p:cNvGraphicFramePr>
            <a:graphicFrameLocks noChangeAspect="1"/>
          </p:cNvGraphicFramePr>
          <p:nvPr userDrawn="1">
            <p:custDataLst>
              <p:tags r:id="rId1"/>
            </p:custDataLst>
            <p:extLst>
              <p:ext uri="{D42A27DB-BD31-4B8C-83A1-F6EECF244321}">
                <p14:modId xmlns:p14="http://schemas.microsoft.com/office/powerpoint/2010/main" val="7444994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4F8737F-5DF0-A249-3E53-ADFE9AE711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80050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5899BAD-D876-2207-3048-D7A27F7F6874}"/>
              </a:ext>
            </a:extLst>
          </p:cNvPr>
          <p:cNvGraphicFramePr>
            <a:graphicFrameLocks noChangeAspect="1"/>
          </p:cNvGraphicFramePr>
          <p:nvPr userDrawn="1">
            <p:custDataLst>
              <p:tags r:id="rId1"/>
            </p:custDataLst>
            <p:extLst>
              <p:ext uri="{D42A27DB-BD31-4B8C-83A1-F6EECF244321}">
                <p14:modId xmlns:p14="http://schemas.microsoft.com/office/powerpoint/2010/main" val="3937925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5899BAD-D876-2207-3048-D7A27F7F68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149601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9036F5B-4B4F-9F7A-10AC-C9B70677B78F}"/>
              </a:ext>
            </a:extLst>
          </p:cNvPr>
          <p:cNvGraphicFramePr>
            <a:graphicFrameLocks noChangeAspect="1"/>
          </p:cNvGraphicFramePr>
          <p:nvPr userDrawn="1">
            <p:custDataLst>
              <p:tags r:id="rId1"/>
            </p:custDataLst>
            <p:extLst>
              <p:ext uri="{D42A27DB-BD31-4B8C-83A1-F6EECF244321}">
                <p14:modId xmlns:p14="http://schemas.microsoft.com/office/powerpoint/2010/main" val="1972694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19036F5B-4B4F-9F7A-10AC-C9B70677B7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39003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9088A03-7EEA-B447-13AE-0BF6800FA640}"/>
              </a:ext>
            </a:extLst>
          </p:cNvPr>
          <p:cNvGraphicFramePr>
            <a:graphicFrameLocks noChangeAspect="1"/>
          </p:cNvGraphicFramePr>
          <p:nvPr userDrawn="1">
            <p:custDataLst>
              <p:tags r:id="rId1"/>
            </p:custDataLst>
            <p:extLst>
              <p:ext uri="{D42A27DB-BD31-4B8C-83A1-F6EECF244321}">
                <p14:modId xmlns:p14="http://schemas.microsoft.com/office/powerpoint/2010/main" val="3659866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D9088A03-7EEA-B447-13AE-0BF6800FA6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dirty="0"/>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dirty="0"/>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329800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3DF65D6-9CFA-00E5-551A-85C817FDCE1B}"/>
              </a:ext>
            </a:extLst>
          </p:cNvPr>
          <p:cNvGraphicFramePr>
            <a:graphicFrameLocks noChangeAspect="1"/>
          </p:cNvGraphicFramePr>
          <p:nvPr userDrawn="1">
            <p:custDataLst>
              <p:tags r:id="rId1"/>
            </p:custDataLst>
            <p:extLst>
              <p:ext uri="{D42A27DB-BD31-4B8C-83A1-F6EECF244321}">
                <p14:modId xmlns:p14="http://schemas.microsoft.com/office/powerpoint/2010/main" val="159652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73DF65D6-9CFA-00E5-551A-85C817FDCE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dirty="0"/>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dirty="0"/>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218003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94C9565-CC65-CEFE-B27C-C661F6E423C3}"/>
              </a:ext>
            </a:extLst>
          </p:cNvPr>
          <p:cNvGraphicFramePr>
            <a:graphicFrameLocks noChangeAspect="1"/>
          </p:cNvGraphicFramePr>
          <p:nvPr userDrawn="1">
            <p:custDataLst>
              <p:tags r:id="rId1"/>
            </p:custDataLst>
            <p:extLst>
              <p:ext uri="{D42A27DB-BD31-4B8C-83A1-F6EECF244321}">
                <p14:modId xmlns:p14="http://schemas.microsoft.com/office/powerpoint/2010/main" val="1574065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94C9565-CC65-CEFE-B27C-C661F6E423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dirty="0"/>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vl1pPr>
          </a:lstStyle>
          <a:p>
            <a:r>
              <a:rPr lang="en-US"/>
              <a:t>Confidential | Authorized HPE Partner Use Only</a:t>
            </a:r>
            <a:endParaRPr lang="en-US" dirty="0"/>
          </a:p>
        </p:txBody>
      </p:sp>
    </p:spTree>
    <p:extLst>
      <p:ext uri="{BB962C8B-B14F-4D97-AF65-F5344CB8AC3E}">
        <p14:creationId xmlns:p14="http://schemas.microsoft.com/office/powerpoint/2010/main" val="396159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570BED7-FC35-C19A-96F8-F4DAF6DC1375}"/>
              </a:ext>
            </a:extLst>
          </p:cNvPr>
          <p:cNvGraphicFramePr>
            <a:graphicFrameLocks noChangeAspect="1"/>
          </p:cNvGraphicFramePr>
          <p:nvPr userDrawn="1">
            <p:custDataLst>
              <p:tags r:id="rId1"/>
            </p:custDataLst>
            <p:extLst>
              <p:ext uri="{D42A27DB-BD31-4B8C-83A1-F6EECF244321}">
                <p14:modId xmlns:p14="http://schemas.microsoft.com/office/powerpoint/2010/main" val="2951728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570BED7-FC35-C19A-96F8-F4DAF6DC1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vl1p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vl1pPr>
          </a:lstStyle>
          <a:p>
            <a:r>
              <a:rPr lang="en-US"/>
              <a:t>Confidential | Authorized HPE Partner Use Only</a:t>
            </a:r>
            <a:endParaRPr lang="en-US" dirty="0"/>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246529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AB7ECD1-28B3-4BA7-973D-0A7E0F83D0A4}"/>
              </a:ext>
            </a:extLst>
          </p:cNvPr>
          <p:cNvGraphicFramePr>
            <a:graphicFrameLocks noChangeAspect="1"/>
          </p:cNvGraphicFramePr>
          <p:nvPr userDrawn="1">
            <p:custDataLst>
              <p:tags r:id="rId1"/>
            </p:custDataLst>
            <p:extLst>
              <p:ext uri="{D42A27DB-BD31-4B8C-83A1-F6EECF244321}">
                <p14:modId xmlns:p14="http://schemas.microsoft.com/office/powerpoint/2010/main" val="3543166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AAB7ECD1-28B3-4BA7-973D-0A7E0F83D0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Title"/>
          <p:cNvSpPr>
            <a:spLocks noGrp="1"/>
          </p:cNvSpPr>
          <p:nvPr userDrawn="1">
            <p:ph type="title" hasCustomPrompt="1"/>
          </p:nvPr>
        </p:nvSpPr>
        <p:spPr>
          <a:xfrm>
            <a:off x="284397" y="1869197"/>
            <a:ext cx="11423555" cy="1905000"/>
          </a:xfrm>
        </p:spPr>
        <p:txBody>
          <a:bodyPr vert="horz" lIns="91440" tIns="91440" rIns="91440" bIns="91440" anchor="b"/>
          <a:lstStyle>
            <a:lvl1pPr>
              <a:lnSpc>
                <a:spcPct val="80000"/>
              </a:lnSpc>
              <a:defRPr sz="4400">
                <a:solidFill>
                  <a:schemeClr val="bg1"/>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etricHPE" panose="020B0503030202060203" pitchFamily="34" charset="0"/>
                <a:sym typeface="MetricHPE" panose="020B0503030202060203" pitchFamily="34" charset="0"/>
              </a:defRPr>
            </a:lvl1pPr>
          </a:lstStyle>
          <a:p>
            <a:r>
              <a:rPr lang="en-US"/>
              <a:t>Confidential | Authorized </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grpSp>
    </p:spTree>
    <p:extLst>
      <p:ext uri="{BB962C8B-B14F-4D97-AF65-F5344CB8AC3E}">
        <p14:creationId xmlns:p14="http://schemas.microsoft.com/office/powerpoint/2010/main" val="175319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8CCBAEC-80EE-4CF5-8E38-137E1601DA4E}"/>
              </a:ext>
            </a:extLst>
          </p:cNvPr>
          <p:cNvGraphicFramePr>
            <a:graphicFrameLocks noChangeAspect="1"/>
          </p:cNvGraphicFramePr>
          <p:nvPr userDrawn="1">
            <p:custDataLst>
              <p:tags r:id="rId1"/>
            </p:custDataLst>
            <p:extLst>
              <p:ext uri="{D42A27DB-BD31-4B8C-83A1-F6EECF244321}">
                <p14:modId xmlns:p14="http://schemas.microsoft.com/office/powerpoint/2010/main" val="3557366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8CCBAEC-80EE-4CF5-8E38-137E1601D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964F48F-7A29-BAC3-E872-2624A6CADAC5}"/>
              </a:ext>
            </a:extLst>
          </p:cNvPr>
          <p:cNvGraphicFramePr>
            <a:graphicFrameLocks noChangeAspect="1"/>
          </p:cNvGraphicFramePr>
          <p:nvPr userDrawn="1">
            <p:custDataLst>
              <p:tags r:id="rId1"/>
            </p:custDataLst>
            <p:extLst>
              <p:ext uri="{D42A27DB-BD31-4B8C-83A1-F6EECF244321}">
                <p14:modId xmlns:p14="http://schemas.microsoft.com/office/powerpoint/2010/main" val="3121293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0964F48F-7A29-BAC3-E872-2624A6CADA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20149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BF0F7A5-1FAC-9F1F-9FAC-221D21FE8294}"/>
              </a:ext>
            </a:extLst>
          </p:cNvPr>
          <p:cNvGraphicFramePr>
            <a:graphicFrameLocks noChangeAspect="1"/>
          </p:cNvGraphicFramePr>
          <p:nvPr userDrawn="1">
            <p:custDataLst>
              <p:tags r:id="rId1"/>
            </p:custDataLst>
            <p:extLst>
              <p:ext uri="{D42A27DB-BD31-4B8C-83A1-F6EECF244321}">
                <p14:modId xmlns:p14="http://schemas.microsoft.com/office/powerpoint/2010/main" val="2167223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CBF0F7A5-1FAC-9F1F-9FAC-221D21FE82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5"/>
                  <a:srcRect/>
                  <a:stretch>
                    <a:fillRect/>
                  </a:stretch>
                </a:blipFill>
              </a:defRPr>
            </a:lvl1pPr>
          </a:lstStyle>
          <a:p>
            <a:r>
              <a:rPr lang="en-US" dirty="0"/>
              <a:t>Single line</a:t>
            </a:r>
          </a:p>
        </p:txBody>
      </p:sp>
    </p:spTree>
    <p:extLst>
      <p:ext uri="{BB962C8B-B14F-4D97-AF65-F5344CB8AC3E}">
        <p14:creationId xmlns:p14="http://schemas.microsoft.com/office/powerpoint/2010/main" val="1319605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29C5FBE-BDB0-FE01-2B17-F5A7A5E7CAC1}"/>
              </a:ext>
            </a:extLst>
          </p:cNvPr>
          <p:cNvGraphicFramePr>
            <a:graphicFrameLocks noChangeAspect="1"/>
          </p:cNvGraphicFramePr>
          <p:nvPr userDrawn="1">
            <p:custDataLst>
              <p:tags r:id="rId1"/>
            </p:custDataLst>
            <p:extLst>
              <p:ext uri="{D42A27DB-BD31-4B8C-83A1-F6EECF244321}">
                <p14:modId xmlns:p14="http://schemas.microsoft.com/office/powerpoint/2010/main" val="2498739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229C5FBE-BDB0-FE01-2B17-F5A7A5E7CAC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5"/>
                  <a:srcRect/>
                  <a:stretch>
                    <a:fillRect/>
                  </a:stretch>
                </a:blipFill>
              </a:defRPr>
            </a:lvl1pPr>
          </a:lstStyle>
          <a:p>
            <a:r>
              <a:rPr lang="en-US" dirty="0"/>
              <a:t>Multiple </a:t>
            </a:r>
            <a:br>
              <a:rPr lang="en-US" dirty="0"/>
            </a:br>
            <a:r>
              <a:rPr lang="en-US" dirty="0"/>
              <a:t>lines </a:t>
            </a:r>
          </a:p>
        </p:txBody>
      </p:sp>
    </p:spTree>
    <p:extLst>
      <p:ext uri="{BB962C8B-B14F-4D97-AF65-F5344CB8AC3E}">
        <p14:creationId xmlns:p14="http://schemas.microsoft.com/office/powerpoint/2010/main" val="1609219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2021A4-37A6-F1C9-9C80-19B3EE1DC4DC}"/>
              </a:ext>
            </a:extLst>
          </p:cNvPr>
          <p:cNvGraphicFramePr>
            <a:graphicFrameLocks noChangeAspect="1"/>
          </p:cNvGraphicFramePr>
          <p:nvPr userDrawn="1">
            <p:custDataLst>
              <p:tags r:id="rId1"/>
            </p:custDataLst>
            <p:extLst>
              <p:ext uri="{D42A27DB-BD31-4B8C-83A1-F6EECF244321}">
                <p14:modId xmlns:p14="http://schemas.microsoft.com/office/powerpoint/2010/main" val="797147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352021A4-37A6-F1C9-9C80-19B3EE1DC4D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85370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014E8BC-C3DC-9BB0-4A5A-150AA185DA6F}"/>
              </a:ext>
            </a:extLst>
          </p:cNvPr>
          <p:cNvGraphicFramePr>
            <a:graphicFrameLocks noChangeAspect="1"/>
          </p:cNvGraphicFramePr>
          <p:nvPr userDrawn="1">
            <p:custDataLst>
              <p:tags r:id="rId1"/>
            </p:custDataLst>
            <p:extLst>
              <p:ext uri="{D42A27DB-BD31-4B8C-83A1-F6EECF244321}">
                <p14:modId xmlns:p14="http://schemas.microsoft.com/office/powerpoint/2010/main" val="280097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5014E8BC-C3DC-9BB0-4A5A-150AA185D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lvl1pPr>
              <a:defRPr/>
            </a:lvl1pPr>
          </a:lstStyle>
          <a:p>
            <a:pPr defTabSz="1088421"/>
            <a:fld id="{104FC826-72BB-4AF1-BA01-A94F7396A7DC}" type="slidenum">
              <a:rPr lang="en-US" smtClean="0"/>
              <a:pPr defTabSz="1088421"/>
              <a:t>‹nr.›</a:t>
            </a:fld>
            <a:endParaRPr lang="en-US" dirty="0"/>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lvl1pPr>
              <a:defRPr/>
            </a:lvl1pPr>
          </a:lstStyle>
          <a:p>
            <a:r>
              <a:rPr lang="en-US" dirty="0"/>
              <a:t>Confidential | Authorized HPE Partner Use Only</a:t>
            </a:r>
          </a:p>
        </p:txBody>
      </p:sp>
    </p:spTree>
    <p:extLst>
      <p:ext uri="{BB962C8B-B14F-4D97-AF65-F5344CB8AC3E}">
        <p14:creationId xmlns:p14="http://schemas.microsoft.com/office/powerpoint/2010/main" val="173063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F76E0E3-FAF0-CB04-6D0B-9B4750A845CB}"/>
              </a:ext>
            </a:extLst>
          </p:cNvPr>
          <p:cNvGraphicFramePr>
            <a:graphicFrameLocks noChangeAspect="1"/>
          </p:cNvGraphicFramePr>
          <p:nvPr userDrawn="1">
            <p:custDataLst>
              <p:tags r:id="rId1"/>
            </p:custDataLst>
            <p:extLst>
              <p:ext uri="{D42A27DB-BD31-4B8C-83A1-F6EECF244321}">
                <p14:modId xmlns:p14="http://schemas.microsoft.com/office/powerpoint/2010/main" val="4268124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BF76E0E3-FAF0-CB04-6D0B-9B4750A845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vert="horz" anchor="b"/>
          <a:lstStyle>
            <a:lvl1pPr>
              <a:lnSpc>
                <a:spcPct val="85000"/>
              </a:lnSpc>
              <a:defRPr sz="4400"/>
            </a:lvl1pPr>
          </a:lstStyle>
          <a:p>
            <a:r>
              <a:rPr lang="en-US" dirty="0"/>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Authorized HPE Partner Use Only</a:t>
            </a:r>
            <a:endParaRPr lang="en-US" dirty="0"/>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dirty="0">
                <a:solidFill>
                  <a:schemeClr val="bg1"/>
                </a:solidFill>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solidFill>
                  <a:schemeClr val="bg1"/>
                </a:solidFill>
                <a:effectLst/>
                <a:latin typeface="+mj-lt"/>
                <a:ea typeface="Times New Roman" panose="02020603050405020304" pitchFamily="18" charset="0"/>
                <a:cs typeface="Times New Roman" panose="02020603050405020304" pitchFamily="18" charset="0"/>
              </a:rPr>
              <a:pPr algn="r"/>
              <a:t>2024</a:t>
            </a:fld>
            <a:r>
              <a:rPr lang="en-US" sz="1200" dirty="0">
                <a:solidFill>
                  <a:schemeClr val="bg1"/>
                </a:solidFill>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931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5069E0-5B18-5476-6A69-E34E54B41BC0}"/>
              </a:ext>
            </a:extLst>
          </p:cNvPr>
          <p:cNvGraphicFramePr>
            <a:graphicFrameLocks noChangeAspect="1"/>
          </p:cNvGraphicFramePr>
          <p:nvPr userDrawn="1">
            <p:custDataLst>
              <p:tags r:id="rId1"/>
            </p:custDataLst>
            <p:extLst>
              <p:ext uri="{D42A27DB-BD31-4B8C-83A1-F6EECF244321}">
                <p14:modId xmlns:p14="http://schemas.microsoft.com/office/powerpoint/2010/main" val="1737609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1C5069E0-5B18-5476-6A69-E34E54B41B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vert="horz"/>
          <a:lstStyle>
            <a:lvl1pPr>
              <a:defRPr/>
            </a:lvl1pPr>
          </a:lstStyle>
          <a:p>
            <a:r>
              <a:rPr lang="en-US" dirty="0"/>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Tree>
    <p:extLst>
      <p:ext uri="{BB962C8B-B14F-4D97-AF65-F5344CB8AC3E}">
        <p14:creationId xmlns:p14="http://schemas.microsoft.com/office/powerpoint/2010/main" val="46985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0793193-700F-FEBE-F981-BA8BC58374F9}"/>
              </a:ext>
            </a:extLst>
          </p:cNvPr>
          <p:cNvGraphicFramePr>
            <a:graphicFrameLocks noChangeAspect="1"/>
          </p:cNvGraphicFramePr>
          <p:nvPr userDrawn="1">
            <p:custDataLst>
              <p:tags r:id="rId1"/>
            </p:custDataLst>
            <p:extLst>
              <p:ext uri="{D42A27DB-BD31-4B8C-83A1-F6EECF244321}">
                <p14:modId xmlns:p14="http://schemas.microsoft.com/office/powerpoint/2010/main" val="3079939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E0793193-700F-FEBE-F981-BA8BC58374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dirty="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dirty="0">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&lt;DURATION&gt;</a:t>
              </a:r>
            </a:p>
          </p:txBody>
        </p:sp>
      </p:grpSp>
    </p:spTree>
    <p:extLst>
      <p:ext uri="{BB962C8B-B14F-4D97-AF65-F5344CB8AC3E}">
        <p14:creationId xmlns:p14="http://schemas.microsoft.com/office/powerpoint/2010/main" val="7433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0FECCF4-5B08-4D07-983D-6DCE5C98521F}"/>
              </a:ext>
            </a:extLst>
          </p:cNvPr>
          <p:cNvGraphicFramePr>
            <a:graphicFrameLocks noChangeAspect="1"/>
          </p:cNvGraphicFramePr>
          <p:nvPr userDrawn="1">
            <p:custDataLst>
              <p:tags r:id="rId1"/>
            </p:custDataLst>
            <p:extLst>
              <p:ext uri="{D42A27DB-BD31-4B8C-83A1-F6EECF244321}">
                <p14:modId xmlns:p14="http://schemas.microsoft.com/office/powerpoint/2010/main" val="1659643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70FECCF4-5B08-4D07-983D-6DCE5C9852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465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33CC6A5-EED9-4BE6-9BB2-1B5B2BA3AB58}"/>
              </a:ext>
            </a:extLst>
          </p:cNvPr>
          <p:cNvGraphicFramePr>
            <a:graphicFrameLocks noChangeAspect="1"/>
          </p:cNvGraphicFramePr>
          <p:nvPr userDrawn="1">
            <p:custDataLst>
              <p:tags r:id="rId1"/>
            </p:custDataLst>
            <p:extLst>
              <p:ext uri="{D42A27DB-BD31-4B8C-83A1-F6EECF244321}">
                <p14:modId xmlns:p14="http://schemas.microsoft.com/office/powerpoint/2010/main" val="39538428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D33CC6A5-EED9-4BE6-9BB2-1B5B2BA3AB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Tree>
    <p:extLst>
      <p:ext uri="{BB962C8B-B14F-4D97-AF65-F5344CB8AC3E}">
        <p14:creationId xmlns:p14="http://schemas.microsoft.com/office/powerpoint/2010/main" val="22251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BACB20F-6AB9-4717-9714-122FD81AD8A7}"/>
              </a:ext>
            </a:extLst>
          </p:cNvPr>
          <p:cNvGraphicFramePr>
            <a:graphicFrameLocks noChangeAspect="1"/>
          </p:cNvGraphicFramePr>
          <p:nvPr userDrawn="1">
            <p:custDataLst>
              <p:tags r:id="rId1"/>
            </p:custDataLst>
            <p:extLst>
              <p:ext uri="{D42A27DB-BD31-4B8C-83A1-F6EECF244321}">
                <p14:modId xmlns:p14="http://schemas.microsoft.com/office/powerpoint/2010/main" val="3495554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BACB20F-6AB9-4717-9714-122FD81AD8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69A4C04-A3EA-46DA-BB45-CDB216DA3223}"/>
              </a:ext>
            </a:extLst>
          </p:cNvPr>
          <p:cNvGraphicFramePr>
            <a:graphicFrameLocks noChangeAspect="1"/>
          </p:cNvGraphicFramePr>
          <p:nvPr userDrawn="1">
            <p:custDataLst>
              <p:tags r:id="rId1"/>
            </p:custDataLst>
            <p:extLst>
              <p:ext uri="{D42A27DB-BD31-4B8C-83A1-F6EECF244321}">
                <p14:modId xmlns:p14="http://schemas.microsoft.com/office/powerpoint/2010/main" val="1652696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69A4C04-A3EA-46DA-BB45-CDB216DA32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EF3F2B0-772A-445A-8335-AA9D2FA1E7B7}"/>
              </a:ext>
            </a:extLst>
          </p:cNvPr>
          <p:cNvGraphicFramePr>
            <a:graphicFrameLocks noChangeAspect="1"/>
          </p:cNvGraphicFramePr>
          <p:nvPr userDrawn="1">
            <p:custDataLst>
              <p:tags r:id="rId1"/>
            </p:custDataLst>
            <p:extLst>
              <p:ext uri="{D42A27DB-BD31-4B8C-83A1-F6EECF244321}">
                <p14:modId xmlns:p14="http://schemas.microsoft.com/office/powerpoint/2010/main" val="4197109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5EF3F2B0-772A-445A-8335-AA9D2FA1E7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113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C416F85-2B34-4AE4-95D6-BF9CFB412AEF}"/>
              </a:ext>
            </a:extLst>
          </p:cNvPr>
          <p:cNvGraphicFramePr>
            <a:graphicFrameLocks noChangeAspect="1"/>
          </p:cNvGraphicFramePr>
          <p:nvPr userDrawn="1">
            <p:custDataLst>
              <p:tags r:id="rId1"/>
            </p:custDataLst>
            <p:extLst>
              <p:ext uri="{D42A27DB-BD31-4B8C-83A1-F6EECF244321}">
                <p14:modId xmlns:p14="http://schemas.microsoft.com/office/powerpoint/2010/main" val="2548105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4C416F85-2B34-4AE4-95D6-BF9CFB412A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81B370A-5B7E-451E-A6E7-C98EEEED58D6}"/>
              </a:ext>
            </a:extLst>
          </p:cNvPr>
          <p:cNvGraphicFramePr>
            <a:graphicFrameLocks noChangeAspect="1"/>
          </p:cNvGraphicFramePr>
          <p:nvPr userDrawn="1">
            <p:custDataLst>
              <p:tags r:id="rId1"/>
            </p:custDataLst>
            <p:extLst>
              <p:ext uri="{D42A27DB-BD31-4B8C-83A1-F6EECF244321}">
                <p14:modId xmlns:p14="http://schemas.microsoft.com/office/powerpoint/2010/main" val="32087681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81B370A-5B7E-451E-A6E7-C98EEEED58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2AF6AB5-2EAF-44EB-8180-4EBE0A12EB8F}"/>
              </a:ext>
            </a:extLst>
          </p:cNvPr>
          <p:cNvGraphicFramePr>
            <a:graphicFrameLocks noChangeAspect="1"/>
          </p:cNvGraphicFramePr>
          <p:nvPr userDrawn="1">
            <p:custDataLst>
              <p:tags r:id="rId1"/>
            </p:custDataLst>
            <p:extLst>
              <p:ext uri="{D42A27DB-BD31-4B8C-83A1-F6EECF244321}">
                <p14:modId xmlns:p14="http://schemas.microsoft.com/office/powerpoint/2010/main" val="4212441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2AF6AB5-2EAF-44EB-8180-4EBE0A12EB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CD9B7F5-5935-49D2-BFB9-4DD1D6CF03A8}"/>
              </a:ext>
            </a:extLst>
          </p:cNvPr>
          <p:cNvGraphicFramePr>
            <a:graphicFrameLocks noChangeAspect="1"/>
          </p:cNvGraphicFramePr>
          <p:nvPr userDrawn="1">
            <p:custDataLst>
              <p:tags r:id="rId1"/>
            </p:custDataLst>
            <p:extLst>
              <p:ext uri="{D42A27DB-BD31-4B8C-83A1-F6EECF244321}">
                <p14:modId xmlns:p14="http://schemas.microsoft.com/office/powerpoint/2010/main" val="1791971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CD9B7F5-5935-49D2-BFB9-4DD1D6CF03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0EE37FB-2559-4238-B53D-42D9783F14F4}"/>
              </a:ext>
            </a:extLst>
          </p:cNvPr>
          <p:cNvGraphicFramePr>
            <a:graphicFrameLocks noChangeAspect="1"/>
          </p:cNvGraphicFramePr>
          <p:nvPr userDrawn="1">
            <p:custDataLst>
              <p:tags r:id="rId1"/>
            </p:custDataLst>
            <p:extLst>
              <p:ext uri="{D42A27DB-BD31-4B8C-83A1-F6EECF244321}">
                <p14:modId xmlns:p14="http://schemas.microsoft.com/office/powerpoint/2010/main" val="3818516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30EE37FB-2559-4238-B53D-42D9783F14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Title"/>
          <p:cNvSpPr>
            <a:spLocks noGrp="1"/>
          </p:cNvSpPr>
          <p:nvPr>
            <p:ph type="title" hasCustomPrompt="1"/>
          </p:nvPr>
        </p:nvSpPr>
        <p:spPr>
          <a:xfrm>
            <a:off x="290747" y="1869197"/>
            <a:ext cx="11423555" cy="1905000"/>
          </a:xfrm>
        </p:spPr>
        <p:txBody>
          <a:bodyPr vert="horz" anchor="b"/>
          <a:lstStyle>
            <a:lvl1pPr>
              <a:lnSpc>
                <a:spcPct val="80000"/>
              </a:lnSpc>
              <a:defRPr sz="4400">
                <a:solidFill>
                  <a:sysClr val="windowText" lastClr="000000"/>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grpSp>
    </p:spTree>
    <p:extLst>
      <p:ext uri="{BB962C8B-B14F-4D97-AF65-F5344CB8AC3E}">
        <p14:creationId xmlns:p14="http://schemas.microsoft.com/office/powerpoint/2010/main" val="65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1415DDE-BCB7-402A-83EE-E821146D738D}"/>
              </a:ext>
            </a:extLst>
          </p:cNvPr>
          <p:cNvGraphicFramePr>
            <a:graphicFrameLocks noChangeAspect="1"/>
          </p:cNvGraphicFramePr>
          <p:nvPr userDrawn="1">
            <p:custDataLst>
              <p:tags r:id="rId1"/>
            </p:custDataLst>
            <p:extLst>
              <p:ext uri="{D42A27DB-BD31-4B8C-83A1-F6EECF244321}">
                <p14:modId xmlns:p14="http://schemas.microsoft.com/office/powerpoint/2010/main" val="3375762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11415DDE-BCB7-402A-83EE-E821146D738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06365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448E36D-1791-497B-8B45-6161FB44ED9C}"/>
              </a:ext>
            </a:extLst>
          </p:cNvPr>
          <p:cNvGraphicFramePr>
            <a:graphicFrameLocks noChangeAspect="1"/>
          </p:cNvGraphicFramePr>
          <p:nvPr userDrawn="1">
            <p:custDataLst>
              <p:tags r:id="rId1"/>
            </p:custDataLst>
            <p:extLst>
              <p:ext uri="{D42A27DB-BD31-4B8C-83A1-F6EECF244321}">
                <p14:modId xmlns:p14="http://schemas.microsoft.com/office/powerpoint/2010/main" val="805299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B448E36D-1791-497B-8B45-6161FB44ED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0387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79774FC-F55C-4DFC-ADB6-18E4209079EF}"/>
              </a:ext>
            </a:extLst>
          </p:cNvPr>
          <p:cNvGraphicFramePr>
            <a:graphicFrameLocks noChangeAspect="1"/>
          </p:cNvGraphicFramePr>
          <p:nvPr userDrawn="1">
            <p:custDataLst>
              <p:tags r:id="rId1"/>
            </p:custDataLst>
            <p:extLst>
              <p:ext uri="{D42A27DB-BD31-4B8C-83A1-F6EECF244321}">
                <p14:modId xmlns:p14="http://schemas.microsoft.com/office/powerpoint/2010/main" val="20919280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79774FC-F55C-4DFC-ADB6-18E4209079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3" y="2676894"/>
            <a:ext cx="3685309"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0245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D7FB032-5C39-4FF8-8FE8-B730EC7CCE77}"/>
              </a:ext>
            </a:extLst>
          </p:cNvPr>
          <p:cNvGraphicFramePr>
            <a:graphicFrameLocks noChangeAspect="1"/>
          </p:cNvGraphicFramePr>
          <p:nvPr userDrawn="1">
            <p:custDataLst>
              <p:tags r:id="rId1"/>
            </p:custDataLst>
            <p:extLst>
              <p:ext uri="{D42A27DB-BD31-4B8C-83A1-F6EECF244321}">
                <p14:modId xmlns:p14="http://schemas.microsoft.com/office/powerpoint/2010/main" val="21486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D7FB032-5C39-4FF8-8FE8-B730EC7CCE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2" y="2676894"/>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4280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4E0B40D-5357-45FF-9FB8-FCEFDD888C5F}"/>
              </a:ext>
            </a:extLst>
          </p:cNvPr>
          <p:cNvGraphicFramePr>
            <a:graphicFrameLocks noChangeAspect="1"/>
          </p:cNvGraphicFramePr>
          <p:nvPr userDrawn="1">
            <p:custDataLst>
              <p:tags r:id="rId1"/>
            </p:custDataLst>
            <p:extLst>
              <p:ext uri="{D42A27DB-BD31-4B8C-83A1-F6EECF244321}">
                <p14:modId xmlns:p14="http://schemas.microsoft.com/office/powerpoint/2010/main" val="2283157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A4E0B40D-5357-45FF-9FB8-FCEFDD888C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etricHPE" panose="020B0503030202060203" pitchFamily="34" charset="0"/>
                <a:sym typeface="MetricHPE" panose="020B0503030202060203" pitchFamily="34" charset="0"/>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6379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F460974-2E49-479B-8B56-14195E7788EB}"/>
              </a:ext>
            </a:extLst>
          </p:cNvPr>
          <p:cNvGraphicFramePr>
            <a:graphicFrameLocks noChangeAspect="1"/>
          </p:cNvGraphicFramePr>
          <p:nvPr userDrawn="1">
            <p:custDataLst>
              <p:tags r:id="rId1"/>
            </p:custDataLst>
            <p:extLst>
              <p:ext uri="{D42A27DB-BD31-4B8C-83A1-F6EECF244321}">
                <p14:modId xmlns:p14="http://schemas.microsoft.com/office/powerpoint/2010/main" val="2503796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F460974-2E49-479B-8B56-14195E7788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3" y="1417320"/>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56381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D8A375B-118A-4C0B-A008-CE8167BAEA6A}"/>
              </a:ext>
            </a:extLst>
          </p:cNvPr>
          <p:cNvGraphicFramePr>
            <a:graphicFrameLocks noChangeAspect="1"/>
          </p:cNvGraphicFramePr>
          <p:nvPr userDrawn="1">
            <p:custDataLst>
              <p:tags r:id="rId1"/>
            </p:custDataLst>
            <p:extLst>
              <p:ext uri="{D42A27DB-BD31-4B8C-83A1-F6EECF244321}">
                <p14:modId xmlns:p14="http://schemas.microsoft.com/office/powerpoint/2010/main" val="826635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D8A375B-118A-4C0B-A008-CE8167BAEA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2" y="1417320"/>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635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CC563F0-C3B9-4B28-9B1C-8DD505A079B3}"/>
              </a:ext>
            </a:extLst>
          </p:cNvPr>
          <p:cNvGraphicFramePr>
            <a:graphicFrameLocks noChangeAspect="1"/>
          </p:cNvGraphicFramePr>
          <p:nvPr userDrawn="1">
            <p:custDataLst>
              <p:tags r:id="rId1"/>
            </p:custDataLst>
            <p:extLst>
              <p:ext uri="{D42A27DB-BD31-4B8C-83A1-F6EECF244321}">
                <p14:modId xmlns:p14="http://schemas.microsoft.com/office/powerpoint/2010/main" val="1808564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CC563F0-C3B9-4B28-9B1C-8DD505A079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0C7905-C50D-4479-A459-3E98126B58D9}"/>
              </a:ext>
            </a:extLst>
          </p:cNvPr>
          <p:cNvGraphicFramePr>
            <a:graphicFrameLocks noChangeAspect="1"/>
          </p:cNvGraphicFramePr>
          <p:nvPr userDrawn="1">
            <p:custDataLst>
              <p:tags r:id="rId1"/>
            </p:custDataLst>
            <p:extLst>
              <p:ext uri="{D42A27DB-BD31-4B8C-83A1-F6EECF244321}">
                <p14:modId xmlns:p14="http://schemas.microsoft.com/office/powerpoint/2010/main" val="3581097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DF0C7905-C50D-4479-A459-3E98126B58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C107DCD-8E78-467B-8556-CF6A8FC3DFBE}"/>
              </a:ext>
            </a:extLst>
          </p:cNvPr>
          <p:cNvGraphicFramePr>
            <a:graphicFrameLocks noChangeAspect="1"/>
          </p:cNvGraphicFramePr>
          <p:nvPr userDrawn="1">
            <p:custDataLst>
              <p:tags r:id="rId1"/>
            </p:custDataLst>
            <p:extLst>
              <p:ext uri="{D42A27DB-BD31-4B8C-83A1-F6EECF244321}">
                <p14:modId xmlns:p14="http://schemas.microsoft.com/office/powerpoint/2010/main" val="1326765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FC107DCD-8E78-467B-8556-CF6A8FC3DF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63233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EB5762A-4274-4E72-8697-194676340CD2}"/>
              </a:ext>
            </a:extLst>
          </p:cNvPr>
          <p:cNvGraphicFramePr>
            <a:graphicFrameLocks noChangeAspect="1"/>
          </p:cNvGraphicFramePr>
          <p:nvPr userDrawn="1">
            <p:custDataLst>
              <p:tags r:id="rId1"/>
            </p:custDataLst>
            <p:extLst>
              <p:ext uri="{D42A27DB-BD31-4B8C-83A1-F6EECF244321}">
                <p14:modId xmlns:p14="http://schemas.microsoft.com/office/powerpoint/2010/main" val="5413597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Object 6" hidden="1">
                        <a:extLst>
                          <a:ext uri="{FF2B5EF4-FFF2-40B4-BE49-F238E27FC236}">
                            <a16:creationId xmlns:a16="http://schemas.microsoft.com/office/drawing/2014/main" id="{0EB5762A-4274-4E72-8697-194676340C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405840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96DD28D-6BE5-4E79-90A1-9269E81D4FB7}"/>
              </a:ext>
            </a:extLst>
          </p:cNvPr>
          <p:cNvGraphicFramePr>
            <a:graphicFrameLocks noChangeAspect="1"/>
          </p:cNvGraphicFramePr>
          <p:nvPr userDrawn="1">
            <p:custDataLst>
              <p:tags r:id="rId1"/>
            </p:custDataLst>
            <p:extLst>
              <p:ext uri="{D42A27DB-BD31-4B8C-83A1-F6EECF244321}">
                <p14:modId xmlns:p14="http://schemas.microsoft.com/office/powerpoint/2010/main" val="2469735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A96DD28D-6BE5-4E79-90A1-9269E81D4F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6834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1477547-A011-41BB-9219-72EBC5149BED}"/>
              </a:ext>
            </a:extLst>
          </p:cNvPr>
          <p:cNvGraphicFramePr>
            <a:graphicFrameLocks noChangeAspect="1"/>
          </p:cNvGraphicFramePr>
          <p:nvPr userDrawn="1">
            <p:custDataLst>
              <p:tags r:id="rId1"/>
            </p:custDataLst>
            <p:extLst>
              <p:ext uri="{D42A27DB-BD31-4B8C-83A1-F6EECF244321}">
                <p14:modId xmlns:p14="http://schemas.microsoft.com/office/powerpoint/2010/main" val="4023311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1477547-A011-41BB-9219-72EBC5149B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7F710E9-8B82-475E-9524-D1FFCB009F99}"/>
              </a:ext>
            </a:extLst>
          </p:cNvPr>
          <p:cNvGraphicFramePr>
            <a:graphicFrameLocks noChangeAspect="1"/>
          </p:cNvGraphicFramePr>
          <p:nvPr userDrawn="1">
            <p:custDataLst>
              <p:tags r:id="rId1"/>
            </p:custDataLst>
            <p:extLst>
              <p:ext uri="{D42A27DB-BD31-4B8C-83A1-F6EECF244321}">
                <p14:modId xmlns:p14="http://schemas.microsoft.com/office/powerpoint/2010/main" val="1253644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17F710E9-8B82-475E-9524-D1FFCB009F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F2FAA-5188-48CD-88F5-10F71041EAA8}"/>
              </a:ext>
            </a:extLst>
          </p:cNvPr>
          <p:cNvGraphicFramePr>
            <a:graphicFrameLocks noChangeAspect="1"/>
          </p:cNvGraphicFramePr>
          <p:nvPr userDrawn="1">
            <p:custDataLst>
              <p:tags r:id="rId1"/>
            </p:custDataLst>
            <p:extLst>
              <p:ext uri="{D42A27DB-BD31-4B8C-83A1-F6EECF244321}">
                <p14:modId xmlns:p14="http://schemas.microsoft.com/office/powerpoint/2010/main" val="3524856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E3EF2FAA-5188-48CD-88F5-10F71041EA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05592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13A1EFD-C471-4A96-AF59-4EDB28B8A701}"/>
              </a:ext>
            </a:extLst>
          </p:cNvPr>
          <p:cNvGraphicFramePr>
            <a:graphicFrameLocks noChangeAspect="1"/>
          </p:cNvGraphicFramePr>
          <p:nvPr userDrawn="1">
            <p:custDataLst>
              <p:tags r:id="rId1"/>
            </p:custDataLst>
            <p:extLst>
              <p:ext uri="{D42A27DB-BD31-4B8C-83A1-F6EECF244321}">
                <p14:modId xmlns:p14="http://schemas.microsoft.com/office/powerpoint/2010/main" val="5946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13A1EFD-C471-4A96-AF59-4EDB28B8A7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Tree>
    <p:extLst>
      <p:ext uri="{BB962C8B-B14F-4D97-AF65-F5344CB8AC3E}">
        <p14:creationId xmlns:p14="http://schemas.microsoft.com/office/powerpoint/2010/main" val="124183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75DE491-3AC8-4C49-9804-56C0A4B899D6}"/>
              </a:ext>
            </a:extLst>
          </p:cNvPr>
          <p:cNvGraphicFramePr>
            <a:graphicFrameLocks noChangeAspect="1"/>
          </p:cNvGraphicFramePr>
          <p:nvPr userDrawn="1">
            <p:custDataLst>
              <p:tags r:id="rId1"/>
            </p:custDataLst>
            <p:extLst>
              <p:ext uri="{D42A27DB-BD31-4B8C-83A1-F6EECF244321}">
                <p14:modId xmlns:p14="http://schemas.microsoft.com/office/powerpoint/2010/main" val="482908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975DE491-3AC8-4C49-9804-56C0A4B899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Tree>
    <p:extLst>
      <p:ext uri="{BB962C8B-B14F-4D97-AF65-F5344CB8AC3E}">
        <p14:creationId xmlns:p14="http://schemas.microsoft.com/office/powerpoint/2010/main" val="49170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8A5BEE-2D34-4035-A7FB-F52BD3CB2586}"/>
              </a:ext>
            </a:extLst>
          </p:cNvPr>
          <p:cNvGraphicFramePr>
            <a:graphicFrameLocks noChangeAspect="1"/>
          </p:cNvGraphicFramePr>
          <p:nvPr userDrawn="1">
            <p:custDataLst>
              <p:tags r:id="rId1"/>
            </p:custDataLst>
            <p:extLst>
              <p:ext uri="{D42A27DB-BD31-4B8C-83A1-F6EECF244321}">
                <p14:modId xmlns:p14="http://schemas.microsoft.com/office/powerpoint/2010/main" val="431317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568A5BEE-2D34-4035-A7FB-F52BD3CB25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5"/>
                  <a:srcRect/>
                  <a:stretch>
                    <a:fillRect/>
                  </a:stretch>
                </a:blipFill>
                <a:latin typeface="MetricHPE" panose="020B0503030202060203" pitchFamily="34" charset="0"/>
                <a:sym typeface="MetricHPE" panose="020B0503030202060203" pitchFamily="34" charset="0"/>
              </a:defRPr>
            </a:lvl1pPr>
          </a:lstStyle>
          <a:p>
            <a:r>
              <a:rPr lang="en-US"/>
              <a:t>Single line</a:t>
            </a:r>
          </a:p>
        </p:txBody>
      </p:sp>
    </p:spTree>
    <p:extLst>
      <p:ext uri="{BB962C8B-B14F-4D97-AF65-F5344CB8AC3E}">
        <p14:creationId xmlns:p14="http://schemas.microsoft.com/office/powerpoint/2010/main" val="160767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DAB4387-3D65-460C-BCA2-B34BAA379250}"/>
              </a:ext>
            </a:extLst>
          </p:cNvPr>
          <p:cNvGraphicFramePr>
            <a:graphicFrameLocks noChangeAspect="1"/>
          </p:cNvGraphicFramePr>
          <p:nvPr userDrawn="1">
            <p:custDataLst>
              <p:tags r:id="rId1"/>
            </p:custDataLst>
            <p:extLst>
              <p:ext uri="{D42A27DB-BD31-4B8C-83A1-F6EECF244321}">
                <p14:modId xmlns:p14="http://schemas.microsoft.com/office/powerpoint/2010/main" val="2659182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EDAB4387-3D65-460C-BCA2-B34BAA3792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5"/>
                  <a:srcRect/>
                  <a:stretch>
                    <a:fillRect/>
                  </a:stretch>
                </a:blipFill>
                <a:latin typeface="MetricHPE" panose="020B0503030202060203" pitchFamily="34" charset="0"/>
                <a:sym typeface="MetricHPE" panose="020B0503030202060203" pitchFamily="34" charset="0"/>
              </a:defRPr>
            </a:lvl1pPr>
          </a:lstStyle>
          <a:p>
            <a:r>
              <a:rPr lang="en-US"/>
              <a:t>Multiple </a:t>
            </a:r>
            <a:br>
              <a:rPr lang="en-US"/>
            </a:br>
            <a:r>
              <a:rPr lang="en-US"/>
              <a:t>lines </a:t>
            </a:r>
          </a:p>
        </p:txBody>
      </p:sp>
    </p:spTree>
    <p:extLst>
      <p:ext uri="{BB962C8B-B14F-4D97-AF65-F5344CB8AC3E}">
        <p14:creationId xmlns:p14="http://schemas.microsoft.com/office/powerpoint/2010/main" val="4239520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A697E9B-698E-4136-A99A-FAAA557BF2B6}"/>
              </a:ext>
            </a:extLst>
          </p:cNvPr>
          <p:cNvGraphicFramePr>
            <a:graphicFrameLocks noChangeAspect="1"/>
          </p:cNvGraphicFramePr>
          <p:nvPr userDrawn="1">
            <p:custDataLst>
              <p:tags r:id="rId1"/>
            </p:custDataLst>
            <p:extLst>
              <p:ext uri="{D42A27DB-BD31-4B8C-83A1-F6EECF244321}">
                <p14:modId xmlns:p14="http://schemas.microsoft.com/office/powerpoint/2010/main" val="2007834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7A697E9B-698E-4136-A99A-FAAA557BF2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72344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1695718-0EA1-43B9-8E13-34C7A693D12E}"/>
              </a:ext>
            </a:extLst>
          </p:cNvPr>
          <p:cNvGraphicFramePr>
            <a:graphicFrameLocks noChangeAspect="1"/>
          </p:cNvGraphicFramePr>
          <p:nvPr userDrawn="1">
            <p:custDataLst>
              <p:tags r:id="rId1"/>
            </p:custDataLst>
            <p:extLst>
              <p:ext uri="{D42A27DB-BD31-4B8C-83A1-F6EECF244321}">
                <p14:modId xmlns:p14="http://schemas.microsoft.com/office/powerpoint/2010/main" val="610233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01695718-0EA1-43B9-8E13-34C7A693D1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24814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Image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D72003-BB4C-4D9E-A097-44D6B516D593}"/>
              </a:ext>
            </a:extLst>
          </p:cNvPr>
          <p:cNvGraphicFramePr>
            <a:graphicFrameLocks noChangeAspect="1"/>
          </p:cNvGraphicFramePr>
          <p:nvPr userDrawn="1">
            <p:custDataLst>
              <p:tags r:id="rId1"/>
            </p:custDataLst>
            <p:extLst>
              <p:ext uri="{D42A27DB-BD31-4B8C-83A1-F6EECF244321}">
                <p14:modId xmlns:p14="http://schemas.microsoft.com/office/powerpoint/2010/main" val="1635480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5ED72003-BB4C-4D9E-A097-44D6B516D5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background pattern&#10;&#10;Description automatically generated">
            <a:extLst>
              <a:ext uri="{FF2B5EF4-FFF2-40B4-BE49-F238E27FC236}">
                <a16:creationId xmlns:a16="http://schemas.microsoft.com/office/drawing/2014/main" id="{F6EEB9C1-A57B-F012-45F5-289411DA6BA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5674"/>
          <a:stretch/>
        </p:blipFill>
        <p:spPr>
          <a:xfrm rot="10800000">
            <a:off x="1" y="0"/>
            <a:ext cx="12191999" cy="6858000"/>
          </a:xfrm>
          <a:prstGeom prst="rect">
            <a:avLst/>
          </a:prstGeom>
        </p:spPr>
      </p:pic>
    </p:spTree>
    <p:extLst>
      <p:ext uri="{BB962C8B-B14F-4D97-AF65-F5344CB8AC3E}">
        <p14:creationId xmlns:p14="http://schemas.microsoft.com/office/powerpoint/2010/main" val="179777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EE9D982-4BA2-4C28-A5DF-8AADBD9B5B98}"/>
              </a:ext>
            </a:extLst>
          </p:cNvPr>
          <p:cNvGraphicFramePr>
            <a:graphicFrameLocks noChangeAspect="1"/>
          </p:cNvGraphicFramePr>
          <p:nvPr userDrawn="1">
            <p:custDataLst>
              <p:tags r:id="rId1"/>
            </p:custDataLst>
            <p:extLst>
              <p:ext uri="{D42A27DB-BD31-4B8C-83A1-F6EECF244321}">
                <p14:modId xmlns:p14="http://schemas.microsoft.com/office/powerpoint/2010/main" val="2943920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4EE9D982-4BA2-4C28-A5DF-8AADBD9B5B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vert="horz" anchor="b"/>
          <a:lstStyle>
            <a:lvl1pPr>
              <a:lnSpc>
                <a:spcPct val="85000"/>
              </a:lnSpc>
              <a:defRPr sz="4400">
                <a:latin typeface="MetricHPE" panose="020B0503030202060203" pitchFamily="34" charset="0"/>
                <a:sym typeface="MetricHPE" panose="020B0503030202060203" pitchFamily="34" charset="0"/>
              </a:defRPr>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etricHPE" panose="020B0503030202060203" pitchFamily="34" charset="0"/>
                <a:sym typeface="MetricHPE" panose="020B0503030202060203" pitchFamily="34" charset="0"/>
              </a:defRPr>
            </a:lvl1pPr>
          </a:lstStyle>
          <a:p>
            <a:r>
              <a:rPr lang="en-US"/>
              <a:t>Confidential | Authorized </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b="0" i="0" dirty="0">
                <a:solidFill>
                  <a:schemeClr val="bg1"/>
                </a:solidFill>
                <a:effectLst/>
                <a:latin typeface="MetricHPE" panose="020B0503030202060203" pitchFamily="34" charset="0"/>
                <a:ea typeface="Times New Roman" panose="02020603050405020304" pitchFamily="18" charset="0"/>
                <a:cs typeface="Times New Roman" panose="02020603050405020304" pitchFamily="18" charset="0"/>
                <a:sym typeface="MetricHPE" panose="020B0503030202060203" pitchFamily="34" charset="0"/>
              </a:rPr>
              <a:t>© </a:t>
            </a:r>
            <a:fld id="{DA3777BF-A1C6-4F92-A9EA-7320C98A4638}" type="datetimeyyyy">
              <a:rPr lang="en-US" sz="1200" b="0" i="0" smtClean="0">
                <a:solidFill>
                  <a:schemeClr val="bg1"/>
                </a:solidFill>
                <a:effectLst/>
                <a:latin typeface="MetricHPE" panose="020B0503030202060203" pitchFamily="34" charset="0"/>
                <a:ea typeface="Times New Roman" panose="02020603050405020304" pitchFamily="18" charset="0"/>
                <a:cs typeface="Times New Roman" panose="02020603050405020304" pitchFamily="18" charset="0"/>
                <a:sym typeface="MetricHPE" panose="020B0503030202060203" pitchFamily="34" charset="0"/>
              </a:rPr>
              <a:pPr algn="r"/>
              <a:t>2024</a:t>
            </a:fld>
            <a:r>
              <a:rPr lang="en-US" sz="1200" b="0" i="0" dirty="0">
                <a:solidFill>
                  <a:schemeClr val="bg1"/>
                </a:solidFill>
                <a:effectLst/>
                <a:latin typeface="MetricHPE" panose="020B0503030202060203" pitchFamily="34" charset="0"/>
                <a:ea typeface="Times New Roman" panose="02020603050405020304" pitchFamily="18" charset="0"/>
                <a:cs typeface="Times New Roman" panose="02020603050405020304" pitchFamily="18" charset="0"/>
                <a:sym typeface="MetricHPE" panose="020B0503030202060203" pitchFamily="34" charset="0"/>
              </a:rPr>
              <a:t> Hewlett Packard Enterprise Development LP</a:t>
            </a:r>
          </a:p>
        </p:txBody>
      </p:sp>
    </p:spTree>
    <p:extLst>
      <p:ext uri="{BB962C8B-B14F-4D97-AF65-F5344CB8AC3E}">
        <p14:creationId xmlns:p14="http://schemas.microsoft.com/office/powerpoint/2010/main" val="3745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23339F5-46CF-4FB8-B687-A3B0B2A0B496}"/>
              </a:ext>
            </a:extLst>
          </p:cNvPr>
          <p:cNvGraphicFramePr>
            <a:graphicFrameLocks noChangeAspect="1"/>
          </p:cNvGraphicFramePr>
          <p:nvPr userDrawn="1">
            <p:custDataLst>
              <p:tags r:id="rId1"/>
            </p:custDataLst>
            <p:extLst>
              <p:ext uri="{D42A27DB-BD31-4B8C-83A1-F6EECF244321}">
                <p14:modId xmlns:p14="http://schemas.microsoft.com/office/powerpoint/2010/main" val="4252188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423339F5-46CF-4FB8-B687-A3B0B2A0B4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latin typeface="MetricHPE" panose="020B0503030202060203" pitchFamily="34" charset="0"/>
                <a:sym typeface="MetricHPE" panose="020B0503030202060203" pitchFamily="34" charset="0"/>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latin typeface="MetricHPE" panose="020B0503030202060203" pitchFamily="34" charset="0"/>
                <a:sym typeface="MetricHPE" panose="020B0503030202060203" pitchFamily="34" charset="0"/>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latin typeface="MetricHPE" panose="020B0503030202060203" pitchFamily="34" charset="0"/>
                  <a:sym typeface="MetricHPE" panose="020B0503030202060203" pitchFamily="34" charset="0"/>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latin typeface="MetricHPE" panose="020B0503030202060203" pitchFamily="34" charset="0"/>
                  <a:sym typeface="MetricHPE" panose="020B0503030202060203" pitchFamily="34" charset="0"/>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latin typeface="MetricHPE" panose="020B0503030202060203" pitchFamily="34" charset="0"/>
                  <a:sym typeface="MetricHPE" panose="020B0503030202060203" pitchFamily="34" charset="0"/>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latin typeface="MetricHPE" panose="020B0503030202060203" pitchFamily="34" charset="0"/>
                  <a:sym typeface="MetricHPE" panose="020B0503030202060203" pitchFamily="34" charset="0"/>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latin typeface="MetricHPE" panose="020B0503030202060203" pitchFamily="34" charset="0"/>
                  <a:sym typeface="MetricHPE" panose="020B0503030202060203" pitchFamily="34" charset="0"/>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latin typeface="MetricHPE" panose="020B0503030202060203" pitchFamily="34" charset="0"/>
                  <a:sym typeface="MetricHPE" panose="020B0503030202060203" pitchFamily="34" charset="0"/>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latin typeface="MetricHPE" panose="020B0503030202060203" pitchFamily="34" charset="0"/>
                  <a:sym typeface="MetricHPE" panose="020B0503030202060203" pitchFamily="34" charset="0"/>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latin typeface="MetricHPE" panose="020B0503030202060203" pitchFamily="34" charset="0"/>
                  <a:sym typeface="MetricHPE" panose="020B0503030202060203" pitchFamily="34" charset="0"/>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latin typeface="MetricHPE" panose="020B0503030202060203" pitchFamily="34" charset="0"/>
                  <a:sym typeface="MetricHPE" panose="020B0503030202060203" pitchFamily="34" charset="0"/>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latin typeface="MetricHPE" panose="020B0503030202060203" pitchFamily="34" charset="0"/>
                  <a:sym typeface="MetricHPE" panose="020B0503030202060203" pitchFamily="34" charset="0"/>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latin typeface="MetricHPE" panose="020B0503030202060203" pitchFamily="34" charset="0"/>
                  <a:sym typeface="MetricHPE" panose="020B0503030202060203" pitchFamily="34" charset="0"/>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latin typeface="MetricHPE" panose="020B0503030202060203" pitchFamily="34" charset="0"/>
                  <a:sym typeface="MetricHPE" panose="020B0503030202060203" pitchFamily="34" charset="0"/>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latin typeface="MetricHPE" panose="020B0503030202060203" pitchFamily="34" charset="0"/>
                  <a:sym typeface="MetricHPE" panose="020B0503030202060203" pitchFamily="34" charset="0"/>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latin typeface="MetricHPE" panose="020B0503030202060203" pitchFamily="34" charset="0"/>
                  <a:sym typeface="MetricHPE" panose="020B0503030202060203" pitchFamily="34" charset="0"/>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vert="horz"/>
          <a:lstStyle>
            <a:lvl1pPr>
              <a:defRPr>
                <a:latin typeface="MetricHPE" panose="020B0503030202060203" pitchFamily="34" charset="0"/>
                <a:sym typeface="MetricHPE" panose="020B0503030202060203" pitchFamily="34" charset="0"/>
              </a:defRPr>
            </a:lvl1p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Tree>
    <p:extLst>
      <p:ext uri="{BB962C8B-B14F-4D97-AF65-F5344CB8AC3E}">
        <p14:creationId xmlns:p14="http://schemas.microsoft.com/office/powerpoint/2010/main" val="299548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61644-9DA3-39EE-2F12-1812A88F0F5D}"/>
              </a:ext>
            </a:extLst>
          </p:cNvPr>
          <p:cNvPicPr>
            <a:picLocks noChangeAspect="1"/>
          </p:cNvPicPr>
          <p:nvPr userDrawn="1"/>
        </p:nvPicPr>
        <p:blipFill>
          <a:blip r:embed="rId3">
            <a:alphaModFix amt="51000"/>
          </a:blip>
          <a:stretch>
            <a:fillRect/>
          </a:stretch>
        </p:blipFill>
        <p:spPr>
          <a:xfrm>
            <a:off x="0" y="0"/>
            <a:ext cx="12192000" cy="6875001"/>
          </a:xfrm>
          <a:prstGeom prst="rect">
            <a:avLst/>
          </a:prstGeom>
        </p:spPr>
      </p:pic>
      <p:graphicFrame>
        <p:nvGraphicFramePr>
          <p:cNvPr id="2" name="Object 1" hidden="1">
            <a:extLst>
              <a:ext uri="{FF2B5EF4-FFF2-40B4-BE49-F238E27FC236}">
                <a16:creationId xmlns:a16="http://schemas.microsoft.com/office/drawing/2014/main" id="{28F1482F-8639-47A2-A14A-A0564FE1EA3E}"/>
              </a:ext>
            </a:extLst>
          </p:cNvPr>
          <p:cNvGraphicFramePr>
            <a:graphicFrameLocks noChangeAspect="1"/>
          </p:cNvGraphicFramePr>
          <p:nvPr userDrawn="1">
            <p:custDataLst>
              <p:tags r:id="rId1"/>
            </p:custDataLst>
            <p:extLst>
              <p:ext uri="{D42A27DB-BD31-4B8C-83A1-F6EECF244321}">
                <p14:modId xmlns:p14="http://schemas.microsoft.com/office/powerpoint/2010/main" val="1123639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 name="Object 1" hidden="1">
                        <a:extLst>
                          <a:ext uri="{FF2B5EF4-FFF2-40B4-BE49-F238E27FC236}">
                            <a16:creationId xmlns:a16="http://schemas.microsoft.com/office/drawing/2014/main" id="{28F1482F-8639-47A2-A14A-A0564FE1EA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latin typeface="MetricHPE" panose="020B0503030202060203" pitchFamily="34" charset="0"/>
                  <a:sym typeface="MetricHPE" panose="020B0503030202060203" pitchFamily="34" charset="0"/>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latin typeface="MetricHPE" panose="020B0503030202060203" pitchFamily="34" charset="0"/>
                  <a:sym typeface="MetricHPE" panose="020B0503030202060203" pitchFamily="34" charset="0"/>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latin typeface="MetricHPE" panose="020B0503030202060203" pitchFamily="34" charset="0"/>
                  <a:sym typeface="MetricHPE" panose="020B0503030202060203" pitchFamily="34" charset="0"/>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latin typeface="MetricHPE" panose="020B0503030202060203" pitchFamily="34" charset="0"/>
                  <a:sym typeface="MetricHPE" panose="020B0503030202060203" pitchFamily="34" charset="0"/>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latin typeface="MetricHPE" panose="020B0503030202060203" pitchFamily="34" charset="0"/>
                  <a:sym typeface="MetricHPE" panose="020B0503030202060203" pitchFamily="34" charset="0"/>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latin typeface="MetricHPE" panose="020B0503030202060203" pitchFamily="34" charset="0"/>
                  <a:sym typeface="MetricHPE" panose="020B0503030202060203" pitchFamily="34" charset="0"/>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latin typeface="MetricHPE" panose="020B0503030202060203" pitchFamily="34" charset="0"/>
                <a:sym typeface="MetricHPE" panose="020B0503030202060203" pitchFamily="34" charset="0"/>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latin typeface="MetricHPE" panose="020B0503030202060203" pitchFamily="34" charset="0"/>
                <a:sym typeface="MetricHPE" panose="020B0503030202060203" pitchFamily="34" charset="0"/>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latin typeface="MetricHPE" panose="020B0503030202060203" pitchFamily="34" charset="0"/>
                  <a:sym typeface="MetricHPE" panose="020B0503030202060203" pitchFamily="34" charset="0"/>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latin typeface="MetricHPE" panose="020B0503030202060203" pitchFamily="34" charset="0"/>
                  <a:sym typeface="MetricHPE" panose="020B0503030202060203" pitchFamily="34" charset="0"/>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latin typeface="MetricHPE" panose="020B0503030202060203" pitchFamily="34" charset="0"/>
                  <a:sym typeface="MetricHPE" panose="020B0503030202060203" pitchFamily="34" charset="0"/>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latin typeface="MetricHPE" panose="020B0503030202060203" pitchFamily="34" charset="0"/>
                  <a:sym typeface="MetricHPE" panose="020B0503030202060203" pitchFamily="34" charset="0"/>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latin typeface="MetricHPE" panose="020B0503030202060203" pitchFamily="34" charset="0"/>
                  <a:sym typeface="MetricHPE" panose="020B0503030202060203" pitchFamily="34" charset="0"/>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latin typeface="MetricHPE" panose="020B0503030202060203" pitchFamily="34" charset="0"/>
                  <a:sym typeface="MetricHPE" panose="020B0503030202060203" pitchFamily="34" charset="0"/>
                </a:rPr>
                <a:t>&lt;DURATION&gt;</a:t>
              </a:r>
            </a:p>
          </p:txBody>
        </p:sp>
      </p:grpSp>
    </p:spTree>
    <p:extLst>
      <p:ext uri="{BB962C8B-B14F-4D97-AF65-F5344CB8AC3E}">
        <p14:creationId xmlns:p14="http://schemas.microsoft.com/office/powerpoint/2010/main" val="4244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 HPE Partner Use Only</a:t>
            </a:r>
            <a:endParaRPr lang="en-US" dirty="0"/>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‹nr.›</a:t>
            </a:fld>
            <a:endParaRPr lang="en-US" dirty="0"/>
          </a:p>
        </p:txBody>
      </p:sp>
      <p:sp>
        <p:nvSpPr>
          <p:cNvPr id="8" name="Content Placeholder">
            <a:extLst>
              <a:ext uri="{FF2B5EF4-FFF2-40B4-BE49-F238E27FC236}">
                <a16:creationId xmlns:a16="http://schemas.microsoft.com/office/drawing/2014/main" id="{65A0C7EC-4798-4728-86EA-B35780094DC0}"/>
              </a:ext>
            </a:extLst>
          </p:cNvPr>
          <p:cNvSpPr>
            <a:spLocks noGrp="1"/>
          </p:cNvSpPr>
          <p:nvPr>
            <p:ph sz="quarter" idx="20"/>
          </p:nvPr>
        </p:nvSpPr>
        <p:spPr>
          <a:xfrm>
            <a:off x="381000" y="999160"/>
            <a:ext cx="11403014"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4332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190A53-9E41-43E6-BB9D-7DA618C34595}"/>
              </a:ext>
            </a:extLst>
          </p:cNvPr>
          <p:cNvGraphicFramePr>
            <a:graphicFrameLocks noChangeAspect="1"/>
          </p:cNvGraphicFramePr>
          <p:nvPr userDrawn="1">
            <p:custDataLst>
              <p:tags r:id="rId1"/>
            </p:custDataLst>
            <p:extLst>
              <p:ext uri="{D42A27DB-BD31-4B8C-83A1-F6EECF244321}">
                <p14:modId xmlns:p14="http://schemas.microsoft.com/office/powerpoint/2010/main" val="231140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B6190A53-9E41-43E6-BB9D-7DA618C345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Title"/>
          <p:cNvSpPr>
            <a:spLocks noGrp="1"/>
          </p:cNvSpPr>
          <p:nvPr>
            <p:ph type="title" hasCustomPrompt="1"/>
          </p:nvPr>
        </p:nvSpPr>
        <p:spPr>
          <a:xfrm>
            <a:off x="290747" y="1869197"/>
            <a:ext cx="11423555" cy="1905000"/>
          </a:xfrm>
        </p:spPr>
        <p:txBody>
          <a:bodyPr vert="horz" lIns="91440" tIns="91440" rIns="91440" bIns="91440" anchor="b"/>
          <a:lstStyle>
            <a:lvl1pPr>
              <a:lnSpc>
                <a:spcPct val="80000"/>
              </a:lnSpc>
              <a:defRPr sz="4400">
                <a:solidFill>
                  <a:schemeClr val="tx1"/>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grpSp>
    </p:spTree>
    <p:extLst>
      <p:ext uri="{BB962C8B-B14F-4D97-AF65-F5344CB8AC3E}">
        <p14:creationId xmlns:p14="http://schemas.microsoft.com/office/powerpoint/2010/main" val="167108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AB7ECD1-28B3-4BA7-973D-0A7E0F83D0A4}"/>
              </a:ext>
            </a:extLst>
          </p:cNvPr>
          <p:cNvGraphicFramePr>
            <a:graphicFrameLocks noChangeAspect="1"/>
          </p:cNvGraphicFramePr>
          <p:nvPr userDrawn="1">
            <p:custDataLst>
              <p:tags r:id="rId1"/>
            </p:custDataLst>
            <p:extLst>
              <p:ext uri="{D42A27DB-BD31-4B8C-83A1-F6EECF244321}">
                <p14:modId xmlns:p14="http://schemas.microsoft.com/office/powerpoint/2010/main" val="2681672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AAB7ECD1-28B3-4BA7-973D-0A7E0F83D0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Title"/>
          <p:cNvSpPr>
            <a:spLocks noGrp="1"/>
          </p:cNvSpPr>
          <p:nvPr userDrawn="1">
            <p:ph type="title" hasCustomPrompt="1"/>
          </p:nvPr>
        </p:nvSpPr>
        <p:spPr>
          <a:xfrm>
            <a:off x="284397" y="1869197"/>
            <a:ext cx="11423555" cy="1905000"/>
          </a:xfrm>
        </p:spPr>
        <p:txBody>
          <a:bodyPr vert="horz" lIns="91440" tIns="91440" rIns="91440" bIns="91440" anchor="b"/>
          <a:lstStyle>
            <a:lvl1pPr>
              <a:lnSpc>
                <a:spcPct val="80000"/>
              </a:lnSpc>
              <a:defRPr sz="4400">
                <a:solidFill>
                  <a:schemeClr val="bg1"/>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etricHPE" panose="020B0503030202060203" pitchFamily="34" charset="0"/>
                <a:sym typeface="MetricHPE" panose="020B0503030202060203" pitchFamily="34" charset="0"/>
              </a:defRPr>
            </a:lvl1pPr>
          </a:lstStyle>
          <a:p>
            <a:r>
              <a:rPr lang="en-US"/>
              <a:t>Confidential | Authorized </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grpSp>
    </p:spTree>
    <p:extLst>
      <p:ext uri="{BB962C8B-B14F-4D97-AF65-F5344CB8AC3E}">
        <p14:creationId xmlns:p14="http://schemas.microsoft.com/office/powerpoint/2010/main" val="9350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0EE37FB-2559-4238-B53D-42D9783F14F4}"/>
              </a:ext>
            </a:extLst>
          </p:cNvPr>
          <p:cNvGraphicFramePr>
            <a:graphicFrameLocks noChangeAspect="1"/>
          </p:cNvGraphicFramePr>
          <p:nvPr userDrawn="1">
            <p:custDataLst>
              <p:tags r:id="rId1"/>
            </p:custDataLst>
            <p:extLst>
              <p:ext uri="{D42A27DB-BD31-4B8C-83A1-F6EECF244321}">
                <p14:modId xmlns:p14="http://schemas.microsoft.com/office/powerpoint/2010/main" val="12523287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30EE37FB-2559-4238-B53D-42D9783F14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etricHPE" panose="020B0503030202060203" pitchFamily="34" charset="0"/>
                <a:sym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Title"/>
          <p:cNvSpPr>
            <a:spLocks noGrp="1"/>
          </p:cNvSpPr>
          <p:nvPr>
            <p:ph type="title" hasCustomPrompt="1"/>
          </p:nvPr>
        </p:nvSpPr>
        <p:spPr>
          <a:xfrm>
            <a:off x="290747" y="1869197"/>
            <a:ext cx="11423555" cy="1905000"/>
          </a:xfrm>
        </p:spPr>
        <p:txBody>
          <a:bodyPr vert="horz" anchor="b"/>
          <a:lstStyle>
            <a:lvl1pPr>
              <a:lnSpc>
                <a:spcPct val="80000"/>
              </a:lnSpc>
              <a:defRPr sz="4400">
                <a:solidFill>
                  <a:sysClr val="windowText" lastClr="000000"/>
                </a:solidFill>
                <a:latin typeface="MetricHPE" panose="020B0503030202060203" pitchFamily="34" charset="0"/>
                <a:sym typeface="MetricHPE" panose="020B0503030202060203" pitchFamily="34" charset="0"/>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503030202060203" pitchFamily="34" charset="0"/>
                <a:sym typeface="MetricHPE" panose="020B0503030202060203" pitchFamily="34" charset="0"/>
              </a:endParaRPr>
            </a:p>
          </p:txBody>
        </p:sp>
      </p:grpSp>
    </p:spTree>
    <p:extLst>
      <p:ext uri="{BB962C8B-B14F-4D97-AF65-F5344CB8AC3E}">
        <p14:creationId xmlns:p14="http://schemas.microsoft.com/office/powerpoint/2010/main" val="133770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EB5762A-4274-4E72-8697-194676340CD2}"/>
              </a:ext>
            </a:extLst>
          </p:cNvPr>
          <p:cNvGraphicFramePr>
            <a:graphicFrameLocks noChangeAspect="1"/>
          </p:cNvGraphicFramePr>
          <p:nvPr userDrawn="1">
            <p:custDataLst>
              <p:tags r:id="rId1"/>
            </p:custDataLst>
            <p:extLst>
              <p:ext uri="{D42A27DB-BD31-4B8C-83A1-F6EECF244321}">
                <p14:modId xmlns:p14="http://schemas.microsoft.com/office/powerpoint/2010/main" val="21896467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Object 6" hidden="1">
                        <a:extLst>
                          <a:ext uri="{FF2B5EF4-FFF2-40B4-BE49-F238E27FC236}">
                            <a16:creationId xmlns:a16="http://schemas.microsoft.com/office/drawing/2014/main" id="{0EB5762A-4274-4E72-8697-194676340C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etricHPE" panose="020B0503030202060203" pitchFamily="34" charset="0"/>
                <a:sym typeface="MetricHPE" panose="020B0503030202060203" pitchFamily="34" charset="0"/>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6905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Only Image 2">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F6EEB9C1-A57B-F012-45F5-289411DA6B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74"/>
          <a:stretch/>
        </p:blipFill>
        <p:spPr>
          <a:xfrm rot="10800000">
            <a:off x="1" y="0"/>
            <a:ext cx="12191999" cy="6858000"/>
          </a:xfrm>
          <a:prstGeom prst="rect">
            <a:avLst/>
          </a:prstGeom>
        </p:spPr>
      </p:pic>
    </p:spTree>
    <p:extLst>
      <p:ext uri="{BB962C8B-B14F-4D97-AF65-F5344CB8AC3E}">
        <p14:creationId xmlns:p14="http://schemas.microsoft.com/office/powerpoint/2010/main" val="242715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Only Image 2">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F6EEB9C1-A57B-F012-45F5-289411DA6B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73"/>
          <a:stretch/>
        </p:blipFill>
        <p:spPr>
          <a:xfrm>
            <a:off x="1" y="0"/>
            <a:ext cx="12191999" cy="6858000"/>
          </a:xfrm>
          <a:prstGeom prst="rect">
            <a:avLst/>
          </a:prstGeom>
        </p:spPr>
      </p:pic>
    </p:spTree>
    <p:extLst>
      <p:ext uri="{BB962C8B-B14F-4D97-AF65-F5344CB8AC3E}">
        <p14:creationId xmlns:p14="http://schemas.microsoft.com/office/powerpoint/2010/main" val="314086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Image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721A807-B1A0-41B7-93F6-C18122653542}"/>
              </a:ext>
            </a:extLst>
          </p:cNvPr>
          <p:cNvGraphicFramePr>
            <a:graphicFrameLocks noChangeAspect="1"/>
          </p:cNvGraphicFramePr>
          <p:nvPr userDrawn="1">
            <p:custDataLst>
              <p:tags r:id="rId1"/>
            </p:custDataLst>
            <p:extLst>
              <p:ext uri="{D42A27DB-BD31-4B8C-83A1-F6EECF244321}">
                <p14:modId xmlns:p14="http://schemas.microsoft.com/office/powerpoint/2010/main" val="1073700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A721A807-B1A0-41B7-93F6-C181226535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background pattern&#10;&#10;Description automatically generated">
            <a:extLst>
              <a:ext uri="{FF2B5EF4-FFF2-40B4-BE49-F238E27FC236}">
                <a16:creationId xmlns:a16="http://schemas.microsoft.com/office/drawing/2014/main" id="{F6EEB9C1-A57B-F012-45F5-289411DA6BA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5673"/>
          <a:stretch/>
        </p:blipFill>
        <p:spPr>
          <a:xfrm>
            <a:off x="1" y="0"/>
            <a:ext cx="12191999" cy="6858000"/>
          </a:xfrm>
          <a:prstGeom prst="rect">
            <a:avLst/>
          </a:prstGeom>
        </p:spPr>
      </p:pic>
    </p:spTree>
    <p:extLst>
      <p:ext uri="{BB962C8B-B14F-4D97-AF65-F5344CB8AC3E}">
        <p14:creationId xmlns:p14="http://schemas.microsoft.com/office/powerpoint/2010/main" val="418862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ivider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7812819-CA2A-86DB-F409-AEBB6E2B58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8988" r="395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1762291-CB1E-7B51-C067-56BAFAF5AF62}"/>
              </a:ext>
            </a:extLst>
          </p:cNvPr>
          <p:cNvSpPr/>
          <p:nvPr userDrawn="1"/>
        </p:nvSpPr>
        <p:spPr bwMode="ltGray">
          <a:xfrm>
            <a:off x="0" y="0"/>
            <a:ext cx="12192000" cy="6858000"/>
          </a:xfrm>
          <a:prstGeom prst="rect">
            <a:avLst/>
          </a:prstGeom>
          <a:solidFill>
            <a:schemeClr val="bg1">
              <a:alpha val="75797"/>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pic>
        <p:nvPicPr>
          <p:cNvPr id="6" name="Picture 5" descr="Background pattern&#10;&#10;Description automatically generated">
            <a:extLst>
              <a:ext uri="{FF2B5EF4-FFF2-40B4-BE49-F238E27FC236}">
                <a16:creationId xmlns:a16="http://schemas.microsoft.com/office/drawing/2014/main" id="{2C04344E-4574-D4DC-B4CE-461D9825B6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298" r="6041" b="32184"/>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A70F999-153D-32BE-F149-04E8439A73B5}"/>
              </a:ext>
            </a:extLst>
          </p:cNvPr>
          <p:cNvSpPr/>
          <p:nvPr userDrawn="1"/>
        </p:nvSpPr>
        <p:spPr bwMode="ltGray">
          <a:xfrm>
            <a:off x="186016" y="214965"/>
            <a:ext cx="11823104" cy="6460155"/>
          </a:xfrm>
          <a:prstGeom prst="rect">
            <a:avLst/>
          </a:prstGeom>
          <a:gradFill>
            <a:gsLst>
              <a:gs pos="0">
                <a:schemeClr val="accent1">
                  <a:alpha val="30000"/>
                </a:schemeClr>
              </a:gs>
              <a:gs pos="100000">
                <a:schemeClr val="accent1">
                  <a:lumMod val="75000"/>
                  <a:alpha val="30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Tree>
    <p:extLst>
      <p:ext uri="{BB962C8B-B14F-4D97-AF65-F5344CB8AC3E}">
        <p14:creationId xmlns:p14="http://schemas.microsoft.com/office/powerpoint/2010/main" val="132562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P Divider 1">
    <p:bg>
      <p:bgPr>
        <a:solidFill>
          <a:schemeClr val="tx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bg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bg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rgbClr val="000000">
                      <a:alpha val="0"/>
                    </a:srgbClr>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bg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bg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rgbClr val="000000">
                      <a:alpha val="0"/>
                    </a:srgbClr>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&lt;DURATION&gt;</a:t>
              </a:r>
            </a:p>
          </p:txBody>
        </p:sp>
      </p:grpSp>
      <p:sp>
        <p:nvSpPr>
          <p:cNvPr id="2" name="Rectangle 1">
            <a:extLst>
              <a:ext uri="{FF2B5EF4-FFF2-40B4-BE49-F238E27FC236}">
                <a16:creationId xmlns:a16="http://schemas.microsoft.com/office/drawing/2014/main" id="{F8E28B06-D33C-C1D0-34E6-07633E4EF478}"/>
              </a:ext>
            </a:extLst>
          </p:cNvPr>
          <p:cNvSpPr/>
          <p:nvPr userDrawn="1"/>
        </p:nvSpPr>
        <p:spPr bwMode="ltGray">
          <a:xfrm>
            <a:off x="0" y="0"/>
            <a:ext cx="12192000" cy="6858000"/>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pic>
        <p:nvPicPr>
          <p:cNvPr id="18" name="Picture 17" descr="Background pattern&#10;&#10;Description automatically generated">
            <a:extLst>
              <a:ext uri="{FF2B5EF4-FFF2-40B4-BE49-F238E27FC236}">
                <a16:creationId xmlns:a16="http://schemas.microsoft.com/office/drawing/2014/main" id="{59DA114F-379B-6AB0-E63E-EDE7F1D54552}"/>
              </a:ext>
            </a:extLst>
          </p:cNvPr>
          <p:cNvPicPr>
            <a:picLocks noChangeAspect="1"/>
          </p:cNvPicPr>
          <p:nvPr userDrawn="1"/>
        </p:nvPicPr>
        <p:blipFill rotWithShape="1">
          <a:blip r:embed="rId2">
            <a:grayscl/>
            <a:alphaModFix amt="16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8988" r="3955"/>
          <a:stretch/>
        </p:blipFill>
        <p:spPr>
          <a:xfrm>
            <a:off x="0" y="0"/>
            <a:ext cx="12192000" cy="6858000"/>
          </a:xfrm>
          <a:prstGeom prst="rect">
            <a:avLst/>
          </a:prstGeom>
        </p:spPr>
      </p:pic>
    </p:spTree>
    <p:extLst>
      <p:ext uri="{BB962C8B-B14F-4D97-AF65-F5344CB8AC3E}">
        <p14:creationId xmlns:p14="http://schemas.microsoft.com/office/powerpoint/2010/main" val="220055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116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84ADFB8-684F-4AA1-AD45-AA1B75078B91}"/>
              </a:ext>
            </a:extLst>
          </p:cNvPr>
          <p:cNvGraphicFramePr>
            <a:graphicFrameLocks noChangeAspect="1"/>
          </p:cNvGraphicFramePr>
          <p:nvPr userDrawn="1">
            <p:custDataLst>
              <p:tags r:id="rId1"/>
            </p:custDataLst>
            <p:extLst>
              <p:ext uri="{D42A27DB-BD31-4B8C-83A1-F6EECF244321}">
                <p14:modId xmlns:p14="http://schemas.microsoft.com/office/powerpoint/2010/main" val="2711075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E84ADFB8-684F-4AA1-AD45-AA1B75078B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etricHPE" panose="020B0503030202060203" pitchFamily="34" charset="0"/>
                <a:sym typeface="MetricHPE" panose="020B0503030202060203" pitchFamily="34" charset="0"/>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vert="horz" lIns="91440" tIns="91440" rIns="91440" bIns="91440" anchor="t"/>
          <a:lstStyle>
            <a:lvl1pPr>
              <a:defRPr sz="3200" baseline="0">
                <a:latin typeface="MetricHPE" panose="020B0503030202060203" pitchFamily="34" charset="0"/>
                <a:sym typeface="MetricHPE" panose="020B0503030202060203" pitchFamily="34" charset="0"/>
              </a:defRPr>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89340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57A7E5E-CA69-406E-83FA-41141E4885C2}"/>
              </a:ext>
            </a:extLst>
          </p:cNvPr>
          <p:cNvGraphicFramePr>
            <a:graphicFrameLocks noChangeAspect="1"/>
          </p:cNvGraphicFramePr>
          <p:nvPr userDrawn="1">
            <p:custDataLst>
              <p:tags r:id="rId1"/>
            </p:custDataLst>
            <p:extLst>
              <p:ext uri="{D42A27DB-BD31-4B8C-83A1-F6EECF244321}">
                <p14:modId xmlns:p14="http://schemas.microsoft.com/office/powerpoint/2010/main" val="32910868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C57A7E5E-CA69-406E-83FA-41141E488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etricHPE" panose="020B0503030202060203" pitchFamily="34" charset="0"/>
                <a:sym typeface="MetricHPE" panose="020B0503030202060203" pitchFamily="34" charset="0"/>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vert="horz" lIns="91440" tIns="91440" rIns="91440" bIns="91440" anchor="ctr" anchorCtr="0"/>
          <a:lstStyle>
            <a:lvl1pPr algn="ctr">
              <a:defRPr sz="4000" baseline="0">
                <a:solidFill>
                  <a:schemeClr val="bg1"/>
                </a:solidFill>
                <a:latin typeface="MetricHPE" panose="020B0503030202060203" pitchFamily="34" charset="0"/>
                <a:sym typeface="MetricHPE" panose="020B0503030202060203" pitchFamily="34" charset="0"/>
              </a:defRPr>
            </a:lvl1pPr>
          </a:lstStyle>
          <a:p>
            <a:r>
              <a:rPr lang="en-US"/>
              <a:t>Click to add section header</a:t>
            </a:r>
          </a:p>
        </p:txBody>
      </p:sp>
    </p:spTree>
    <p:extLst>
      <p:ext uri="{BB962C8B-B14F-4D97-AF65-F5344CB8AC3E}">
        <p14:creationId xmlns:p14="http://schemas.microsoft.com/office/powerpoint/2010/main" val="80036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48FEA9-0B6B-4F10-9B08-876CB718440B}"/>
              </a:ext>
            </a:extLst>
          </p:cNvPr>
          <p:cNvGraphicFramePr>
            <a:graphicFrameLocks noChangeAspect="1"/>
          </p:cNvGraphicFramePr>
          <p:nvPr userDrawn="1">
            <p:custDataLst>
              <p:tags r:id="rId1"/>
            </p:custDataLst>
            <p:extLst>
              <p:ext uri="{D42A27DB-BD31-4B8C-83A1-F6EECF244321}">
                <p14:modId xmlns:p14="http://schemas.microsoft.com/office/powerpoint/2010/main" val="2541894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2E48FEA9-0B6B-4F10-9B08-876CB71844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etricHPE" panose="020B0503030202060203" pitchFamily="34" charset="0"/>
                <a:sym typeface="MetricHPE" panose="020B0503030202060203" pitchFamily="34" charset="0"/>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vert="horz" lIns="91440" tIns="91440" rIns="91440" bIns="91440" anchor="b" anchorCtr="0"/>
          <a:lstStyle>
            <a:lvl1pPr>
              <a:defRPr sz="3200" baseline="0">
                <a:solidFill>
                  <a:schemeClr val="bg1"/>
                </a:solidFill>
                <a:latin typeface="MetricHPE" panose="020B0503030202060203" pitchFamily="34" charset="0"/>
                <a:sym typeface="MetricHPE" panose="020B0503030202060203" pitchFamily="34" charset="0"/>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91429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CEA4730-05E9-413E-A59C-914E0C366231}"/>
              </a:ext>
            </a:extLst>
          </p:cNvPr>
          <p:cNvGraphicFramePr>
            <a:graphicFrameLocks noChangeAspect="1"/>
          </p:cNvGraphicFramePr>
          <p:nvPr userDrawn="1">
            <p:custDataLst>
              <p:tags r:id="rId1"/>
            </p:custDataLst>
            <p:extLst>
              <p:ext uri="{D42A27DB-BD31-4B8C-83A1-F6EECF244321}">
                <p14:modId xmlns:p14="http://schemas.microsoft.com/office/powerpoint/2010/main" val="2712173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BCEA4730-05E9-413E-A59C-914E0C366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6" name="Title"/>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15023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B74272F-602D-4192-BC54-B2645BC73430}"/>
              </a:ext>
            </a:extLst>
          </p:cNvPr>
          <p:cNvGraphicFramePr>
            <a:graphicFrameLocks noChangeAspect="1"/>
          </p:cNvGraphicFramePr>
          <p:nvPr userDrawn="1">
            <p:custDataLst>
              <p:tags r:id="rId1"/>
            </p:custDataLst>
            <p:extLst>
              <p:ext uri="{D42A27DB-BD31-4B8C-83A1-F6EECF244321}">
                <p14:modId xmlns:p14="http://schemas.microsoft.com/office/powerpoint/2010/main" val="2647132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B74272F-602D-4192-BC54-B2645BC734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44910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1849DD0-CD9F-43B4-BC22-9490F93AC843}"/>
              </a:ext>
            </a:extLst>
          </p:cNvPr>
          <p:cNvGraphicFramePr>
            <a:graphicFrameLocks noChangeAspect="1"/>
          </p:cNvGraphicFramePr>
          <p:nvPr userDrawn="1">
            <p:custDataLst>
              <p:tags r:id="rId1"/>
            </p:custDataLst>
            <p:extLst>
              <p:ext uri="{D42A27DB-BD31-4B8C-83A1-F6EECF244321}">
                <p14:modId xmlns:p14="http://schemas.microsoft.com/office/powerpoint/2010/main" val="2372761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1849DD0-CD9F-43B4-BC22-9490F93AC8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7541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6C4D275-D9D2-4194-9F32-64D652B008C3}"/>
              </a:ext>
            </a:extLst>
          </p:cNvPr>
          <p:cNvGraphicFramePr>
            <a:graphicFrameLocks noChangeAspect="1"/>
          </p:cNvGraphicFramePr>
          <p:nvPr userDrawn="1">
            <p:custDataLst>
              <p:tags r:id="rId1"/>
            </p:custDataLst>
            <p:extLst>
              <p:ext uri="{D42A27DB-BD31-4B8C-83A1-F6EECF244321}">
                <p14:modId xmlns:p14="http://schemas.microsoft.com/office/powerpoint/2010/main" val="4168693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E6C4D275-D9D2-4194-9F32-64D652B008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vert="horz" lIns="91440" tIns="91440" rIns="91440" bIns="91440" anchor="b" anchorCtr="0"/>
          <a:lstStyle>
            <a:lvl1pPr>
              <a:defRPr sz="3200" baseline="0">
                <a:latin typeface="MetricHPE" panose="020B0503030202060203" pitchFamily="34" charset="0"/>
                <a:sym typeface="MetricHPE" panose="020B0503030202060203" pitchFamily="34" charset="0"/>
              </a:defRPr>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63257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457EDA-0A28-4849-BD37-266565E6DABA}"/>
              </a:ext>
            </a:extLst>
          </p:cNvPr>
          <p:cNvGraphicFramePr>
            <a:graphicFrameLocks noChangeAspect="1"/>
          </p:cNvGraphicFramePr>
          <p:nvPr userDrawn="1">
            <p:custDataLst>
              <p:tags r:id="rId1"/>
            </p:custDataLst>
            <p:extLst>
              <p:ext uri="{D42A27DB-BD31-4B8C-83A1-F6EECF244321}">
                <p14:modId xmlns:p14="http://schemas.microsoft.com/office/powerpoint/2010/main" val="816617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AB457EDA-0A28-4849-BD37-266565E6DA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sym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vert="horz" lIns="91440" anchor="b" anchorCtr="0"/>
          <a:lstStyle>
            <a:lvl1pPr marL="219456" indent="-219456">
              <a:defRPr sz="4600" cap="none" baseline="0">
                <a:latin typeface="MetricHPE" panose="020B0503030202060203" pitchFamily="34" charset="0"/>
                <a:sym typeface="MetricHPE" panose="020B0503030202060203" pitchFamily="34" charset="0"/>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1475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 0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F04C283-1C62-4BBA-A54A-179C215B38A5}"/>
              </a:ext>
            </a:extLst>
          </p:cNvPr>
          <p:cNvGraphicFramePr>
            <a:graphicFrameLocks noChangeAspect="1"/>
          </p:cNvGraphicFramePr>
          <p:nvPr userDrawn="1">
            <p:custDataLst>
              <p:tags r:id="rId1"/>
            </p:custDataLst>
            <p:extLst>
              <p:ext uri="{D42A27DB-BD31-4B8C-83A1-F6EECF244321}">
                <p14:modId xmlns:p14="http://schemas.microsoft.com/office/powerpoint/2010/main" val="2131818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 name="Object 1" hidden="1">
                        <a:extLst>
                          <a:ext uri="{FF2B5EF4-FFF2-40B4-BE49-F238E27FC236}">
                            <a16:creationId xmlns:a16="http://schemas.microsoft.com/office/drawing/2014/main" id="{8F04C283-1C62-4BBA-A54A-179C215B38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descr="Background pattern&#10;&#10;Description automatically generated">
            <a:extLst>
              <a:ext uri="{FF2B5EF4-FFF2-40B4-BE49-F238E27FC236}">
                <a16:creationId xmlns:a16="http://schemas.microsoft.com/office/drawing/2014/main" id="{77812819-CA2A-86DB-F409-AEBB6E2B58D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8988" r="395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1762291-CB1E-7B51-C067-56BAFAF5AF62}"/>
              </a:ext>
            </a:extLst>
          </p:cNvPr>
          <p:cNvSpPr/>
          <p:nvPr userDrawn="1"/>
        </p:nvSpPr>
        <p:spPr bwMode="ltGray">
          <a:xfrm>
            <a:off x="0" y="0"/>
            <a:ext cx="12192000" cy="6858000"/>
          </a:xfrm>
          <a:prstGeom prst="rect">
            <a:avLst/>
          </a:prstGeom>
          <a:solidFill>
            <a:schemeClr val="bg1">
              <a:alpha val="75797"/>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pic>
        <p:nvPicPr>
          <p:cNvPr id="6" name="Picture 5" descr="Background pattern&#10;&#10;Description automatically generated">
            <a:extLst>
              <a:ext uri="{FF2B5EF4-FFF2-40B4-BE49-F238E27FC236}">
                <a16:creationId xmlns:a16="http://schemas.microsoft.com/office/drawing/2014/main" id="{2C04344E-4574-D4DC-B4CE-461D9825B66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298" r="6041" b="32184"/>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A70F999-153D-32BE-F149-04E8439A73B5}"/>
              </a:ext>
            </a:extLst>
          </p:cNvPr>
          <p:cNvSpPr/>
          <p:nvPr userDrawn="1"/>
        </p:nvSpPr>
        <p:spPr bwMode="ltGray">
          <a:xfrm>
            <a:off x="186016" y="214965"/>
            <a:ext cx="11823104" cy="6460155"/>
          </a:xfrm>
          <a:prstGeom prst="rect">
            <a:avLst/>
          </a:prstGeom>
          <a:gradFill>
            <a:gsLst>
              <a:gs pos="0">
                <a:schemeClr val="accent1">
                  <a:alpha val="30000"/>
                </a:schemeClr>
              </a:gs>
              <a:gs pos="100000">
                <a:schemeClr val="accent1">
                  <a:lumMod val="75000"/>
                  <a:alpha val="30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Tree>
    <p:extLst>
      <p:ext uri="{BB962C8B-B14F-4D97-AF65-F5344CB8AC3E}">
        <p14:creationId xmlns:p14="http://schemas.microsoft.com/office/powerpoint/2010/main" val="62329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DB08AFA-0746-4D41-942A-DD08BF385679}"/>
              </a:ext>
            </a:extLst>
          </p:cNvPr>
          <p:cNvGraphicFramePr>
            <a:graphicFrameLocks noChangeAspect="1"/>
          </p:cNvGraphicFramePr>
          <p:nvPr userDrawn="1">
            <p:custDataLst>
              <p:tags r:id="rId1"/>
            </p:custDataLst>
            <p:extLst>
              <p:ext uri="{D42A27DB-BD31-4B8C-83A1-F6EECF244321}">
                <p14:modId xmlns:p14="http://schemas.microsoft.com/office/powerpoint/2010/main" val="3351793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DB08AFA-0746-4D41-942A-DD08BF3856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Tree>
    <p:extLst>
      <p:ext uri="{BB962C8B-B14F-4D97-AF65-F5344CB8AC3E}">
        <p14:creationId xmlns:p14="http://schemas.microsoft.com/office/powerpoint/2010/main" val="93008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A5E8DFD-A232-4615-95C8-3553E04E8D30}"/>
              </a:ext>
            </a:extLst>
          </p:cNvPr>
          <p:cNvGraphicFramePr>
            <a:graphicFrameLocks noChangeAspect="1"/>
          </p:cNvGraphicFramePr>
          <p:nvPr userDrawn="1">
            <p:custDataLst>
              <p:tags r:id="rId1"/>
            </p:custDataLst>
            <p:extLst>
              <p:ext uri="{D42A27DB-BD31-4B8C-83A1-F6EECF244321}">
                <p14:modId xmlns:p14="http://schemas.microsoft.com/office/powerpoint/2010/main" val="771650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A5E8DFD-A232-4615-95C8-3553E04E8D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2841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51DAC38-CABC-40E4-BF53-10DB44E26FDD}"/>
              </a:ext>
            </a:extLst>
          </p:cNvPr>
          <p:cNvGraphicFramePr>
            <a:graphicFrameLocks noChangeAspect="1"/>
          </p:cNvGraphicFramePr>
          <p:nvPr userDrawn="1">
            <p:custDataLst>
              <p:tags r:id="rId1"/>
            </p:custDataLst>
            <p:extLst>
              <p:ext uri="{D42A27DB-BD31-4B8C-83A1-F6EECF244321}">
                <p14:modId xmlns:p14="http://schemas.microsoft.com/office/powerpoint/2010/main" val="444206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51DAC38-CABC-40E4-BF53-10DB44E26F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42128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8CCBAEC-80EE-4CF5-8E38-137E1601DA4E}"/>
              </a:ext>
            </a:extLst>
          </p:cNvPr>
          <p:cNvGraphicFramePr>
            <a:graphicFrameLocks noChangeAspect="1"/>
          </p:cNvGraphicFramePr>
          <p:nvPr userDrawn="1">
            <p:custDataLst>
              <p:tags r:id="rId1"/>
            </p:custDataLst>
            <p:extLst>
              <p:ext uri="{D42A27DB-BD31-4B8C-83A1-F6EECF244321}">
                <p14:modId xmlns:p14="http://schemas.microsoft.com/office/powerpoint/2010/main" val="3293798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58CCBAEC-80EE-4CF5-8E38-137E1601D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62912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0FECCF4-5B08-4D07-983D-6DCE5C98521F}"/>
              </a:ext>
            </a:extLst>
          </p:cNvPr>
          <p:cNvGraphicFramePr>
            <a:graphicFrameLocks noChangeAspect="1"/>
          </p:cNvGraphicFramePr>
          <p:nvPr userDrawn="1">
            <p:custDataLst>
              <p:tags r:id="rId1"/>
            </p:custDataLst>
            <p:extLst>
              <p:ext uri="{D42A27DB-BD31-4B8C-83A1-F6EECF244321}">
                <p14:modId xmlns:p14="http://schemas.microsoft.com/office/powerpoint/2010/main" val="1381378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70FECCF4-5B08-4D07-983D-6DCE5C9852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71122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33CC6A5-EED9-4BE6-9BB2-1B5B2BA3AB58}"/>
              </a:ext>
            </a:extLst>
          </p:cNvPr>
          <p:cNvGraphicFramePr>
            <a:graphicFrameLocks noChangeAspect="1"/>
          </p:cNvGraphicFramePr>
          <p:nvPr userDrawn="1">
            <p:custDataLst>
              <p:tags r:id="rId1"/>
            </p:custDataLst>
            <p:extLst>
              <p:ext uri="{D42A27DB-BD31-4B8C-83A1-F6EECF244321}">
                <p14:modId xmlns:p14="http://schemas.microsoft.com/office/powerpoint/2010/main" val="3647225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D33CC6A5-EED9-4BE6-9BB2-1B5B2BA3AB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Tree>
    <p:extLst>
      <p:ext uri="{BB962C8B-B14F-4D97-AF65-F5344CB8AC3E}">
        <p14:creationId xmlns:p14="http://schemas.microsoft.com/office/powerpoint/2010/main" val="167441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BACB20F-6AB9-4717-9714-122FD81AD8A7}"/>
              </a:ext>
            </a:extLst>
          </p:cNvPr>
          <p:cNvGraphicFramePr>
            <a:graphicFrameLocks noChangeAspect="1"/>
          </p:cNvGraphicFramePr>
          <p:nvPr userDrawn="1">
            <p:custDataLst>
              <p:tags r:id="rId1"/>
            </p:custDataLst>
            <p:extLst>
              <p:ext uri="{D42A27DB-BD31-4B8C-83A1-F6EECF244321}">
                <p14:modId xmlns:p14="http://schemas.microsoft.com/office/powerpoint/2010/main" val="1245113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BACB20F-6AB9-4717-9714-122FD81AD8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4188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69A4C04-A3EA-46DA-BB45-CDB216DA3223}"/>
              </a:ext>
            </a:extLst>
          </p:cNvPr>
          <p:cNvGraphicFramePr>
            <a:graphicFrameLocks noChangeAspect="1"/>
          </p:cNvGraphicFramePr>
          <p:nvPr userDrawn="1">
            <p:custDataLst>
              <p:tags r:id="rId1"/>
            </p:custDataLst>
            <p:extLst>
              <p:ext uri="{D42A27DB-BD31-4B8C-83A1-F6EECF244321}">
                <p14:modId xmlns:p14="http://schemas.microsoft.com/office/powerpoint/2010/main" val="1374085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69A4C04-A3EA-46DA-BB45-CDB216DA32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51998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EF3F2B0-772A-445A-8335-AA9D2FA1E7B7}"/>
              </a:ext>
            </a:extLst>
          </p:cNvPr>
          <p:cNvGraphicFramePr>
            <a:graphicFrameLocks noChangeAspect="1"/>
          </p:cNvGraphicFramePr>
          <p:nvPr userDrawn="1">
            <p:custDataLst>
              <p:tags r:id="rId1"/>
            </p:custDataLst>
            <p:extLst>
              <p:ext uri="{D42A27DB-BD31-4B8C-83A1-F6EECF244321}">
                <p14:modId xmlns:p14="http://schemas.microsoft.com/office/powerpoint/2010/main" val="1394458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5EF3F2B0-772A-445A-8335-AA9D2FA1E7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41006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C416F85-2B34-4AE4-95D6-BF9CFB412AEF}"/>
              </a:ext>
            </a:extLst>
          </p:cNvPr>
          <p:cNvGraphicFramePr>
            <a:graphicFrameLocks noChangeAspect="1"/>
          </p:cNvGraphicFramePr>
          <p:nvPr userDrawn="1">
            <p:custDataLst>
              <p:tags r:id="rId1"/>
            </p:custDataLst>
            <p:extLst>
              <p:ext uri="{D42A27DB-BD31-4B8C-83A1-F6EECF244321}">
                <p14:modId xmlns:p14="http://schemas.microsoft.com/office/powerpoint/2010/main" val="2978337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4C416F85-2B34-4AE4-95D6-BF9CFB412A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44686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P Divider 1">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8A2CF2-3910-4E79-8F2C-B6F0F51C111A}"/>
              </a:ext>
            </a:extLst>
          </p:cNvPr>
          <p:cNvGraphicFramePr>
            <a:graphicFrameLocks noChangeAspect="1"/>
          </p:cNvGraphicFramePr>
          <p:nvPr userDrawn="1">
            <p:custDataLst>
              <p:tags r:id="rId1"/>
            </p:custDataLst>
            <p:extLst>
              <p:ext uri="{D42A27DB-BD31-4B8C-83A1-F6EECF244321}">
                <p14:modId xmlns:p14="http://schemas.microsoft.com/office/powerpoint/2010/main" val="4195493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BD8A2CF2-3910-4E79-8F2C-B6F0F51C11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bg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bg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rgbClr val="000000">
                      <a:alpha val="0"/>
                    </a:srgbClr>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bg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bg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rgbClr val="000000">
                      <a:alpha val="0"/>
                    </a:srgbClr>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&lt;DURATION&gt;</a:t>
              </a:r>
            </a:p>
          </p:txBody>
        </p:sp>
      </p:grpSp>
      <p:sp>
        <p:nvSpPr>
          <p:cNvPr id="2" name="Rectangle 1">
            <a:extLst>
              <a:ext uri="{FF2B5EF4-FFF2-40B4-BE49-F238E27FC236}">
                <a16:creationId xmlns:a16="http://schemas.microsoft.com/office/drawing/2014/main" id="{F8E28B06-D33C-C1D0-34E6-07633E4EF478}"/>
              </a:ext>
            </a:extLst>
          </p:cNvPr>
          <p:cNvSpPr/>
          <p:nvPr userDrawn="1"/>
        </p:nvSpPr>
        <p:spPr bwMode="ltGray">
          <a:xfrm>
            <a:off x="0" y="0"/>
            <a:ext cx="12192000" cy="6858000"/>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pic>
        <p:nvPicPr>
          <p:cNvPr id="18" name="Picture 17" descr="Background pattern&#10;&#10;Description automatically generated">
            <a:extLst>
              <a:ext uri="{FF2B5EF4-FFF2-40B4-BE49-F238E27FC236}">
                <a16:creationId xmlns:a16="http://schemas.microsoft.com/office/drawing/2014/main" id="{59DA114F-379B-6AB0-E63E-EDE7F1D54552}"/>
              </a:ext>
            </a:extLst>
          </p:cNvPr>
          <p:cNvPicPr>
            <a:picLocks noChangeAspect="1"/>
          </p:cNvPicPr>
          <p:nvPr userDrawn="1"/>
        </p:nvPicPr>
        <p:blipFill rotWithShape="1">
          <a:blip r:embed="rId5">
            <a:grayscl/>
            <a:alphaModFix amt="16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18988" r="3955"/>
          <a:stretch/>
        </p:blipFill>
        <p:spPr>
          <a:xfrm>
            <a:off x="0" y="0"/>
            <a:ext cx="12192000" cy="6858000"/>
          </a:xfrm>
          <a:prstGeom prst="rect">
            <a:avLst/>
          </a:prstGeom>
        </p:spPr>
      </p:pic>
    </p:spTree>
    <p:extLst>
      <p:ext uri="{BB962C8B-B14F-4D97-AF65-F5344CB8AC3E}">
        <p14:creationId xmlns:p14="http://schemas.microsoft.com/office/powerpoint/2010/main" val="322114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116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81B370A-5B7E-451E-A6E7-C98EEEED58D6}"/>
              </a:ext>
            </a:extLst>
          </p:cNvPr>
          <p:cNvGraphicFramePr>
            <a:graphicFrameLocks noChangeAspect="1"/>
          </p:cNvGraphicFramePr>
          <p:nvPr userDrawn="1">
            <p:custDataLst>
              <p:tags r:id="rId1"/>
            </p:custDataLst>
            <p:extLst>
              <p:ext uri="{D42A27DB-BD31-4B8C-83A1-F6EECF244321}">
                <p14:modId xmlns:p14="http://schemas.microsoft.com/office/powerpoint/2010/main" val="179226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81B370A-5B7E-451E-A6E7-C98EEEED58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etricHPE" panose="020B0503030202060203" pitchFamily="34" charset="0"/>
                <a:sym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415353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2AF6AB5-2EAF-44EB-8180-4EBE0A12EB8F}"/>
              </a:ext>
            </a:extLst>
          </p:cNvPr>
          <p:cNvGraphicFramePr>
            <a:graphicFrameLocks noChangeAspect="1"/>
          </p:cNvGraphicFramePr>
          <p:nvPr userDrawn="1">
            <p:custDataLst>
              <p:tags r:id="rId1"/>
            </p:custDataLst>
            <p:extLst>
              <p:ext uri="{D42A27DB-BD31-4B8C-83A1-F6EECF244321}">
                <p14:modId xmlns:p14="http://schemas.microsoft.com/office/powerpoint/2010/main" val="2217322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62AF6AB5-2EAF-44EB-8180-4EBE0A12EB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42549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CD9B7F5-5935-49D2-BFB9-4DD1D6CF03A8}"/>
              </a:ext>
            </a:extLst>
          </p:cNvPr>
          <p:cNvGraphicFramePr>
            <a:graphicFrameLocks noChangeAspect="1"/>
          </p:cNvGraphicFramePr>
          <p:nvPr userDrawn="1">
            <p:custDataLst>
              <p:tags r:id="rId1"/>
            </p:custDataLst>
            <p:extLst>
              <p:ext uri="{D42A27DB-BD31-4B8C-83A1-F6EECF244321}">
                <p14:modId xmlns:p14="http://schemas.microsoft.com/office/powerpoint/2010/main" val="92190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CD9B7F5-5935-49D2-BFB9-4DD1D6CF03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Tree>
    <p:extLst>
      <p:ext uri="{BB962C8B-B14F-4D97-AF65-F5344CB8AC3E}">
        <p14:creationId xmlns:p14="http://schemas.microsoft.com/office/powerpoint/2010/main" val="66520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1415DDE-BCB7-402A-83EE-E821146D738D}"/>
              </a:ext>
            </a:extLst>
          </p:cNvPr>
          <p:cNvGraphicFramePr>
            <a:graphicFrameLocks noChangeAspect="1"/>
          </p:cNvGraphicFramePr>
          <p:nvPr userDrawn="1">
            <p:custDataLst>
              <p:tags r:id="rId1"/>
            </p:custDataLst>
            <p:extLst>
              <p:ext uri="{D42A27DB-BD31-4B8C-83A1-F6EECF244321}">
                <p14:modId xmlns:p14="http://schemas.microsoft.com/office/powerpoint/2010/main" val="5881481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11415DDE-BCB7-402A-83EE-E821146D738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90053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448E36D-1791-497B-8B45-6161FB44ED9C}"/>
              </a:ext>
            </a:extLst>
          </p:cNvPr>
          <p:cNvGraphicFramePr>
            <a:graphicFrameLocks noChangeAspect="1"/>
          </p:cNvGraphicFramePr>
          <p:nvPr userDrawn="1">
            <p:custDataLst>
              <p:tags r:id="rId1"/>
            </p:custDataLst>
            <p:extLst>
              <p:ext uri="{D42A27DB-BD31-4B8C-83A1-F6EECF244321}">
                <p14:modId xmlns:p14="http://schemas.microsoft.com/office/powerpoint/2010/main" val="3228662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B448E36D-1791-497B-8B45-6161FB44ED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etricHPE" panose="020B0503030202060203" pitchFamily="34" charset="0"/>
                <a:sym typeface="MetricHPE" panose="020B0503030202060203" pitchFamily="34" charset="0"/>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07870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79774FC-F55C-4DFC-ADB6-18E4209079EF}"/>
              </a:ext>
            </a:extLst>
          </p:cNvPr>
          <p:cNvGraphicFramePr>
            <a:graphicFrameLocks noChangeAspect="1"/>
          </p:cNvGraphicFramePr>
          <p:nvPr userDrawn="1">
            <p:custDataLst>
              <p:tags r:id="rId1"/>
            </p:custDataLst>
            <p:extLst>
              <p:ext uri="{D42A27DB-BD31-4B8C-83A1-F6EECF244321}">
                <p14:modId xmlns:p14="http://schemas.microsoft.com/office/powerpoint/2010/main" val="1392440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79774FC-F55C-4DFC-ADB6-18E4209079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3" y="2676894"/>
            <a:ext cx="3685309"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32848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D7FB032-5C39-4FF8-8FE8-B730EC7CCE77}"/>
              </a:ext>
            </a:extLst>
          </p:cNvPr>
          <p:cNvGraphicFramePr>
            <a:graphicFrameLocks noChangeAspect="1"/>
          </p:cNvGraphicFramePr>
          <p:nvPr userDrawn="1">
            <p:custDataLst>
              <p:tags r:id="rId1"/>
            </p:custDataLst>
            <p:extLst>
              <p:ext uri="{D42A27DB-BD31-4B8C-83A1-F6EECF244321}">
                <p14:modId xmlns:p14="http://schemas.microsoft.com/office/powerpoint/2010/main" val="1926550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D7FB032-5C39-4FF8-8FE8-B730EC7CCE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2" y="2676894"/>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08820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4E0B40D-5357-45FF-9FB8-FCEFDD888C5F}"/>
              </a:ext>
            </a:extLst>
          </p:cNvPr>
          <p:cNvGraphicFramePr>
            <a:graphicFrameLocks noChangeAspect="1"/>
          </p:cNvGraphicFramePr>
          <p:nvPr userDrawn="1">
            <p:custDataLst>
              <p:tags r:id="rId1"/>
            </p:custDataLst>
            <p:extLst>
              <p:ext uri="{D42A27DB-BD31-4B8C-83A1-F6EECF244321}">
                <p14:modId xmlns:p14="http://schemas.microsoft.com/office/powerpoint/2010/main" val="1574195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A4E0B40D-5357-45FF-9FB8-FCEFDD888C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etricHPE" panose="020B0503030202060203" pitchFamily="34" charset="0"/>
                <a:sym typeface="MetricHPE" panose="020B0503030202060203" pitchFamily="34" charset="0"/>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35221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F460974-2E49-479B-8B56-14195E7788EB}"/>
              </a:ext>
            </a:extLst>
          </p:cNvPr>
          <p:cNvGraphicFramePr>
            <a:graphicFrameLocks noChangeAspect="1"/>
          </p:cNvGraphicFramePr>
          <p:nvPr userDrawn="1">
            <p:custDataLst>
              <p:tags r:id="rId1"/>
            </p:custDataLst>
            <p:extLst>
              <p:ext uri="{D42A27DB-BD31-4B8C-83A1-F6EECF244321}">
                <p14:modId xmlns:p14="http://schemas.microsoft.com/office/powerpoint/2010/main" val="4140828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F460974-2E49-479B-8B56-14195E7788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ntent Placeholder"/>
          <p:cNvSpPr>
            <a:spLocks noGrp="1"/>
          </p:cNvSpPr>
          <p:nvPr>
            <p:ph sz="quarter" idx="13"/>
          </p:nvPr>
        </p:nvSpPr>
        <p:spPr>
          <a:xfrm>
            <a:off x="4076700" y="331788"/>
            <a:ext cx="7734300" cy="5764212"/>
          </a:xfrm>
        </p:spPr>
        <p:txBody>
          <a:bodyPr anchor="ct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3" y="1417320"/>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22927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D8A375B-118A-4C0B-A008-CE8167BAEA6A}"/>
              </a:ext>
            </a:extLst>
          </p:cNvPr>
          <p:cNvGraphicFramePr>
            <a:graphicFrameLocks noChangeAspect="1"/>
          </p:cNvGraphicFramePr>
          <p:nvPr userDrawn="1">
            <p:custDataLst>
              <p:tags r:id="rId1"/>
            </p:custDataLst>
            <p:extLst>
              <p:ext uri="{D42A27DB-BD31-4B8C-83A1-F6EECF244321}">
                <p14:modId xmlns:p14="http://schemas.microsoft.com/office/powerpoint/2010/main" val="415462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9D8A375B-118A-4C0B-A008-CE8167BAEA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 name="Title"/>
          <p:cNvSpPr>
            <a:spLocks noGrp="1"/>
          </p:cNvSpPr>
          <p:nvPr>
            <p:ph type="title" hasCustomPrompt="1"/>
          </p:nvPr>
        </p:nvSpPr>
        <p:spPr>
          <a:xfrm>
            <a:off x="289122" y="1417320"/>
            <a:ext cx="3536373" cy="868680"/>
          </a:xfrm>
        </p:spPr>
        <p:txBody>
          <a:bodyPr vert="horz" anchor="b"/>
          <a:lstStyle>
            <a:lvl1pPr>
              <a:defRPr>
                <a:latin typeface="MetricHPE" panose="020B0503030202060203" pitchFamily="34" charset="0"/>
                <a:sym typeface="MetricHPE" panose="020B0503030202060203" pitchFamily="34" charset="0"/>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4721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84ADFB8-684F-4AA1-AD45-AA1B75078B91}"/>
              </a:ext>
            </a:extLst>
          </p:cNvPr>
          <p:cNvGraphicFramePr>
            <a:graphicFrameLocks noChangeAspect="1"/>
          </p:cNvGraphicFramePr>
          <p:nvPr userDrawn="1">
            <p:custDataLst>
              <p:tags r:id="rId1"/>
            </p:custDataLst>
            <p:extLst>
              <p:ext uri="{D42A27DB-BD31-4B8C-83A1-F6EECF244321}">
                <p14:modId xmlns:p14="http://schemas.microsoft.com/office/powerpoint/2010/main" val="3150993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E84ADFB8-684F-4AA1-AD45-AA1B75078B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etricHPE" panose="020B0503030202060203" pitchFamily="34" charset="0"/>
                <a:sym typeface="MetricHPE" panose="020B0503030202060203" pitchFamily="34" charset="0"/>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vert="horz" lIns="91440" tIns="91440" rIns="91440" bIns="91440" anchor="t"/>
          <a:lstStyle>
            <a:lvl1pPr>
              <a:defRPr sz="3200" baseline="0">
                <a:latin typeface="MetricHPE" panose="020B0503030202060203" pitchFamily="34" charset="0"/>
                <a:sym typeface="MetricHPE" panose="020B0503030202060203" pitchFamily="34" charset="0"/>
              </a:defRPr>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37847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CC563F0-C3B9-4B28-9B1C-8DD505A079B3}"/>
              </a:ext>
            </a:extLst>
          </p:cNvPr>
          <p:cNvGraphicFramePr>
            <a:graphicFrameLocks noChangeAspect="1"/>
          </p:cNvGraphicFramePr>
          <p:nvPr userDrawn="1">
            <p:custDataLst>
              <p:tags r:id="rId1"/>
            </p:custDataLst>
            <p:extLst>
              <p:ext uri="{D42A27DB-BD31-4B8C-83A1-F6EECF244321}">
                <p14:modId xmlns:p14="http://schemas.microsoft.com/office/powerpoint/2010/main" val="2922444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BCC563F0-C3B9-4B28-9B1C-8DD505A079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24818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0C7905-C50D-4479-A459-3E98126B58D9}"/>
              </a:ext>
            </a:extLst>
          </p:cNvPr>
          <p:cNvGraphicFramePr>
            <a:graphicFrameLocks noChangeAspect="1"/>
          </p:cNvGraphicFramePr>
          <p:nvPr userDrawn="1">
            <p:custDataLst>
              <p:tags r:id="rId1"/>
            </p:custDataLst>
            <p:extLst>
              <p:ext uri="{D42A27DB-BD31-4B8C-83A1-F6EECF244321}">
                <p14:modId xmlns:p14="http://schemas.microsoft.com/office/powerpoint/2010/main" val="2972486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DF0C7905-C50D-4479-A459-3E98126B58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83651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C107DCD-8E78-467B-8556-CF6A8FC3DFBE}"/>
              </a:ext>
            </a:extLst>
          </p:cNvPr>
          <p:cNvGraphicFramePr>
            <a:graphicFrameLocks noChangeAspect="1"/>
          </p:cNvGraphicFramePr>
          <p:nvPr userDrawn="1">
            <p:custDataLst>
              <p:tags r:id="rId1"/>
            </p:custDataLst>
            <p:extLst>
              <p:ext uri="{D42A27DB-BD31-4B8C-83A1-F6EECF244321}">
                <p14:modId xmlns:p14="http://schemas.microsoft.com/office/powerpoint/2010/main" val="1855758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FC107DCD-8E78-467B-8556-CF6A8FC3DF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67872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96DD28D-6BE5-4E79-90A1-9269E81D4FB7}"/>
              </a:ext>
            </a:extLst>
          </p:cNvPr>
          <p:cNvGraphicFramePr>
            <a:graphicFrameLocks noChangeAspect="1"/>
          </p:cNvGraphicFramePr>
          <p:nvPr userDrawn="1">
            <p:custDataLst>
              <p:tags r:id="rId1"/>
            </p:custDataLst>
            <p:extLst>
              <p:ext uri="{D42A27DB-BD31-4B8C-83A1-F6EECF244321}">
                <p14:modId xmlns:p14="http://schemas.microsoft.com/office/powerpoint/2010/main" val="1804596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A96DD28D-6BE5-4E79-90A1-9269E81D4F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etricHPE" panose="020B0503030202060203" pitchFamily="34" charset="0"/>
                <a:sym typeface="MetricHPE" panose="020B0503030202060203" pitchFamily="34" charset="0"/>
              </a:defRPr>
            </a:lvl4pPr>
            <a:lvl5pPr>
              <a:defRPr>
                <a:latin typeface="MetricHPE" panose="020B0503030202060203" pitchFamily="34" charset="0"/>
                <a:sym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5348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1477547-A011-41BB-9219-72EBC5149BED}"/>
              </a:ext>
            </a:extLst>
          </p:cNvPr>
          <p:cNvGraphicFramePr>
            <a:graphicFrameLocks noChangeAspect="1"/>
          </p:cNvGraphicFramePr>
          <p:nvPr userDrawn="1">
            <p:custDataLst>
              <p:tags r:id="rId1"/>
            </p:custDataLst>
            <p:extLst>
              <p:ext uri="{D42A27DB-BD31-4B8C-83A1-F6EECF244321}">
                <p14:modId xmlns:p14="http://schemas.microsoft.com/office/powerpoint/2010/main" val="2995577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1477547-A011-41BB-9219-72EBC5149B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65363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7F710E9-8B82-475E-9524-D1FFCB009F99}"/>
              </a:ext>
            </a:extLst>
          </p:cNvPr>
          <p:cNvGraphicFramePr>
            <a:graphicFrameLocks noChangeAspect="1"/>
          </p:cNvGraphicFramePr>
          <p:nvPr userDrawn="1">
            <p:custDataLst>
              <p:tags r:id="rId1"/>
            </p:custDataLst>
            <p:extLst>
              <p:ext uri="{D42A27DB-BD31-4B8C-83A1-F6EECF244321}">
                <p14:modId xmlns:p14="http://schemas.microsoft.com/office/powerpoint/2010/main" val="3862224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17F710E9-8B82-475E-9524-D1FFCB009F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sym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157339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F2FAA-5188-48CD-88F5-10F71041EAA8}"/>
              </a:ext>
            </a:extLst>
          </p:cNvPr>
          <p:cNvGraphicFramePr>
            <a:graphicFrameLocks noChangeAspect="1"/>
          </p:cNvGraphicFramePr>
          <p:nvPr userDrawn="1">
            <p:custDataLst>
              <p:tags r:id="rId1"/>
            </p:custDataLst>
            <p:extLst>
              <p:ext uri="{D42A27DB-BD31-4B8C-83A1-F6EECF244321}">
                <p14:modId xmlns:p14="http://schemas.microsoft.com/office/powerpoint/2010/main" val="334238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E3EF2FAA-5188-48CD-88F5-10F71041EA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Tree>
    <p:extLst>
      <p:ext uri="{BB962C8B-B14F-4D97-AF65-F5344CB8AC3E}">
        <p14:creationId xmlns:p14="http://schemas.microsoft.com/office/powerpoint/2010/main" val="367660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13A1EFD-C471-4A96-AF59-4EDB28B8A701}"/>
              </a:ext>
            </a:extLst>
          </p:cNvPr>
          <p:cNvGraphicFramePr>
            <a:graphicFrameLocks noChangeAspect="1"/>
          </p:cNvGraphicFramePr>
          <p:nvPr userDrawn="1">
            <p:custDataLst>
              <p:tags r:id="rId1"/>
            </p:custDataLst>
            <p:extLst>
              <p:ext uri="{D42A27DB-BD31-4B8C-83A1-F6EECF244321}">
                <p14:modId xmlns:p14="http://schemas.microsoft.com/office/powerpoint/2010/main" val="3554321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C13A1EFD-C471-4A96-AF59-4EDB28B8A7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vert="horz"/>
          <a:lstStyle>
            <a:lvl1pPr>
              <a:defRPr>
                <a:latin typeface="MetricHPE" panose="020B0503030202060203" pitchFamily="34" charset="0"/>
                <a:sym typeface="MetricHPE" panose="020B0503030202060203"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lvl1pPr>
              <a:defRPr>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lvl1pPr>
              <a:defRPr>
                <a:latin typeface="MetricHPE" panose="020B0503030202060203" pitchFamily="34" charset="0"/>
                <a:sym typeface="MetricHPE" panose="020B0503030202060203" pitchFamily="34" charset="0"/>
              </a:defRPr>
            </a:lvl1pPr>
          </a:lstStyle>
          <a:p>
            <a:r>
              <a:rPr lang="en-US"/>
              <a:t>Confidential | Authorized </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etricHPE" panose="020B0503030202060203" pitchFamily="34" charset="0"/>
                <a:sym typeface="MetricHPE" panose="020B0503030202060203" pitchFamily="34" charset="0"/>
              </a:defRPr>
            </a:lvl1pPr>
            <a:lvl2pPr>
              <a:defRPr>
                <a:latin typeface="MetricHPE" panose="020B0503030202060203" pitchFamily="34" charset="0"/>
                <a:sym typeface="MetricHPE" panose="020B0503030202060203" pitchFamily="34" charset="0"/>
              </a:defRPr>
            </a:lvl2pPr>
            <a:lvl3pPr>
              <a:defRPr>
                <a:latin typeface="MetricHPE" panose="020B0503030202060203" pitchFamily="34" charset="0"/>
                <a:sym typeface="MetricHPE" panose="020B0503030202060203" pitchFamily="34" charset="0"/>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sym typeface="MetricHPE" panose="020B0503030202060203" pitchFamily="34" charset="0"/>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Tree>
    <p:extLst>
      <p:ext uri="{BB962C8B-B14F-4D97-AF65-F5344CB8AC3E}">
        <p14:creationId xmlns:p14="http://schemas.microsoft.com/office/powerpoint/2010/main" val="426504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75DE491-3AC8-4C49-9804-56C0A4B899D6}"/>
              </a:ext>
            </a:extLst>
          </p:cNvPr>
          <p:cNvGraphicFramePr>
            <a:graphicFrameLocks noChangeAspect="1"/>
          </p:cNvGraphicFramePr>
          <p:nvPr userDrawn="1">
            <p:custDataLst>
              <p:tags r:id="rId1"/>
            </p:custDataLst>
            <p:extLst>
              <p:ext uri="{D42A27DB-BD31-4B8C-83A1-F6EECF244321}">
                <p14:modId xmlns:p14="http://schemas.microsoft.com/office/powerpoint/2010/main" val="39259469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975DE491-3AC8-4C49-9804-56C0A4B899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etricHPE" panose="020B0503030202060203" pitchFamily="34" charset="0"/>
                <a:sym typeface="MetricHPE" panose="020B0503030202060203" pitchFamily="34" charset="0"/>
              </a:defRPr>
            </a:lvl1pPr>
          </a:lstStyle>
          <a:p>
            <a:r>
              <a:rPr lang="en-US"/>
              <a:t>Click to add picture</a:t>
            </a:r>
          </a:p>
        </p:txBody>
      </p:sp>
    </p:spTree>
    <p:extLst>
      <p:ext uri="{BB962C8B-B14F-4D97-AF65-F5344CB8AC3E}">
        <p14:creationId xmlns:p14="http://schemas.microsoft.com/office/powerpoint/2010/main" val="386813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8A5BEE-2D34-4035-A7FB-F52BD3CB2586}"/>
              </a:ext>
            </a:extLst>
          </p:cNvPr>
          <p:cNvGraphicFramePr>
            <a:graphicFrameLocks noChangeAspect="1"/>
          </p:cNvGraphicFramePr>
          <p:nvPr userDrawn="1">
            <p:custDataLst>
              <p:tags r:id="rId1"/>
            </p:custDataLst>
            <p:extLst>
              <p:ext uri="{D42A27DB-BD31-4B8C-83A1-F6EECF244321}">
                <p14:modId xmlns:p14="http://schemas.microsoft.com/office/powerpoint/2010/main" val="2010631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568A5BEE-2D34-4035-A7FB-F52BD3CB25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5"/>
                  <a:srcRect/>
                  <a:stretch>
                    <a:fillRect/>
                  </a:stretch>
                </a:blipFill>
                <a:latin typeface="MetricHPE" panose="020B0503030202060203" pitchFamily="34" charset="0"/>
                <a:sym typeface="MetricHPE" panose="020B0503030202060203" pitchFamily="34" charset="0"/>
              </a:defRPr>
            </a:lvl1pPr>
          </a:lstStyle>
          <a:p>
            <a:r>
              <a:rPr lang="en-US"/>
              <a:t>Single line</a:t>
            </a:r>
          </a:p>
        </p:txBody>
      </p:sp>
    </p:spTree>
    <p:extLst>
      <p:ext uri="{BB962C8B-B14F-4D97-AF65-F5344CB8AC3E}">
        <p14:creationId xmlns:p14="http://schemas.microsoft.com/office/powerpoint/2010/main" val="3865797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slideLayout" Target="../slideLayouts/slideLayout103.xml"/><Relationship Id="rId55" Type="http://schemas.openxmlformats.org/officeDocument/2006/relationships/oleObject" Target="../embeddings/oleObject54.bin"/><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3" Type="http://schemas.openxmlformats.org/officeDocument/2006/relationships/theme" Target="../theme/theme2.xml"/><Relationship Id="rId5" Type="http://schemas.openxmlformats.org/officeDocument/2006/relationships/slideLayout" Target="../slideLayouts/slideLayout58.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56" Type="http://schemas.openxmlformats.org/officeDocument/2006/relationships/image" Target="../media/image1.emf"/><Relationship Id="rId8" Type="http://schemas.openxmlformats.org/officeDocument/2006/relationships/slideLayout" Target="../slideLayouts/slideLayout61.xml"/><Relationship Id="rId51" Type="http://schemas.openxmlformats.org/officeDocument/2006/relationships/slideLayout" Target="../slideLayouts/slideLayout104.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54" Type="http://schemas.openxmlformats.org/officeDocument/2006/relationships/tags" Target="../tags/tag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57" Type="http://schemas.openxmlformats.org/officeDocument/2006/relationships/image" Target="../media/image2.png"/><Relationship Id="rId10" Type="http://schemas.openxmlformats.org/officeDocument/2006/relationships/slideLayout" Target="../slideLayouts/slideLayout63.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slideLayout" Target="../slideLayouts/slideLayout147.xml"/><Relationship Id="rId47" Type="http://schemas.openxmlformats.org/officeDocument/2006/relationships/slideLayout" Target="../slideLayouts/slideLayout152.xml"/><Relationship Id="rId50" Type="http://schemas.openxmlformats.org/officeDocument/2006/relationships/slideLayout" Target="../slideLayouts/slideLayout155.xml"/><Relationship Id="rId55" Type="http://schemas.openxmlformats.org/officeDocument/2006/relationships/theme" Target="../theme/theme3.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9" Type="http://schemas.openxmlformats.org/officeDocument/2006/relationships/slideLayout" Target="../slideLayouts/slideLayout134.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slideLayout" Target="../slideLayouts/slideLayout150.xml"/><Relationship Id="rId53" Type="http://schemas.openxmlformats.org/officeDocument/2006/relationships/slideLayout" Target="../slideLayouts/slideLayout158.xml"/><Relationship Id="rId58" Type="http://schemas.openxmlformats.org/officeDocument/2006/relationships/image" Target="../media/image1.emf"/><Relationship Id="rId5" Type="http://schemas.openxmlformats.org/officeDocument/2006/relationships/slideLayout" Target="../slideLayouts/slideLayout110.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48" Type="http://schemas.openxmlformats.org/officeDocument/2006/relationships/slideLayout" Target="../slideLayouts/slideLayout153.xml"/><Relationship Id="rId56" Type="http://schemas.openxmlformats.org/officeDocument/2006/relationships/tags" Target="../tags/tag104.xml"/><Relationship Id="rId8" Type="http://schemas.openxmlformats.org/officeDocument/2006/relationships/slideLayout" Target="../slideLayouts/slideLayout113.xml"/><Relationship Id="rId51" Type="http://schemas.openxmlformats.org/officeDocument/2006/relationships/slideLayout" Target="../slideLayouts/slideLayout156.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slideLayout" Target="../slideLayouts/slideLayout151.xml"/><Relationship Id="rId59" Type="http://schemas.openxmlformats.org/officeDocument/2006/relationships/image" Target="../media/image2.png"/><Relationship Id="rId20" Type="http://schemas.openxmlformats.org/officeDocument/2006/relationships/slideLayout" Target="../slideLayouts/slideLayout125.xml"/><Relationship Id="rId41" Type="http://schemas.openxmlformats.org/officeDocument/2006/relationships/slideLayout" Target="../slideLayouts/slideLayout146.xml"/><Relationship Id="rId54" Type="http://schemas.openxmlformats.org/officeDocument/2006/relationships/slideLayout" Target="../slideLayouts/slideLayout159.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49" Type="http://schemas.openxmlformats.org/officeDocument/2006/relationships/slideLayout" Target="../slideLayouts/slideLayout154.xml"/><Relationship Id="rId57" Type="http://schemas.openxmlformats.org/officeDocument/2006/relationships/oleObject" Target="../embeddings/oleObject103.bin"/><Relationship Id="rId10" Type="http://schemas.openxmlformats.org/officeDocument/2006/relationships/slideLayout" Target="../slideLayouts/slideLayout115.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52" Type="http://schemas.openxmlformats.org/officeDocument/2006/relationships/slideLayout" Target="../slideLayouts/slideLayout15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9" Type="http://schemas.openxmlformats.org/officeDocument/2006/relationships/slideLayout" Target="../slideLayouts/slideLayout198.xml"/><Relationship Id="rId21" Type="http://schemas.openxmlformats.org/officeDocument/2006/relationships/slideLayout" Target="../slideLayouts/slideLayout180.xml"/><Relationship Id="rId34" Type="http://schemas.openxmlformats.org/officeDocument/2006/relationships/slideLayout" Target="../slideLayouts/slideLayout193.xml"/><Relationship Id="rId42" Type="http://schemas.openxmlformats.org/officeDocument/2006/relationships/slideLayout" Target="../slideLayouts/slideLayout201.xml"/><Relationship Id="rId47" Type="http://schemas.openxmlformats.org/officeDocument/2006/relationships/slideLayout" Target="../slideLayouts/slideLayout206.xml"/><Relationship Id="rId50" Type="http://schemas.openxmlformats.org/officeDocument/2006/relationships/tags" Target="../tags/tag105.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9" Type="http://schemas.openxmlformats.org/officeDocument/2006/relationships/slideLayout" Target="../slideLayouts/slideLayout188.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37" Type="http://schemas.openxmlformats.org/officeDocument/2006/relationships/slideLayout" Target="../slideLayouts/slideLayout196.xml"/><Relationship Id="rId40" Type="http://schemas.openxmlformats.org/officeDocument/2006/relationships/slideLayout" Target="../slideLayouts/slideLayout199.xml"/><Relationship Id="rId45" Type="http://schemas.openxmlformats.org/officeDocument/2006/relationships/slideLayout" Target="../slideLayouts/slideLayout204.xml"/><Relationship Id="rId53" Type="http://schemas.openxmlformats.org/officeDocument/2006/relationships/image" Target="../media/image2.png"/><Relationship Id="rId5" Type="http://schemas.openxmlformats.org/officeDocument/2006/relationships/slideLayout" Target="../slideLayouts/slideLayout164.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4" Type="http://schemas.openxmlformats.org/officeDocument/2006/relationships/slideLayout" Target="../slideLayouts/slideLayout203.xml"/><Relationship Id="rId52" Type="http://schemas.openxmlformats.org/officeDocument/2006/relationships/image" Target="../media/image1.emf"/><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slideLayout" Target="../slideLayouts/slideLayout194.xml"/><Relationship Id="rId43" Type="http://schemas.openxmlformats.org/officeDocument/2006/relationships/slideLayout" Target="../slideLayouts/slideLayout202.xml"/><Relationship Id="rId48" Type="http://schemas.openxmlformats.org/officeDocument/2006/relationships/slideLayout" Target="../slideLayouts/slideLayout207.xml"/><Relationship Id="rId8" Type="http://schemas.openxmlformats.org/officeDocument/2006/relationships/slideLayout" Target="../slideLayouts/slideLayout167.xml"/><Relationship Id="rId51" Type="http://schemas.openxmlformats.org/officeDocument/2006/relationships/oleObject" Target="../embeddings/oleObject104.bin"/><Relationship Id="rId3" Type="http://schemas.openxmlformats.org/officeDocument/2006/relationships/slideLayout" Target="../slideLayouts/slideLayout162.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38" Type="http://schemas.openxmlformats.org/officeDocument/2006/relationships/slideLayout" Target="../slideLayouts/slideLayout197.xml"/><Relationship Id="rId46" Type="http://schemas.openxmlformats.org/officeDocument/2006/relationships/slideLayout" Target="../slideLayouts/slideLayout205.xml"/><Relationship Id="rId20" Type="http://schemas.openxmlformats.org/officeDocument/2006/relationships/slideLayout" Target="../slideLayouts/slideLayout179.xml"/><Relationship Id="rId41" Type="http://schemas.openxmlformats.org/officeDocument/2006/relationships/slideLayout" Target="../slideLayouts/slideLayout200.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slideLayout" Target="../slideLayouts/slideLayout195.xml"/><Relationship Id="rId4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5A121F0-FBE7-49A7-A4ED-3C39532ECE97}"/>
              </a:ext>
            </a:extLst>
          </p:cNvPr>
          <p:cNvGraphicFramePr>
            <a:graphicFrameLocks noChangeAspect="1"/>
          </p:cNvGraphicFramePr>
          <p:nvPr userDrawn="1">
            <p:custDataLst>
              <p:tags r:id="rId55"/>
            </p:custDataLst>
            <p:extLst>
              <p:ext uri="{D42A27DB-BD31-4B8C-83A1-F6EECF244321}">
                <p14:modId xmlns:p14="http://schemas.microsoft.com/office/powerpoint/2010/main" val="1451375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306" imgH="306" progId="TCLayout.ActiveDocument.1">
                  <p:embed/>
                </p:oleObj>
              </mc:Choice>
              <mc:Fallback>
                <p:oleObj name="think-cell Slide" r:id="rId56" imgW="306" imgH="306" progId="TCLayout.ActiveDocument.1">
                  <p:embed/>
                  <p:pic>
                    <p:nvPicPr>
                      <p:cNvPr id="5" name="Object 4" hidden="1">
                        <a:extLst>
                          <a:ext uri="{FF2B5EF4-FFF2-40B4-BE49-F238E27FC236}">
                            <a16:creationId xmlns:a16="http://schemas.microsoft.com/office/drawing/2014/main" id="{45A121F0-FBE7-49A7-A4ED-3C39532ECE97}"/>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8"/>
              </a:buBlip>
              <a:defRPr sz="2000" kern="1200" cap="all" normalizeH="0" baseline="10000">
                <a:solidFill>
                  <a:schemeClr val="tx1"/>
                </a:solidFill>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etricHPE" panose="020B0503030202060203" pitchFamily="34" charset="0"/>
                <a:sym typeface="MetricHPE" panose="020B0503030202060203" pitchFamily="34" charset="0"/>
              </a:defRPr>
            </a:lvl1pPr>
          </a:lstStyle>
          <a:p>
            <a:r>
              <a:rPr lang="en-US"/>
              <a:t>Confidential | Authorized </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60" r:id="rId1"/>
    <p:sldLayoutId id="2147483696" r:id="rId2"/>
    <p:sldLayoutId id="2147483695" r:id="rId3"/>
    <p:sldLayoutId id="2147483702" r:id="rId4"/>
    <p:sldLayoutId id="2147484291" r:id="rId5"/>
    <p:sldLayoutId id="2147484292" r:id="rId6"/>
    <p:sldLayoutId id="2147484293" r:id="rId7"/>
    <p:sldLayoutId id="2147484294" r:id="rId8"/>
    <p:sldLayoutId id="2147483701" r:id="rId9"/>
    <p:sldLayoutId id="2147483705" r:id="rId10"/>
    <p:sldLayoutId id="2147483661" r:id="rId11"/>
    <p:sldLayoutId id="2147483662" r:id="rId12"/>
    <p:sldLayoutId id="2147483663" r:id="rId13"/>
    <p:sldLayoutId id="2147483685" r:id="rId14"/>
    <p:sldLayoutId id="2147483686" r:id="rId15"/>
    <p:sldLayoutId id="2147483666" r:id="rId16"/>
    <p:sldLayoutId id="2147483756" r:id="rId17"/>
    <p:sldLayoutId id="2147483668" r:id="rId18"/>
    <p:sldLayoutId id="2147483669" r:id="rId19"/>
    <p:sldLayoutId id="2147483652" r:id="rId20"/>
    <p:sldLayoutId id="2147483698" r:id="rId21"/>
    <p:sldLayoutId id="2147483755" r:id="rId22"/>
    <p:sldLayoutId id="2147483670" r:id="rId23"/>
    <p:sldLayoutId id="2147483671" r:id="rId24"/>
    <p:sldLayoutId id="2147483699" r:id="rId25"/>
    <p:sldLayoutId id="2147483672" r:id="rId26"/>
    <p:sldLayoutId id="2147483673" r:id="rId27"/>
    <p:sldLayoutId id="2147483654" r:id="rId28"/>
    <p:sldLayoutId id="2147483679" r:id="rId29"/>
    <p:sldLayoutId id="2147483688" r:id="rId30"/>
    <p:sldLayoutId id="2147483689" r:id="rId31"/>
    <p:sldLayoutId id="2147483690" r:id="rId32"/>
    <p:sldLayoutId id="2147483691" r:id="rId33"/>
    <p:sldLayoutId id="2147483692" r:id="rId34"/>
    <p:sldLayoutId id="2147483693" r:id="rId35"/>
    <p:sldLayoutId id="2147483694" r:id="rId36"/>
    <p:sldLayoutId id="2147483656" r:id="rId37"/>
    <p:sldLayoutId id="2147483657" r:id="rId38"/>
    <p:sldLayoutId id="2147483758" r:id="rId39"/>
    <p:sldLayoutId id="2147483697" r:id="rId40"/>
    <p:sldLayoutId id="2147483676" r:id="rId41"/>
    <p:sldLayoutId id="2147483677" r:id="rId42"/>
    <p:sldLayoutId id="2147483706" r:id="rId43"/>
    <p:sldLayoutId id="2147483707" r:id="rId44"/>
    <p:sldLayoutId id="2147483704" r:id="rId45"/>
    <p:sldLayoutId id="2147483752" r:id="rId46"/>
    <p:sldLayoutId id="2147483753" r:id="rId47"/>
    <p:sldLayoutId id="2147483703" r:id="rId48"/>
    <p:sldLayoutId id="2147483757" r:id="rId49"/>
    <p:sldLayoutId id="2147483700" r:id="rId50"/>
    <p:sldLayoutId id="2147483759" r:id="rId51"/>
    <p:sldLayoutId id="2147483760" r:id="rId52"/>
    <p:sldLayoutId id="2147484453"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userDrawn="1">
          <p15:clr>
            <a:srgbClr val="F26B43"/>
          </p15:clr>
        </p15:guide>
        <p15:guide id="3" pos="240" userDrawn="1">
          <p15:clr>
            <a:srgbClr val="F26B43"/>
          </p15:clr>
        </p15:guide>
        <p15:guide id="4" pos="7423" userDrawn="1">
          <p15:clr>
            <a:srgbClr val="F26B43"/>
          </p15:clr>
        </p15:guide>
        <p15:guide id="5" orient="horz" pos="432" userDrawn="1">
          <p15:clr>
            <a:srgbClr val="F26B43"/>
          </p15:clr>
        </p15:guide>
        <p15:guide id="6" orient="horz" pos="3884" userDrawn="1">
          <p15:clr>
            <a:srgbClr val="F26B43"/>
          </p15:clr>
        </p15:guide>
        <p15:guide id="7" orient="horz" pos="1440" userDrawn="1">
          <p15:clr>
            <a:srgbClr val="F26B43"/>
          </p15:clr>
        </p15:guide>
        <p15:guide id="8" orient="horz" pos="2880" userDrawn="1">
          <p15:clr>
            <a:srgbClr val="F26B43"/>
          </p15:clr>
        </p15:guide>
        <p15:guide id="9" pos="2568" userDrawn="1">
          <p15:clr>
            <a:srgbClr val="F26B43"/>
          </p15:clr>
        </p15:guide>
        <p15:guide id="10" pos="5112" userDrawn="1">
          <p15:clr>
            <a:srgbClr val="F26B43"/>
          </p15:clr>
        </p15:guide>
        <p15:guide id="11" orient="horz" pos="41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5A121F0-FBE7-49A7-A4ED-3C39532ECE97}"/>
              </a:ext>
            </a:extLst>
          </p:cNvPr>
          <p:cNvGraphicFramePr>
            <a:graphicFrameLocks noChangeAspect="1"/>
          </p:cNvGraphicFramePr>
          <p:nvPr userDrawn="1">
            <p:custDataLst>
              <p:tags r:id="rId54"/>
            </p:custDataLst>
            <p:extLst>
              <p:ext uri="{D42A27DB-BD31-4B8C-83A1-F6EECF244321}">
                <p14:modId xmlns:p14="http://schemas.microsoft.com/office/powerpoint/2010/main" val="700372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306" imgH="306" progId="TCLayout.ActiveDocument.1">
                  <p:embed/>
                </p:oleObj>
              </mc:Choice>
              <mc:Fallback>
                <p:oleObj name="think-cell Slide" r:id="rId55" imgW="306" imgH="306" progId="TCLayout.ActiveDocument.1">
                  <p:embed/>
                  <p:pic>
                    <p:nvPicPr>
                      <p:cNvPr id="5" name="Object 4" hidden="1">
                        <a:extLst>
                          <a:ext uri="{FF2B5EF4-FFF2-40B4-BE49-F238E27FC236}">
                            <a16:creationId xmlns:a16="http://schemas.microsoft.com/office/drawing/2014/main" id="{45A121F0-FBE7-49A7-A4ED-3C39532ECE97}"/>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7"/>
              </a:buBlip>
              <a:defRPr sz="2000" kern="1200" cap="all" normalizeH="0" baseline="10000">
                <a:solidFill>
                  <a:schemeClr val="tx1"/>
                </a:solidFill>
                <a:latin typeface="MetricHPE" panose="020B0503030202060203" pitchFamily="34" charset="0"/>
                <a:sym typeface="MetricHPE" panose="020B0503030202060203" pitchFamily="34" charset="0"/>
              </a:defRPr>
            </a:lvl1pPr>
          </a:lstStyle>
          <a:p>
            <a:pPr defTabSz="1088421"/>
            <a:fld id="{104FC826-72BB-4AF1-BA01-A94F7396A7DC}" type="slidenum">
              <a:rPr lang="en-US" smtClean="0"/>
              <a:pPr defTabSz="1088421"/>
              <a:t>‹nr.›</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etricHPE" panose="020B0503030202060203" pitchFamily="34" charset="0"/>
                <a:sym typeface="MetricHPE" panose="020B0503030202060203" pitchFamily="34" charset="0"/>
              </a:defRPr>
            </a:lvl1pPr>
          </a:lstStyle>
          <a:p>
            <a:r>
              <a:rPr lang="en-US"/>
              <a:t>Confidential | Authorized </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1494379561"/>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 id="2147484309" r:id="rId14"/>
    <p:sldLayoutId id="2147484310" r:id="rId15"/>
    <p:sldLayoutId id="2147484311" r:id="rId16"/>
    <p:sldLayoutId id="2147484312" r:id="rId17"/>
    <p:sldLayoutId id="2147484313" r:id="rId18"/>
    <p:sldLayoutId id="2147484314" r:id="rId19"/>
    <p:sldLayoutId id="2147484315" r:id="rId20"/>
    <p:sldLayoutId id="2147484316" r:id="rId21"/>
    <p:sldLayoutId id="2147484317" r:id="rId22"/>
    <p:sldLayoutId id="2147484318" r:id="rId23"/>
    <p:sldLayoutId id="2147484319" r:id="rId24"/>
    <p:sldLayoutId id="2147484320" r:id="rId25"/>
    <p:sldLayoutId id="2147484321" r:id="rId26"/>
    <p:sldLayoutId id="2147484322" r:id="rId27"/>
    <p:sldLayoutId id="2147484323" r:id="rId28"/>
    <p:sldLayoutId id="2147484324" r:id="rId29"/>
    <p:sldLayoutId id="2147484325" r:id="rId30"/>
    <p:sldLayoutId id="2147484326" r:id="rId31"/>
    <p:sldLayoutId id="2147484327" r:id="rId32"/>
    <p:sldLayoutId id="2147484328" r:id="rId33"/>
    <p:sldLayoutId id="2147484329" r:id="rId34"/>
    <p:sldLayoutId id="2147484330" r:id="rId35"/>
    <p:sldLayoutId id="2147484331" r:id="rId36"/>
    <p:sldLayoutId id="2147484332" r:id="rId37"/>
    <p:sldLayoutId id="2147484333" r:id="rId38"/>
    <p:sldLayoutId id="2147484334" r:id="rId39"/>
    <p:sldLayoutId id="2147484335" r:id="rId40"/>
    <p:sldLayoutId id="2147484336" r:id="rId41"/>
    <p:sldLayoutId id="2147484337" r:id="rId42"/>
    <p:sldLayoutId id="2147484338" r:id="rId43"/>
    <p:sldLayoutId id="2147484339" r:id="rId44"/>
    <p:sldLayoutId id="2147484340" r:id="rId45"/>
    <p:sldLayoutId id="2147484341" r:id="rId46"/>
    <p:sldLayoutId id="2147484342" r:id="rId47"/>
    <p:sldLayoutId id="2147484343" r:id="rId48"/>
    <p:sldLayoutId id="2147484344" r:id="rId49"/>
    <p:sldLayoutId id="2147484345" r:id="rId50"/>
    <p:sldLayoutId id="2147484346" r:id="rId51"/>
    <p:sldLayoutId id="2147484347"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C43694F-F4BD-0CC5-F641-9B343718D34F}"/>
              </a:ext>
            </a:extLst>
          </p:cNvPr>
          <p:cNvGraphicFramePr>
            <a:graphicFrameLocks noChangeAspect="1"/>
          </p:cNvGraphicFramePr>
          <p:nvPr userDrawn="1">
            <p:custDataLst>
              <p:tags r:id="rId56"/>
            </p:custDataLst>
            <p:extLst>
              <p:ext uri="{D42A27DB-BD31-4B8C-83A1-F6EECF244321}">
                <p14:modId xmlns:p14="http://schemas.microsoft.com/office/powerpoint/2010/main" val="117857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306" imgH="306" progId="TCLayout.ActiveDocument.1">
                  <p:embed/>
                </p:oleObj>
              </mc:Choice>
              <mc:Fallback>
                <p:oleObj name="think-cell Slide" r:id="rId57" imgW="306" imgH="306" progId="TCLayout.ActiveDocument.1">
                  <p:embed/>
                  <p:pic>
                    <p:nvPicPr>
                      <p:cNvPr id="5" name="Object 4" hidden="1">
                        <a:extLst>
                          <a:ext uri="{FF2B5EF4-FFF2-40B4-BE49-F238E27FC236}">
                            <a16:creationId xmlns:a16="http://schemas.microsoft.com/office/drawing/2014/main" id="{CC43694F-F4BD-0CC5-F641-9B343718D34F}"/>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9"/>
              </a:buBlip>
              <a:defRPr sz="2000" kern="1200" cap="all" normalizeH="0" baseline="10000">
                <a:solidFill>
                  <a:schemeClr val="tx1"/>
                </a:solidFill>
                <a:latin typeface="+mn-lt"/>
              </a:defRPr>
            </a:lvl1pPr>
          </a:lstStyle>
          <a:p>
            <a:pPr defTabSz="1088421"/>
            <a:fld id="{104FC826-72BB-4AF1-BA01-A94F7396A7DC}" type="slidenum">
              <a:rPr lang="en-US" smtClean="0">
                <a:solidFill>
                  <a:prstClr val="black"/>
                </a:solidFill>
              </a:rPr>
              <a:pPr defTabSz="1088421"/>
              <a:t>‹nr.›</a:t>
            </a:fld>
            <a:endParaRPr lang="en-US" dirty="0">
              <a:solidFill>
                <a:prstClr val="black"/>
              </a:solidFill>
            </a:endParaRPr>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dirty="0">
                <a:solidFill>
                  <a:prstClr val="black"/>
                </a:solidFill>
              </a:rPr>
              <a:t>Confidential | Authorized </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solidFill>
                <a:prstClr val="black"/>
              </a:solidFill>
            </a:endParaRPr>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endParaRPr lang="en-US" dirty="0"/>
          </a:p>
        </p:txBody>
      </p:sp>
    </p:spTree>
    <p:extLst>
      <p:ext uri="{BB962C8B-B14F-4D97-AF65-F5344CB8AC3E}">
        <p14:creationId xmlns:p14="http://schemas.microsoft.com/office/powerpoint/2010/main" val="3155231979"/>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 id="2147484361" r:id="rId13"/>
    <p:sldLayoutId id="2147484362" r:id="rId14"/>
    <p:sldLayoutId id="2147484363" r:id="rId15"/>
    <p:sldLayoutId id="2147484364" r:id="rId16"/>
    <p:sldLayoutId id="2147484365" r:id="rId17"/>
    <p:sldLayoutId id="2147484366" r:id="rId18"/>
    <p:sldLayoutId id="2147484367" r:id="rId19"/>
    <p:sldLayoutId id="2147484368" r:id="rId20"/>
    <p:sldLayoutId id="2147484369" r:id="rId21"/>
    <p:sldLayoutId id="2147484370" r:id="rId22"/>
    <p:sldLayoutId id="2147484371" r:id="rId23"/>
    <p:sldLayoutId id="2147484372" r:id="rId24"/>
    <p:sldLayoutId id="2147484373" r:id="rId25"/>
    <p:sldLayoutId id="2147484375" r:id="rId26"/>
    <p:sldLayoutId id="2147484376" r:id="rId27"/>
    <p:sldLayoutId id="2147484377" r:id="rId28"/>
    <p:sldLayoutId id="2147484378" r:id="rId29"/>
    <p:sldLayoutId id="2147484379" r:id="rId30"/>
    <p:sldLayoutId id="2147484380" r:id="rId31"/>
    <p:sldLayoutId id="2147484381" r:id="rId32"/>
    <p:sldLayoutId id="2147484382" r:id="rId33"/>
    <p:sldLayoutId id="2147484383" r:id="rId34"/>
    <p:sldLayoutId id="2147484384" r:id="rId35"/>
    <p:sldLayoutId id="2147484385" r:id="rId36"/>
    <p:sldLayoutId id="2147484386" r:id="rId37"/>
    <p:sldLayoutId id="2147484387" r:id="rId38"/>
    <p:sldLayoutId id="2147484388" r:id="rId39"/>
    <p:sldLayoutId id="2147484389" r:id="rId40"/>
    <p:sldLayoutId id="2147484390" r:id="rId41"/>
    <p:sldLayoutId id="2147484391" r:id="rId42"/>
    <p:sldLayoutId id="2147484392" r:id="rId43"/>
    <p:sldLayoutId id="2147484393" r:id="rId44"/>
    <p:sldLayoutId id="2147484394" r:id="rId45"/>
    <p:sldLayoutId id="2147484395" r:id="rId46"/>
    <p:sldLayoutId id="2147484396" r:id="rId47"/>
    <p:sldLayoutId id="2147484397" r:id="rId48"/>
    <p:sldLayoutId id="2147484398" r:id="rId49"/>
    <p:sldLayoutId id="2147484399" r:id="rId50"/>
    <p:sldLayoutId id="2147484400" r:id="rId51"/>
    <p:sldLayoutId id="2147484401" r:id="rId52"/>
    <p:sldLayoutId id="2147484402" r:id="rId53"/>
    <p:sldLayoutId id="2147484403"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F222FE8-2097-6992-6F00-D279396FAD21}"/>
              </a:ext>
            </a:extLst>
          </p:cNvPr>
          <p:cNvGraphicFramePr>
            <a:graphicFrameLocks noChangeAspect="1"/>
          </p:cNvGraphicFramePr>
          <p:nvPr userDrawn="1">
            <p:custDataLst>
              <p:tags r:id="rId50"/>
            </p:custDataLst>
            <p:extLst>
              <p:ext uri="{D42A27DB-BD31-4B8C-83A1-F6EECF244321}">
                <p14:modId xmlns:p14="http://schemas.microsoft.com/office/powerpoint/2010/main" val="884392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1" imgW="306" imgH="306" progId="TCLayout.ActiveDocument.1">
                  <p:embed/>
                </p:oleObj>
              </mc:Choice>
              <mc:Fallback>
                <p:oleObj name="think-cell Slide" r:id="rId51" imgW="306" imgH="306" progId="TCLayout.ActiveDocument.1">
                  <p:embed/>
                  <p:pic>
                    <p:nvPicPr>
                      <p:cNvPr id="5" name="Object 4" hidden="1">
                        <a:extLst>
                          <a:ext uri="{FF2B5EF4-FFF2-40B4-BE49-F238E27FC236}">
                            <a16:creationId xmlns:a16="http://schemas.microsoft.com/office/drawing/2014/main" id="{0F222FE8-2097-6992-6F00-D279396FAD21}"/>
                          </a:ext>
                        </a:extLst>
                      </p:cNvPr>
                      <p:cNvPicPr/>
                      <p:nvPr/>
                    </p:nvPicPr>
                    <p:blipFill>
                      <a:blip r:embed="rId52"/>
                      <a:stretch>
                        <a:fillRect/>
                      </a:stretch>
                    </p:blipFill>
                    <p:spPr>
                      <a:xfrm>
                        <a:off x="1588" y="1588"/>
                        <a:ext cx="1588" cy="1588"/>
                      </a:xfrm>
                      <a:prstGeom prst="rect">
                        <a:avLst/>
                      </a:prstGeom>
                    </p:spPr>
                  </p:pic>
                </p:oleObj>
              </mc:Fallback>
            </mc:AlternateContent>
          </a:graphicData>
        </a:graphic>
      </p:graphicFrame>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3"/>
              </a:buBlip>
              <a:defRPr sz="2000" kern="1200" cap="all" normalizeH="0" baseline="10000">
                <a:solidFill>
                  <a:schemeClr val="tx1"/>
                </a:solidFill>
                <a:latin typeface="+mn-lt"/>
              </a:defRPr>
            </a:lvl1pPr>
          </a:lstStyle>
          <a:p>
            <a:pPr defTabSz="1088421"/>
            <a:fld id="{104FC826-72BB-4AF1-BA01-A94F7396A7DC}" type="slidenum">
              <a:rPr lang="en-US" smtClean="0"/>
              <a:pPr defTabSz="1088421"/>
              <a:t>‹nr.›</a:t>
            </a:fld>
            <a:endParaRPr lang="en-US" dirty="0"/>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dirty="0"/>
              <a:t>Confidential | Authorized HPE Partner Use Only</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endParaRPr lang="en-US" dirty="0"/>
          </a:p>
        </p:txBody>
      </p:sp>
    </p:spTree>
    <p:extLst>
      <p:ext uri="{BB962C8B-B14F-4D97-AF65-F5344CB8AC3E}">
        <p14:creationId xmlns:p14="http://schemas.microsoft.com/office/powerpoint/2010/main" val="1391236081"/>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 id="2147484417" r:id="rId13"/>
    <p:sldLayoutId id="2147484418" r:id="rId14"/>
    <p:sldLayoutId id="2147484419" r:id="rId15"/>
    <p:sldLayoutId id="2147484420" r:id="rId16"/>
    <p:sldLayoutId id="2147484421" r:id="rId17"/>
    <p:sldLayoutId id="2147484422" r:id="rId18"/>
    <p:sldLayoutId id="2147484423" r:id="rId19"/>
    <p:sldLayoutId id="2147484424" r:id="rId20"/>
    <p:sldLayoutId id="2147484425" r:id="rId21"/>
    <p:sldLayoutId id="2147484426" r:id="rId22"/>
    <p:sldLayoutId id="2147484427" r:id="rId23"/>
    <p:sldLayoutId id="2147484428" r:id="rId24"/>
    <p:sldLayoutId id="2147484429" r:id="rId25"/>
    <p:sldLayoutId id="2147484430" r:id="rId26"/>
    <p:sldLayoutId id="2147484431" r:id="rId27"/>
    <p:sldLayoutId id="2147484432" r:id="rId28"/>
    <p:sldLayoutId id="2147484433" r:id="rId29"/>
    <p:sldLayoutId id="2147484434" r:id="rId30"/>
    <p:sldLayoutId id="2147484435" r:id="rId31"/>
    <p:sldLayoutId id="2147484436" r:id="rId32"/>
    <p:sldLayoutId id="2147484437" r:id="rId33"/>
    <p:sldLayoutId id="2147484438" r:id="rId34"/>
    <p:sldLayoutId id="2147484439" r:id="rId35"/>
    <p:sldLayoutId id="2147484440" r:id="rId36"/>
    <p:sldLayoutId id="2147484441" r:id="rId37"/>
    <p:sldLayoutId id="2147484442" r:id="rId38"/>
    <p:sldLayoutId id="2147484443" r:id="rId39"/>
    <p:sldLayoutId id="2147484444" r:id="rId40"/>
    <p:sldLayoutId id="2147484445" r:id="rId41"/>
    <p:sldLayoutId id="2147484446" r:id="rId42"/>
    <p:sldLayoutId id="2147484447" r:id="rId43"/>
    <p:sldLayoutId id="2147484448" r:id="rId44"/>
    <p:sldLayoutId id="2147484449" r:id="rId45"/>
    <p:sldLayoutId id="2147484450" r:id="rId46"/>
    <p:sldLayoutId id="2147484451" r:id="rId47"/>
    <p:sldLayoutId id="2147484452"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54.xml"/><Relationship Id="rId6" Type="http://schemas.openxmlformats.org/officeDocument/2006/relationships/image" Target="../media/image1.emf"/><Relationship Id="rId5" Type="http://schemas.openxmlformats.org/officeDocument/2006/relationships/oleObject" Target="../embeddings/oleObject153.bin"/><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9.xml"/><Relationship Id="rId7" Type="http://schemas.openxmlformats.org/officeDocument/2006/relationships/image" Target="../media/image9.jpeg"/><Relationship Id="rId2" Type="http://schemas.openxmlformats.org/officeDocument/2006/relationships/slideLayout" Target="../slideLayouts/slideLayout49.xml"/><Relationship Id="rId1" Type="http://schemas.openxmlformats.org/officeDocument/2006/relationships/tags" Target="../tags/tag162.xml"/><Relationship Id="rId6" Type="http://schemas.openxmlformats.org/officeDocument/2006/relationships/image" Target="../media/image1.emf"/><Relationship Id="rId5" Type="http://schemas.openxmlformats.org/officeDocument/2006/relationships/oleObject" Target="../embeddings/oleObject161.bin"/><Relationship Id="rId10" Type="http://schemas.openxmlformats.org/officeDocument/2006/relationships/image" Target="../media/image25.png"/><Relationship Id="rId4" Type="http://schemas.openxmlformats.org/officeDocument/2006/relationships/image" Target="../media/image23.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0.xml"/><Relationship Id="rId7" Type="http://schemas.openxmlformats.org/officeDocument/2006/relationships/image" Target="../media/image1.emf"/><Relationship Id="rId2" Type="http://schemas.openxmlformats.org/officeDocument/2006/relationships/slideLayout" Target="../slideLayouts/slideLayout49.xml"/><Relationship Id="rId1" Type="http://schemas.openxmlformats.org/officeDocument/2006/relationships/tags" Target="../tags/tag163.xml"/><Relationship Id="rId6" Type="http://schemas.openxmlformats.org/officeDocument/2006/relationships/oleObject" Target="../embeddings/oleObject162.bin"/><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1.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64.xml"/><Relationship Id="rId6" Type="http://schemas.openxmlformats.org/officeDocument/2006/relationships/image" Target="../media/image1.emf"/><Relationship Id="rId11" Type="http://schemas.openxmlformats.org/officeDocument/2006/relationships/image" Target="../media/image10.jpeg"/><Relationship Id="rId5" Type="http://schemas.openxmlformats.org/officeDocument/2006/relationships/oleObject" Target="../embeddings/oleObject163.bin"/><Relationship Id="rId10" Type="http://schemas.openxmlformats.org/officeDocument/2006/relationships/image" Target="../media/image25.png"/><Relationship Id="rId4" Type="http://schemas.openxmlformats.org/officeDocument/2006/relationships/image" Target="../media/image28.jpe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2.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65.xml"/><Relationship Id="rId6" Type="http://schemas.openxmlformats.org/officeDocument/2006/relationships/image" Target="../media/image1.emf"/><Relationship Id="rId11" Type="http://schemas.openxmlformats.org/officeDocument/2006/relationships/image" Target="../media/image10.jpeg"/><Relationship Id="rId5" Type="http://schemas.openxmlformats.org/officeDocument/2006/relationships/oleObject" Target="../embeddings/oleObject164.bin"/><Relationship Id="rId10" Type="http://schemas.openxmlformats.org/officeDocument/2006/relationships/image" Target="../media/image32.png"/><Relationship Id="rId4" Type="http://schemas.openxmlformats.org/officeDocument/2006/relationships/image" Target="../media/image28.jpe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9.xml"/><Relationship Id="rId1" Type="http://schemas.openxmlformats.org/officeDocument/2006/relationships/tags" Target="../tags/tag166.xml"/><Relationship Id="rId6" Type="http://schemas.openxmlformats.org/officeDocument/2006/relationships/oleObject" Target="../embeddings/oleObject165.bin"/><Relationship Id="rId5" Type="http://schemas.openxmlformats.org/officeDocument/2006/relationships/image" Target="../media/image25.png"/><Relationship Id="rId4" Type="http://schemas.openxmlformats.org/officeDocument/2006/relationships/image" Target="../media/image28.jpeg"/><Relationship Id="rId9"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67.xml"/><Relationship Id="rId6" Type="http://schemas.openxmlformats.org/officeDocument/2006/relationships/image" Target="../media/image1.emf"/><Relationship Id="rId5" Type="http://schemas.openxmlformats.org/officeDocument/2006/relationships/oleObject" Target="../embeddings/oleObject166.bin"/><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9.xml"/><Relationship Id="rId1" Type="http://schemas.openxmlformats.org/officeDocument/2006/relationships/tags" Target="../tags/tag168.xml"/><Relationship Id="rId6" Type="http://schemas.openxmlformats.org/officeDocument/2006/relationships/oleObject" Target="../embeddings/oleObject167.bin"/><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9.xml"/><Relationship Id="rId1" Type="http://schemas.openxmlformats.org/officeDocument/2006/relationships/tags" Target="../tags/tag169.xml"/><Relationship Id="rId6" Type="http://schemas.openxmlformats.org/officeDocument/2006/relationships/oleObject" Target="../embeddings/oleObject168.bin"/><Relationship Id="rId5" Type="http://schemas.openxmlformats.org/officeDocument/2006/relationships/image" Target="../media/image24.png"/><Relationship Id="rId4" Type="http://schemas.openxmlformats.org/officeDocument/2006/relationships/image" Target="../media/image28.jpe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17.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70.xml"/><Relationship Id="rId6" Type="http://schemas.openxmlformats.org/officeDocument/2006/relationships/image" Target="../media/image1.emf"/><Relationship Id="rId5" Type="http://schemas.openxmlformats.org/officeDocument/2006/relationships/oleObject" Target="../embeddings/oleObject169.bin"/><Relationship Id="rId4" Type="http://schemas.openxmlformats.org/officeDocument/2006/relationships/image" Target="../media/image36.jpe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18.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71.xml"/><Relationship Id="rId6" Type="http://schemas.openxmlformats.org/officeDocument/2006/relationships/image" Target="../media/image1.emf"/><Relationship Id="rId5" Type="http://schemas.openxmlformats.org/officeDocument/2006/relationships/oleObject" Target="../embeddings/oleObject170.bin"/><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155.xml"/><Relationship Id="rId5" Type="http://schemas.openxmlformats.org/officeDocument/2006/relationships/image" Target="../media/image1.emf"/><Relationship Id="rId4" Type="http://schemas.openxmlformats.org/officeDocument/2006/relationships/oleObject" Target="../embeddings/oleObject154.bin"/></Relationships>
</file>

<file path=ppt/slides/_rels/slide2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19.xml"/><Relationship Id="rId7" Type="http://schemas.openxmlformats.org/officeDocument/2006/relationships/image" Target="../media/image37.emf"/><Relationship Id="rId2" Type="http://schemas.openxmlformats.org/officeDocument/2006/relationships/slideLayout" Target="../slideLayouts/slideLayout29.xml"/><Relationship Id="rId1" Type="http://schemas.openxmlformats.org/officeDocument/2006/relationships/tags" Target="../tags/tag172.xml"/><Relationship Id="rId6" Type="http://schemas.openxmlformats.org/officeDocument/2006/relationships/image" Target="../media/image24.png"/><Relationship Id="rId5" Type="http://schemas.openxmlformats.org/officeDocument/2006/relationships/image" Target="../media/image1.emf"/><Relationship Id="rId4" Type="http://schemas.openxmlformats.org/officeDocument/2006/relationships/oleObject" Target="../embeddings/oleObject17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0.jpeg"/><Relationship Id="rId2" Type="http://schemas.openxmlformats.org/officeDocument/2006/relationships/slideLayout" Target="../slideLayouts/slideLayout49.xml"/><Relationship Id="rId1" Type="http://schemas.openxmlformats.org/officeDocument/2006/relationships/tags" Target="../tags/tag173.xml"/><Relationship Id="rId6" Type="http://schemas.openxmlformats.org/officeDocument/2006/relationships/image" Target="../media/image1.emf"/><Relationship Id="rId5" Type="http://schemas.openxmlformats.org/officeDocument/2006/relationships/oleObject" Target="../embeddings/oleObject172.bin"/><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1.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74.xml"/><Relationship Id="rId6" Type="http://schemas.openxmlformats.org/officeDocument/2006/relationships/image" Target="../media/image1.emf"/><Relationship Id="rId5" Type="http://schemas.openxmlformats.org/officeDocument/2006/relationships/oleObject" Target="../embeddings/oleObject173.bin"/><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2.xml"/><Relationship Id="rId7" Type="http://schemas.openxmlformats.org/officeDocument/2006/relationships/image" Target="../media/image42.png"/><Relationship Id="rId2" Type="http://schemas.openxmlformats.org/officeDocument/2006/relationships/slideLayout" Target="../slideLayouts/slideLayout49.xml"/><Relationship Id="rId1" Type="http://schemas.openxmlformats.org/officeDocument/2006/relationships/tags" Target="../tags/tag175.xml"/><Relationship Id="rId6" Type="http://schemas.openxmlformats.org/officeDocument/2006/relationships/image" Target="../media/image1.emf"/><Relationship Id="rId5" Type="http://schemas.openxmlformats.org/officeDocument/2006/relationships/oleObject" Target="../embeddings/oleObject174.bin"/><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9.xml"/><Relationship Id="rId1" Type="http://schemas.openxmlformats.org/officeDocument/2006/relationships/tags" Target="../tags/tag176.xml"/><Relationship Id="rId6" Type="http://schemas.openxmlformats.org/officeDocument/2006/relationships/oleObject" Target="../embeddings/oleObject175.bin"/><Relationship Id="rId5" Type="http://schemas.openxmlformats.org/officeDocument/2006/relationships/image" Target="../media/image43.pn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8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204.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1.jp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0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41.jp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04.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0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184.xml"/><Relationship Id="rId1" Type="http://schemas.openxmlformats.org/officeDocument/2006/relationships/tags" Target="../tags/tag177.xml"/><Relationship Id="rId6" Type="http://schemas.openxmlformats.org/officeDocument/2006/relationships/image" Target="../media/image47.png"/><Relationship Id="rId11" Type="http://schemas.openxmlformats.org/officeDocument/2006/relationships/image" Target="../media/image65.png"/><Relationship Id="rId5" Type="http://schemas.openxmlformats.org/officeDocument/2006/relationships/image" Target="../media/image1.emf"/><Relationship Id="rId10" Type="http://schemas.openxmlformats.org/officeDocument/2006/relationships/image" Target="../media/image64.png"/><Relationship Id="rId4" Type="http://schemas.openxmlformats.org/officeDocument/2006/relationships/oleObject" Target="../embeddings/oleObject176.bin"/><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20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204.xml"/><Relationship Id="rId6" Type="http://schemas.openxmlformats.org/officeDocument/2006/relationships/image" Target="../media/image2.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204.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33.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78.xml"/><Relationship Id="rId6" Type="http://schemas.openxmlformats.org/officeDocument/2006/relationships/image" Target="../media/image1.emf"/><Relationship Id="rId5" Type="http://schemas.openxmlformats.org/officeDocument/2006/relationships/oleObject" Target="../embeddings/oleObject177.bin"/><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79.xml"/><Relationship Id="rId6" Type="http://schemas.openxmlformats.org/officeDocument/2006/relationships/image" Target="../media/image1.emf"/><Relationship Id="rId5" Type="http://schemas.openxmlformats.org/officeDocument/2006/relationships/oleObject" Target="../embeddings/oleObject178.bin"/><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80.xml"/><Relationship Id="rId6" Type="http://schemas.openxmlformats.org/officeDocument/2006/relationships/image" Target="../media/image1.emf"/><Relationship Id="rId5" Type="http://schemas.openxmlformats.org/officeDocument/2006/relationships/oleObject" Target="../embeddings/oleObject179.bin"/><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36.xml"/><Relationship Id="rId7" Type="http://schemas.openxmlformats.org/officeDocument/2006/relationships/image" Target="../media/image35.jpeg"/><Relationship Id="rId12" Type="http://schemas.openxmlformats.org/officeDocument/2006/relationships/image" Target="../media/image74.jpeg"/><Relationship Id="rId2" Type="http://schemas.openxmlformats.org/officeDocument/2006/relationships/slideLayout" Target="../slideLayouts/slideLayout49.xml"/><Relationship Id="rId1" Type="http://schemas.openxmlformats.org/officeDocument/2006/relationships/tags" Target="../tags/tag181.xml"/><Relationship Id="rId6" Type="http://schemas.openxmlformats.org/officeDocument/2006/relationships/image" Target="../media/image1.emf"/><Relationship Id="rId11" Type="http://schemas.openxmlformats.org/officeDocument/2006/relationships/image" Target="../media/image73.jpeg"/><Relationship Id="rId5" Type="http://schemas.openxmlformats.org/officeDocument/2006/relationships/oleObject" Target="../embeddings/oleObject180.bin"/><Relationship Id="rId10" Type="http://schemas.openxmlformats.org/officeDocument/2006/relationships/image" Target="../media/image72.jpeg"/><Relationship Id="rId4" Type="http://schemas.openxmlformats.org/officeDocument/2006/relationships/image" Target="../media/image70.jpeg"/><Relationship Id="rId9" Type="http://schemas.openxmlformats.org/officeDocument/2006/relationships/image" Target="../media/image71.jpeg"/></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37.xml"/><Relationship Id="rId7" Type="http://schemas.openxmlformats.org/officeDocument/2006/relationships/image" Target="../media/image75.png"/><Relationship Id="rId2" Type="http://schemas.openxmlformats.org/officeDocument/2006/relationships/slideLayout" Target="../slideLayouts/slideLayout49.xml"/><Relationship Id="rId1" Type="http://schemas.openxmlformats.org/officeDocument/2006/relationships/tags" Target="../tags/tag182.xml"/><Relationship Id="rId6" Type="http://schemas.openxmlformats.org/officeDocument/2006/relationships/image" Target="../media/image1.emf"/><Relationship Id="rId11" Type="http://schemas.openxmlformats.org/officeDocument/2006/relationships/image" Target="../media/image9.jpeg"/><Relationship Id="rId5" Type="http://schemas.openxmlformats.org/officeDocument/2006/relationships/oleObject" Target="../embeddings/oleObject181.bin"/><Relationship Id="rId10" Type="http://schemas.openxmlformats.org/officeDocument/2006/relationships/image" Target="../media/image25.png"/><Relationship Id="rId4" Type="http://schemas.openxmlformats.org/officeDocument/2006/relationships/image" Target="../media/image70.jpeg"/><Relationship Id="rId9"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0.xml"/><Relationship Id="rId1" Type="http://schemas.openxmlformats.org/officeDocument/2006/relationships/tags" Target="../tags/tag183.xml"/><Relationship Id="rId6" Type="http://schemas.openxmlformats.org/officeDocument/2006/relationships/image" Target="../media/image1.emf"/><Relationship Id="rId5" Type="http://schemas.openxmlformats.org/officeDocument/2006/relationships/oleObject" Target="../embeddings/oleObject182.bin"/><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3.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56.xml"/><Relationship Id="rId6" Type="http://schemas.openxmlformats.org/officeDocument/2006/relationships/image" Target="../media/image1.emf"/><Relationship Id="rId5" Type="http://schemas.openxmlformats.org/officeDocument/2006/relationships/oleObject" Target="../embeddings/oleObject155.bin"/><Relationship Id="rId4" Type="http://schemas.openxmlformats.org/officeDocument/2006/relationships/image" Target="../media/image17.jpe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oleObject" Target="../embeddings/oleObject183.bin"/><Relationship Id="rId7" Type="http://schemas.openxmlformats.org/officeDocument/2006/relationships/image" Target="../media/image77.png"/><Relationship Id="rId2" Type="http://schemas.openxmlformats.org/officeDocument/2006/relationships/slideLayout" Target="../slideLayouts/slideLayout28.xml"/><Relationship Id="rId1" Type="http://schemas.openxmlformats.org/officeDocument/2006/relationships/tags" Target="../tags/tag184.xml"/><Relationship Id="rId6" Type="http://schemas.openxmlformats.org/officeDocument/2006/relationships/hyperlink" Target="https://techlibrary.hpe.com/us/en/enterprise/servers/supportmatrix/index.aspx" TargetMode="External"/><Relationship Id="rId11" Type="http://schemas.openxmlformats.org/officeDocument/2006/relationships/image" Target="../media/image81.png"/><Relationship Id="rId5" Type="http://schemas.openxmlformats.org/officeDocument/2006/relationships/hyperlink" Target="http://www.hpe.com/info/OSSupport" TargetMode="External"/><Relationship Id="rId10" Type="http://schemas.openxmlformats.org/officeDocument/2006/relationships/image" Target="../media/image80.png"/><Relationship Id="rId4" Type="http://schemas.openxmlformats.org/officeDocument/2006/relationships/image" Target="../media/image1.emf"/><Relationship Id="rId9"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jpeg"/><Relationship Id="rId2" Type="http://schemas.openxmlformats.org/officeDocument/2006/relationships/slideLayout" Target="../slideLayouts/slideLayout49.xml"/><Relationship Id="rId1" Type="http://schemas.openxmlformats.org/officeDocument/2006/relationships/tags" Target="../tags/tag157.xml"/><Relationship Id="rId6" Type="http://schemas.openxmlformats.org/officeDocument/2006/relationships/image" Target="../media/image18.jpeg"/><Relationship Id="rId5" Type="http://schemas.openxmlformats.org/officeDocument/2006/relationships/image" Target="../media/image1.emf"/><Relationship Id="rId4" Type="http://schemas.openxmlformats.org/officeDocument/2006/relationships/oleObject" Target="../embeddings/oleObject156.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jpeg"/><Relationship Id="rId2" Type="http://schemas.openxmlformats.org/officeDocument/2006/relationships/slideLayout" Target="../slideLayouts/slideLayout49.xml"/><Relationship Id="rId1" Type="http://schemas.openxmlformats.org/officeDocument/2006/relationships/tags" Target="../tags/tag158.xml"/><Relationship Id="rId6" Type="http://schemas.openxmlformats.org/officeDocument/2006/relationships/image" Target="../media/image1.emf"/><Relationship Id="rId5" Type="http://schemas.openxmlformats.org/officeDocument/2006/relationships/oleObject" Target="../embeddings/oleObject157.bin"/><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9.xml"/><Relationship Id="rId1" Type="http://schemas.openxmlformats.org/officeDocument/2006/relationships/tags" Target="../tags/tag159.xml"/><Relationship Id="rId6" Type="http://schemas.openxmlformats.org/officeDocument/2006/relationships/image" Target="../media/image1.emf"/><Relationship Id="rId5" Type="http://schemas.openxmlformats.org/officeDocument/2006/relationships/oleObject" Target="../embeddings/oleObject158.bin"/><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60.xml"/><Relationship Id="rId6" Type="http://schemas.openxmlformats.org/officeDocument/2006/relationships/image" Target="../media/image1.emf"/><Relationship Id="rId5" Type="http://schemas.openxmlformats.org/officeDocument/2006/relationships/oleObject" Target="../embeddings/oleObject159.bin"/><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8.xml"/><Relationship Id="rId7"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tags" Target="../tags/tag161.xml"/><Relationship Id="rId6" Type="http://schemas.openxmlformats.org/officeDocument/2006/relationships/image" Target="../media/image1.emf"/><Relationship Id="rId5" Type="http://schemas.openxmlformats.org/officeDocument/2006/relationships/oleObject" Target="../embeddings/oleObject160.bin"/><Relationship Id="rId4" Type="http://schemas.openxmlformats.org/officeDocument/2006/relationships/image" Target="../media/image17.jpe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FA113E8-1DFB-4B85-B950-4AC801C38EEC}"/>
              </a:ext>
            </a:extLst>
          </p:cNvPr>
          <p:cNvGraphicFramePr>
            <a:graphicFrameLocks noChangeAspect="1"/>
          </p:cNvGraphicFramePr>
          <p:nvPr>
            <p:custDataLst>
              <p:tags r:id="rId1"/>
            </p:custDataLst>
            <p:extLst>
              <p:ext uri="{D42A27DB-BD31-4B8C-83A1-F6EECF244321}">
                <p14:modId xmlns:p14="http://schemas.microsoft.com/office/powerpoint/2010/main" val="978401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BFA113E8-1DFB-4B85-B950-4AC801C38EE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 Placeholder">
            <a:extLst>
              <a:ext uri="{FF2B5EF4-FFF2-40B4-BE49-F238E27FC236}">
                <a16:creationId xmlns:a16="http://schemas.microsoft.com/office/drawing/2014/main" id="{F05E50B2-AB22-4A7A-83F4-EBD278039190}"/>
              </a:ext>
            </a:extLst>
          </p:cNvPr>
          <p:cNvSpPr>
            <a:spLocks noGrp="1"/>
          </p:cNvSpPr>
          <p:nvPr>
            <p:ph type="body" sz="quarter" idx="13"/>
          </p:nvPr>
        </p:nvSpPr>
        <p:spPr/>
        <p:txBody>
          <a:bodyPr>
            <a:normAutofit fontScale="77500" lnSpcReduction="20000"/>
          </a:bodyPr>
          <a:lstStyle/>
          <a:p>
            <a:r>
              <a:rPr lang="en-US" sz="1800">
                <a:solidFill>
                  <a:schemeClr val="bg1"/>
                </a:solidFill>
              </a:rPr>
              <a:t>Month DD, 20YY</a:t>
            </a:r>
          </a:p>
        </p:txBody>
      </p:sp>
      <p:sp>
        <p:nvSpPr>
          <p:cNvPr id="3" name="Subtitle">
            <a:extLst>
              <a:ext uri="{FF2B5EF4-FFF2-40B4-BE49-F238E27FC236}">
                <a16:creationId xmlns:a16="http://schemas.microsoft.com/office/drawing/2014/main" id="{940F81D8-5C7D-4F33-A461-CA45B169FF0D}"/>
              </a:ext>
            </a:extLst>
          </p:cNvPr>
          <p:cNvSpPr>
            <a:spLocks noGrp="1"/>
          </p:cNvSpPr>
          <p:nvPr>
            <p:ph type="subTitle" idx="1"/>
          </p:nvPr>
        </p:nvSpPr>
        <p:spPr/>
        <p:txBody>
          <a:bodyPr>
            <a:normAutofit fontScale="77500" lnSpcReduction="20000"/>
          </a:bodyPr>
          <a:lstStyle/>
          <a:p>
            <a:r>
              <a:rPr lang="en-US" sz="2800" b="1">
                <a:solidFill>
                  <a:schemeClr val="bg1"/>
                </a:solidFill>
              </a:rPr>
              <a:t>Speaker name and title</a:t>
            </a:r>
          </a:p>
        </p:txBody>
      </p:sp>
      <p:sp>
        <p:nvSpPr>
          <p:cNvPr id="2" name="Title">
            <a:extLst>
              <a:ext uri="{FF2B5EF4-FFF2-40B4-BE49-F238E27FC236}">
                <a16:creationId xmlns:a16="http://schemas.microsoft.com/office/drawing/2014/main" id="{6D650731-F75D-4A00-8A26-A472193D371A}"/>
              </a:ext>
            </a:extLst>
          </p:cNvPr>
          <p:cNvSpPr>
            <a:spLocks noGrp="1"/>
          </p:cNvSpPr>
          <p:nvPr>
            <p:ph type="title"/>
          </p:nvPr>
        </p:nvSpPr>
        <p:spPr/>
        <p:txBody>
          <a:bodyPr vert="horz"/>
          <a:lstStyle/>
          <a:p>
            <a:r>
              <a:rPr lang="en-US"/>
              <a:t>N</a:t>
            </a:r>
            <a:r>
              <a:rPr lang="en-US">
                <a:solidFill>
                  <a:schemeClr val="bg1"/>
                </a:solidFill>
              </a:rPr>
              <a:t>ext-generation HPE ProLiant:</a:t>
            </a:r>
            <a:br>
              <a:rPr lang="en-US">
                <a:solidFill>
                  <a:schemeClr val="bg1"/>
                </a:solidFill>
              </a:rPr>
            </a:br>
            <a:r>
              <a:rPr lang="en-US">
                <a:solidFill>
                  <a:schemeClr val="bg1"/>
                </a:solidFill>
              </a:rPr>
              <a:t>Compute engineered for </a:t>
            </a:r>
            <a:r>
              <a:rPr lang="en-US" i="1">
                <a:solidFill>
                  <a:schemeClr val="bg1"/>
                </a:solidFill>
              </a:rPr>
              <a:t>your</a:t>
            </a:r>
            <a:r>
              <a:rPr lang="en-US">
                <a:solidFill>
                  <a:schemeClr val="bg1"/>
                </a:solidFill>
              </a:rPr>
              <a:t> hybrid world</a:t>
            </a:r>
          </a:p>
        </p:txBody>
      </p:sp>
    </p:spTree>
    <p:extLst>
      <p:ext uri="{BB962C8B-B14F-4D97-AF65-F5344CB8AC3E}">
        <p14:creationId xmlns:p14="http://schemas.microsoft.com/office/powerpoint/2010/main" val="223694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D565DFA-FC6D-46D5-AEF6-84446918F44A}"/>
              </a:ext>
            </a:extLst>
          </p:cNvPr>
          <p:cNvGraphicFramePr>
            <a:graphicFrameLocks noChangeAspect="1"/>
          </p:cNvGraphicFramePr>
          <p:nvPr>
            <p:custDataLst>
              <p:tags r:id="rId1"/>
            </p:custDataLst>
            <p:extLst>
              <p:ext uri="{D42A27DB-BD31-4B8C-83A1-F6EECF244321}">
                <p14:modId xmlns:p14="http://schemas.microsoft.com/office/powerpoint/2010/main" val="42740947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0D565DFA-FC6D-46D5-AEF6-84446918F44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Slide Number Placeholder 22">
            <a:extLst>
              <a:ext uri="{FF2B5EF4-FFF2-40B4-BE49-F238E27FC236}">
                <a16:creationId xmlns:a16="http://schemas.microsoft.com/office/drawing/2014/main" id="{14BDFB80-76C4-4709-BEEA-BD3B9CF1165E}"/>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10</a:t>
            </a:fld>
            <a:endParaRPr lang="en-US">
              <a:solidFill>
                <a:prstClr val="black"/>
              </a:solidFill>
            </a:endParaRPr>
          </a:p>
        </p:txBody>
      </p:sp>
      <p:sp>
        <p:nvSpPr>
          <p:cNvPr id="5" name="Footer Placeholder 4">
            <a:extLst>
              <a:ext uri="{FF2B5EF4-FFF2-40B4-BE49-F238E27FC236}">
                <a16:creationId xmlns:a16="http://schemas.microsoft.com/office/drawing/2014/main" id="{50349679-8B77-4AAF-9049-025CBA647F54}"/>
              </a:ext>
            </a:extLst>
          </p:cNvPr>
          <p:cNvSpPr>
            <a:spLocks noGrp="1"/>
          </p:cNvSpPr>
          <p:nvPr>
            <p:ph type="ftr" sz="quarter" idx="10"/>
          </p:nvPr>
        </p:nvSpPr>
        <p:spPr/>
        <p:txBody>
          <a:bodyPr/>
          <a:lstStyle/>
          <a:p>
            <a:r>
              <a:rPr lang="en-US">
                <a:solidFill>
                  <a:prstClr val="black"/>
                </a:solidFill>
              </a:rPr>
              <a:t>Confidential | Authorized HPE Partner Use Only</a:t>
            </a:r>
          </a:p>
        </p:txBody>
      </p:sp>
      <p:sp>
        <p:nvSpPr>
          <p:cNvPr id="9" name="Element">
            <a:extLst>
              <a:ext uri="{FF2B5EF4-FFF2-40B4-BE49-F238E27FC236}">
                <a16:creationId xmlns:a16="http://schemas.microsoft.com/office/drawing/2014/main" id="{B0657526-FF22-7F7F-D09B-1F997DDF7744}"/>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solidFill>
                <a:prstClr val="black"/>
              </a:solidFill>
              <a:sym typeface="MetricHPE" panose="020B0503030202060203" pitchFamily="34" charset="0"/>
            </a:endParaRPr>
          </a:p>
        </p:txBody>
      </p:sp>
      <p:sp>
        <p:nvSpPr>
          <p:cNvPr id="14" name="Rectangle 13">
            <a:extLst>
              <a:ext uri="{FF2B5EF4-FFF2-40B4-BE49-F238E27FC236}">
                <a16:creationId xmlns:a16="http://schemas.microsoft.com/office/drawing/2014/main" id="{1BCCFED7-D3F6-A14F-F31F-E4EFDE31ADE3}"/>
              </a:ext>
            </a:extLst>
          </p:cNvPr>
          <p:cNvSpPr/>
          <p:nvPr/>
        </p:nvSpPr>
        <p:spPr>
          <a:xfrm>
            <a:off x="588302" y="2738374"/>
            <a:ext cx="7141468" cy="978729"/>
          </a:xfrm>
          <a:prstGeom prst="rect">
            <a:avLst/>
          </a:prstGeom>
        </p:spPr>
        <p:txBody>
          <a:bodyPr wrap="square">
            <a:spAutoFit/>
          </a:bodyPr>
          <a:lstStyle/>
          <a:p>
            <a:pPr>
              <a:lnSpc>
                <a:spcPct val="90000"/>
              </a:lnSpc>
              <a:spcBef>
                <a:spcPts val="400"/>
              </a:spcBef>
              <a:defRPr/>
            </a:pPr>
            <a:r>
              <a:rPr lang="en-US" sz="6400" b="1">
                <a:blipFill>
                  <a:blip r:embed="rId7"/>
                  <a:stretch>
                    <a:fillRect/>
                  </a:stretch>
                </a:blipFill>
              </a:rPr>
              <a:t>HPE ProLiant</a:t>
            </a:r>
          </a:p>
        </p:txBody>
      </p:sp>
      <p:sp>
        <p:nvSpPr>
          <p:cNvPr id="15" name="Rectangle 14">
            <a:extLst>
              <a:ext uri="{FF2B5EF4-FFF2-40B4-BE49-F238E27FC236}">
                <a16:creationId xmlns:a16="http://schemas.microsoft.com/office/drawing/2014/main" id="{41116823-B686-02D6-CACD-3FE57C277F67}"/>
              </a:ext>
            </a:extLst>
          </p:cNvPr>
          <p:cNvSpPr/>
          <p:nvPr/>
        </p:nvSpPr>
        <p:spPr>
          <a:xfrm>
            <a:off x="588302" y="3579442"/>
            <a:ext cx="6179470" cy="1175706"/>
          </a:xfrm>
          <a:prstGeom prst="rect">
            <a:avLst/>
          </a:prstGeom>
        </p:spPr>
        <p:txBody>
          <a:bodyPr wrap="square">
            <a:spAutoFit/>
          </a:bodyPr>
          <a:lstStyle/>
          <a:p>
            <a:pPr>
              <a:lnSpc>
                <a:spcPct val="80000"/>
              </a:lnSpc>
              <a:defRPr/>
            </a:pPr>
            <a:r>
              <a:rPr lang="en-US" sz="4000">
                <a:solidFill>
                  <a:prstClr val="black"/>
                </a:solidFill>
                <a:latin typeface="MetricHPE Light" panose="020B0303030202060203" pitchFamily="34" charset="77"/>
              </a:rPr>
              <a:t>Compute engineered for </a:t>
            </a:r>
            <a:r>
              <a:rPr lang="en-US" sz="4800" b="1" i="1">
                <a:blipFill>
                  <a:blip r:embed="rId7"/>
                  <a:stretch>
                    <a:fillRect/>
                  </a:stretch>
                </a:blipFill>
              </a:rPr>
              <a:t>your</a:t>
            </a:r>
            <a:r>
              <a:rPr lang="en-US" sz="4800" b="1">
                <a:solidFill>
                  <a:prstClr val="black"/>
                </a:solidFill>
              </a:rPr>
              <a:t> </a:t>
            </a:r>
            <a:r>
              <a:rPr lang="en-US" sz="4000">
                <a:solidFill>
                  <a:prstClr val="black"/>
                </a:solidFill>
                <a:latin typeface="MetricHPE Light" panose="020B0303030202060203" pitchFamily="34" charset="77"/>
              </a:rPr>
              <a:t>hybrid world</a:t>
            </a:r>
            <a:endParaRPr lang="en-US" sz="4800">
              <a:solidFill>
                <a:prstClr val="black"/>
              </a:solidFill>
              <a:latin typeface="MetricHPE Light" panose="020B0303030202060203" pitchFamily="34" charset="77"/>
            </a:endParaRPr>
          </a:p>
        </p:txBody>
      </p:sp>
      <p:sp>
        <p:nvSpPr>
          <p:cNvPr id="16" name="Rectangle 15">
            <a:extLst>
              <a:ext uri="{FF2B5EF4-FFF2-40B4-BE49-F238E27FC236}">
                <a16:creationId xmlns:a16="http://schemas.microsoft.com/office/drawing/2014/main" id="{42BDFB40-68D9-AB00-06AA-8480C038CAC0}"/>
              </a:ext>
            </a:extLst>
          </p:cNvPr>
          <p:cNvSpPr/>
          <p:nvPr/>
        </p:nvSpPr>
        <p:spPr>
          <a:xfrm>
            <a:off x="627952" y="1814676"/>
            <a:ext cx="6139820" cy="535531"/>
          </a:xfrm>
          <a:prstGeom prst="rect">
            <a:avLst/>
          </a:prstGeom>
        </p:spPr>
        <p:txBody>
          <a:bodyPr wrap="square">
            <a:spAutoFit/>
          </a:bodyPr>
          <a:lstStyle/>
          <a:p>
            <a:pPr>
              <a:lnSpc>
                <a:spcPct val="90000"/>
              </a:lnSpc>
              <a:spcBef>
                <a:spcPts val="400"/>
              </a:spcBef>
              <a:defRPr/>
            </a:pPr>
            <a:r>
              <a:rPr lang="en-US" sz="3200">
                <a:solidFill>
                  <a:prstClr val="black"/>
                </a:solidFill>
                <a:latin typeface="MetricHPE Light" panose="020B0303030202060203" pitchFamily="34" charset="77"/>
              </a:rPr>
              <a:t>Accelerate data-first modernization</a:t>
            </a:r>
          </a:p>
        </p:txBody>
      </p:sp>
      <p:sp>
        <p:nvSpPr>
          <p:cNvPr id="17" name="Freeform 16">
            <a:extLst>
              <a:ext uri="{FF2B5EF4-FFF2-40B4-BE49-F238E27FC236}">
                <a16:creationId xmlns:a16="http://schemas.microsoft.com/office/drawing/2014/main" id="{A23E75A3-D248-C577-3730-081A73A7DECC}"/>
              </a:ext>
            </a:extLst>
          </p:cNvPr>
          <p:cNvSpPr/>
          <p:nvPr/>
        </p:nvSpPr>
        <p:spPr bwMode="ltGray">
          <a:xfrm>
            <a:off x="700412" y="2522877"/>
            <a:ext cx="6046854" cy="0"/>
          </a:xfrm>
          <a:custGeom>
            <a:avLst/>
            <a:gdLst>
              <a:gd name="connsiteX0" fmla="*/ 0 w 4969042"/>
              <a:gd name="connsiteY0" fmla="*/ 0 h 0"/>
              <a:gd name="connsiteX1" fmla="*/ 4969042 w 4969042"/>
              <a:gd name="connsiteY1" fmla="*/ 0 h 0"/>
            </a:gdLst>
            <a:ahLst/>
            <a:cxnLst>
              <a:cxn ang="0">
                <a:pos x="connsiteX0" y="connsiteY0"/>
              </a:cxn>
              <a:cxn ang="0">
                <a:pos x="connsiteX1" y="connsiteY1"/>
              </a:cxn>
            </a:cxnLst>
            <a:rect l="l" t="t" r="r" b="b"/>
            <a:pathLst>
              <a:path w="4969042">
                <a:moveTo>
                  <a:pt x="0" y="0"/>
                </a:moveTo>
                <a:lnTo>
                  <a:pt x="4969042" y="0"/>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black"/>
              </a:solidFill>
            </a:endParaRPr>
          </a:p>
        </p:txBody>
      </p:sp>
      <p:sp>
        <p:nvSpPr>
          <p:cNvPr id="18" name="Rounded Rectangle 17">
            <a:extLst>
              <a:ext uri="{FF2B5EF4-FFF2-40B4-BE49-F238E27FC236}">
                <a16:creationId xmlns:a16="http://schemas.microsoft.com/office/drawing/2014/main" id="{BA105B47-A7D7-76E6-5F18-0C7A8A607AE4}"/>
              </a:ext>
            </a:extLst>
          </p:cNvPr>
          <p:cNvSpPr/>
          <p:nvPr/>
        </p:nvSpPr>
        <p:spPr bwMode="ltGray">
          <a:xfrm>
            <a:off x="7616001" y="2582480"/>
            <a:ext cx="3605574" cy="1526037"/>
          </a:xfrm>
          <a:prstGeom prst="roundRect">
            <a:avLst>
              <a:gd name="adj" fmla="val 3663"/>
            </a:avLst>
          </a:prstGeom>
          <a:blipFill>
            <a:blip r:embed="rId8"/>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400"/>
              </a:spcBef>
              <a:buFont typeface="MetricHPE" panose="020B0503030202060203" pitchFamily="34" charset="0"/>
              <a:buNone/>
            </a:pPr>
            <a:r>
              <a:rPr lang="en-US" sz="3600" b="1">
                <a:solidFill>
                  <a:schemeClr val="bg1"/>
                </a:solidFill>
                <a:latin typeface="MetricHPE" panose="020B0503030202060203" pitchFamily="34" charset="77"/>
                <a:sym typeface="MetricHPE" panose="020B0503030202060203" pitchFamily="34" charset="0"/>
              </a:rPr>
              <a:t>Trusted</a:t>
            </a:r>
          </a:p>
        </p:txBody>
      </p:sp>
      <p:sp>
        <p:nvSpPr>
          <p:cNvPr id="19" name="Rounded Rectangle 18">
            <a:extLst>
              <a:ext uri="{FF2B5EF4-FFF2-40B4-BE49-F238E27FC236}">
                <a16:creationId xmlns:a16="http://schemas.microsoft.com/office/drawing/2014/main" id="{E3E7FC8A-0690-69F6-EEE1-3370DCA1C4CD}"/>
              </a:ext>
            </a:extLst>
          </p:cNvPr>
          <p:cNvSpPr/>
          <p:nvPr/>
        </p:nvSpPr>
        <p:spPr bwMode="ltGray">
          <a:xfrm>
            <a:off x="7619518" y="4295322"/>
            <a:ext cx="3605573" cy="1504065"/>
          </a:xfrm>
          <a:prstGeom prst="roundRect">
            <a:avLst>
              <a:gd name="adj" fmla="val 3663"/>
            </a:avLst>
          </a:prstGeom>
          <a:blipFill>
            <a:blip r:embed="rId9"/>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400"/>
              </a:spcBef>
              <a:buFont typeface="MetricHPE" panose="020B0503030202060203" pitchFamily="34" charset="0"/>
              <a:buNone/>
            </a:pPr>
            <a:r>
              <a:rPr lang="en-US" sz="3600" b="1">
                <a:solidFill>
                  <a:schemeClr val="bg1"/>
                </a:solidFill>
                <a:latin typeface="MetricHPE" panose="020B0503030202060203" pitchFamily="34" charset="77"/>
                <a:sym typeface="MetricHPE" panose="020B0503030202060203" pitchFamily="34" charset="0"/>
              </a:rPr>
              <a:t>Optimized</a:t>
            </a:r>
          </a:p>
        </p:txBody>
      </p:sp>
      <p:sp>
        <p:nvSpPr>
          <p:cNvPr id="20" name="Rounded Rectangle 19">
            <a:extLst>
              <a:ext uri="{FF2B5EF4-FFF2-40B4-BE49-F238E27FC236}">
                <a16:creationId xmlns:a16="http://schemas.microsoft.com/office/drawing/2014/main" id="{0620E5B6-4FD5-D42D-556E-5999E45EDEC5}"/>
              </a:ext>
            </a:extLst>
          </p:cNvPr>
          <p:cNvSpPr/>
          <p:nvPr/>
        </p:nvSpPr>
        <p:spPr bwMode="ltGray">
          <a:xfrm>
            <a:off x="7612485" y="891610"/>
            <a:ext cx="3605574" cy="1504065"/>
          </a:xfrm>
          <a:prstGeom prst="roundRect">
            <a:avLst>
              <a:gd name="adj" fmla="val 3663"/>
            </a:avLst>
          </a:prstGeom>
          <a:blipFill>
            <a:blip r:embed="rId10"/>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400"/>
              </a:spcBef>
              <a:buFont typeface="MetricHPE" panose="020B0503030202060203" pitchFamily="34" charset="0"/>
              <a:buNone/>
            </a:pPr>
            <a:r>
              <a:rPr lang="en-US" sz="3600" b="1">
                <a:solidFill>
                  <a:schemeClr val="bg1"/>
                </a:solidFill>
                <a:latin typeface="MetricHPE" panose="020B0503030202060203" pitchFamily="34" charset="77"/>
                <a:sym typeface="MetricHPE" panose="020B0503030202060203" pitchFamily="34" charset="0"/>
              </a:rPr>
              <a:t>Intuitive</a:t>
            </a:r>
          </a:p>
        </p:txBody>
      </p:sp>
    </p:spTree>
    <p:extLst>
      <p:ext uri="{BB962C8B-B14F-4D97-AF65-F5344CB8AC3E}">
        <p14:creationId xmlns:p14="http://schemas.microsoft.com/office/powerpoint/2010/main" val="413214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the mouth open&#10;&#10;Description automatically generated with low confidence">
            <a:extLst>
              <a:ext uri="{FF2B5EF4-FFF2-40B4-BE49-F238E27FC236}">
                <a16:creationId xmlns:a16="http://schemas.microsoft.com/office/drawing/2014/main" id="{C42513D2-5BE0-B9D0-8954-46AFB18F2F47}"/>
              </a:ext>
            </a:extLst>
          </p:cNvPr>
          <p:cNvPicPr>
            <a:picLocks noChangeAspect="1"/>
          </p:cNvPicPr>
          <p:nvPr/>
        </p:nvPicPr>
        <p:blipFill rotWithShape="1">
          <a:blip r:embed="rId4">
            <a:extLst>
              <a:ext uri="{28A0092B-C50C-407E-A947-70E740481C1C}">
                <a14:useLocalDpi xmlns:a14="http://schemas.microsoft.com/office/drawing/2010/main" val="0"/>
              </a:ext>
            </a:extLst>
          </a:blip>
          <a:srcRect l="29404" r="20596"/>
          <a:stretch/>
        </p:blipFill>
        <p:spPr>
          <a:xfrm>
            <a:off x="6095996" y="0"/>
            <a:ext cx="6096003" cy="6858000"/>
          </a:xfrm>
          <a:prstGeom prst="rect">
            <a:avLst/>
          </a:prstGeom>
        </p:spPr>
      </p:pic>
      <p:pic>
        <p:nvPicPr>
          <p:cNvPr id="3" name="Picture 2" descr="Background pattern&#10;&#10;Description automatically generated">
            <a:extLst>
              <a:ext uri="{FF2B5EF4-FFF2-40B4-BE49-F238E27FC236}">
                <a16:creationId xmlns:a16="http://schemas.microsoft.com/office/drawing/2014/main" id="{B538BC79-DA13-570B-BF66-0D5BA0957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6096002" cy="6858000"/>
          </a:xfrm>
          <a:prstGeom prst="rect">
            <a:avLst/>
          </a:prstGeom>
        </p:spPr>
      </p:pic>
      <p:graphicFrame>
        <p:nvGraphicFramePr>
          <p:cNvPr id="9" name="Object 8" hidden="1">
            <a:extLst>
              <a:ext uri="{FF2B5EF4-FFF2-40B4-BE49-F238E27FC236}">
                <a16:creationId xmlns:a16="http://schemas.microsoft.com/office/drawing/2014/main" id="{89301661-0F82-4FB1-99E1-B14FE83EC804}"/>
              </a:ext>
            </a:extLst>
          </p:cNvPr>
          <p:cNvGraphicFramePr>
            <a:graphicFrameLocks noChangeAspect="1"/>
          </p:cNvGraphicFramePr>
          <p:nvPr>
            <p:custDataLst>
              <p:tags r:id="rId1"/>
            </p:custDataLst>
            <p:extLst>
              <p:ext uri="{D42A27DB-BD31-4B8C-83A1-F6EECF244321}">
                <p14:modId xmlns:p14="http://schemas.microsoft.com/office/powerpoint/2010/main" val="1667785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9" name="Object 8" hidden="1">
                        <a:extLst>
                          <a:ext uri="{FF2B5EF4-FFF2-40B4-BE49-F238E27FC236}">
                            <a16:creationId xmlns:a16="http://schemas.microsoft.com/office/drawing/2014/main" id="{89301661-0F82-4FB1-99E1-B14FE83EC80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2" name="Content Placeholder 21">
            <a:extLst>
              <a:ext uri="{FF2B5EF4-FFF2-40B4-BE49-F238E27FC236}">
                <a16:creationId xmlns:a16="http://schemas.microsoft.com/office/drawing/2014/main" id="{0D133FAF-811B-408A-B501-743027382189}"/>
              </a:ext>
            </a:extLst>
          </p:cNvPr>
          <p:cNvSpPr>
            <a:spLocks noGrp="1"/>
          </p:cNvSpPr>
          <p:nvPr>
            <p:ph idx="4294967295"/>
          </p:nvPr>
        </p:nvSpPr>
        <p:spPr>
          <a:xfrm>
            <a:off x="171888" y="659199"/>
            <a:ext cx="5752224" cy="1431464"/>
          </a:xfrm>
        </p:spPr>
        <p:txBody>
          <a:bodyPr>
            <a:normAutofit/>
          </a:bodyPr>
          <a:lstStyle/>
          <a:p>
            <a:pPr marL="0" indent="0" algn="ctr">
              <a:lnSpc>
                <a:spcPct val="80000"/>
              </a:lnSpc>
              <a:spcBef>
                <a:spcPts val="0"/>
              </a:spcBef>
              <a:buNone/>
            </a:pPr>
            <a:r>
              <a:rPr lang="en-US" sz="4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Intuitive cloud </a:t>
            </a:r>
          </a:p>
          <a:p>
            <a:pPr marL="0" indent="0" algn="ctr">
              <a:lnSpc>
                <a:spcPct val="80000"/>
              </a:lnSpc>
              <a:spcBef>
                <a:spcPts val="0"/>
              </a:spcBef>
              <a:buNone/>
            </a:pPr>
            <a:r>
              <a:rPr lang="en-US" sz="4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operating experience</a:t>
            </a:r>
            <a:endParaRPr lang="en-US" sz="4000">
              <a:solidFill>
                <a:schemeClr val="bg1"/>
              </a:solidFill>
              <a:effectLst/>
              <a:latin typeface="MetricHPE Light" panose="020B0303030202060203" pitchFamily="34" charset="77"/>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762EB61-8281-B284-8DFB-8455EB395D78}"/>
              </a:ext>
            </a:extLst>
          </p:cNvPr>
          <p:cNvSpPr txBox="1"/>
          <p:nvPr/>
        </p:nvSpPr>
        <p:spPr>
          <a:xfrm>
            <a:off x="448354" y="5034856"/>
            <a:ext cx="5199292" cy="735756"/>
          </a:xfrm>
          <a:prstGeom prst="rect">
            <a:avLst/>
          </a:prstGeom>
          <a:noFill/>
          <a:ln w="57150">
            <a:noFill/>
            <a:miter lim="800000"/>
          </a:ln>
        </p:spPr>
        <p:txBody>
          <a:bodyPr wrap="square" lIns="90000" tIns="90000" rIns="90000" bIns="90000" rtlCol="0" anchor="ctr" anchorCtr="0">
            <a:spAutoFit/>
          </a:bodyPr>
          <a:lstStyle/>
          <a:p>
            <a:pPr marL="0" indent="0" algn="ctr">
              <a:lnSpc>
                <a:spcPct val="90000"/>
              </a:lnSpc>
              <a:spcBef>
                <a:spcPts val="400"/>
              </a:spcBef>
              <a:buFont typeface="MetricHPE" panose="020B0503030202060203" pitchFamily="34" charset="0"/>
              <a:buNone/>
            </a:pPr>
            <a:r>
              <a:rPr lang="en-US" sz="2000">
                <a:solidFill>
                  <a:schemeClr val="bg1"/>
                </a:solidFill>
                <a:latin typeface="MetricHPE Light" panose="020B0303030202060203" pitchFamily="34" charset="77"/>
                <a:sym typeface="MetricHPE" panose="020B0503030202060203" pitchFamily="34" charset="0"/>
              </a:rPr>
              <a:t>Securely transform your IT focus from the manual and mundane to strategic and value-adding</a:t>
            </a:r>
          </a:p>
        </p:txBody>
      </p:sp>
      <p:sp>
        <p:nvSpPr>
          <p:cNvPr id="12" name="Rounded Rectangle 11">
            <a:extLst>
              <a:ext uri="{FF2B5EF4-FFF2-40B4-BE49-F238E27FC236}">
                <a16:creationId xmlns:a16="http://schemas.microsoft.com/office/drawing/2014/main" id="{337C39E0-5DB5-12DD-2025-B75A0F28A661}"/>
              </a:ext>
            </a:extLst>
          </p:cNvPr>
          <p:cNvSpPr/>
          <p:nvPr/>
        </p:nvSpPr>
        <p:spPr bwMode="ltGray">
          <a:xfrm>
            <a:off x="976436" y="2090663"/>
            <a:ext cx="4143128" cy="769155"/>
          </a:xfrm>
          <a:prstGeom prst="roundRect">
            <a:avLst>
              <a:gd name="adj" fmla="val 1332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Simple</a:t>
            </a:r>
          </a:p>
        </p:txBody>
      </p:sp>
      <p:sp>
        <p:nvSpPr>
          <p:cNvPr id="13" name="Rounded Rectangle 12">
            <a:extLst>
              <a:ext uri="{FF2B5EF4-FFF2-40B4-BE49-F238E27FC236}">
                <a16:creationId xmlns:a16="http://schemas.microsoft.com/office/drawing/2014/main" id="{28C929EC-B3A4-E561-6A8E-0A884C1681AC}"/>
              </a:ext>
            </a:extLst>
          </p:cNvPr>
          <p:cNvSpPr/>
          <p:nvPr/>
        </p:nvSpPr>
        <p:spPr bwMode="ltGray">
          <a:xfrm>
            <a:off x="976436" y="3090519"/>
            <a:ext cx="4143128" cy="769155"/>
          </a:xfrm>
          <a:prstGeom prst="roundRect">
            <a:avLst>
              <a:gd name="adj" fmla="val 13812"/>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Unified</a:t>
            </a:r>
          </a:p>
        </p:txBody>
      </p:sp>
      <p:sp>
        <p:nvSpPr>
          <p:cNvPr id="14" name="Rounded Rectangle 13">
            <a:extLst>
              <a:ext uri="{FF2B5EF4-FFF2-40B4-BE49-F238E27FC236}">
                <a16:creationId xmlns:a16="http://schemas.microsoft.com/office/drawing/2014/main" id="{42160010-23D6-8BC6-B44A-2171382AD310}"/>
              </a:ext>
            </a:extLst>
          </p:cNvPr>
          <p:cNvSpPr/>
          <p:nvPr/>
        </p:nvSpPr>
        <p:spPr bwMode="ltGray">
          <a:xfrm>
            <a:off x="976436" y="4055574"/>
            <a:ext cx="4143128" cy="769155"/>
          </a:xfrm>
          <a:prstGeom prst="roundRect">
            <a:avLst>
              <a:gd name="adj" fmla="val 13812"/>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Automated</a:t>
            </a:r>
          </a:p>
        </p:txBody>
      </p:sp>
      <p:sp>
        <p:nvSpPr>
          <p:cNvPr id="15" name="Element">
            <a:extLst>
              <a:ext uri="{FF2B5EF4-FFF2-40B4-BE49-F238E27FC236}">
                <a16:creationId xmlns:a16="http://schemas.microsoft.com/office/drawing/2014/main" id="{71162668-429D-32F1-1B7B-E0B4E5E49C0A}"/>
              </a:ext>
            </a:extLst>
          </p:cNvPr>
          <p:cNvSpPr>
            <a:spLocks noChangeAspect="1"/>
          </p:cNvSpPr>
          <p:nvPr/>
        </p:nvSpPr>
        <p:spPr>
          <a:xfrm>
            <a:off x="381000" y="6246577"/>
            <a:ext cx="977975"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7" name="Slide Number Placeholder 22">
            <a:extLst>
              <a:ext uri="{FF2B5EF4-FFF2-40B4-BE49-F238E27FC236}">
                <a16:creationId xmlns:a16="http://schemas.microsoft.com/office/drawing/2014/main" id="{FC5F2C1E-5FBB-06D0-FDDC-7FE7870976F7}"/>
              </a:ext>
            </a:extLst>
          </p:cNvPr>
          <p:cNvSpPr>
            <a:spLocks noGrp="1"/>
          </p:cNvSpPr>
          <p:nvPr>
            <p:ph type="sldNum" sz="quarter" idx="11"/>
          </p:nvPr>
        </p:nvSpPr>
        <p:spPr>
          <a:xfrm>
            <a:off x="11202856" y="6301811"/>
            <a:ext cx="684344" cy="365125"/>
          </a:xfrm>
        </p:spPr>
        <p:txBody>
          <a:bodyPr/>
          <a:lstStyle/>
          <a:p>
            <a:pPr defTabSz="1088421">
              <a:buFontTx/>
              <a:buBlip>
                <a:blip r:embed="rId8"/>
              </a:buBlip>
            </a:pPr>
            <a:fld id="{104FC826-72BB-4AF1-BA01-A94F7396A7DC}" type="slidenum">
              <a:rPr lang="en-US" smtClean="0">
                <a:solidFill>
                  <a:schemeClr val="bg1"/>
                </a:solidFill>
              </a:rPr>
              <a:pPr defTabSz="1088421">
                <a:buFontTx/>
                <a:buBlip>
                  <a:blip r:embed="rId8"/>
                </a:buBlip>
              </a:pPr>
              <a:t>11</a:t>
            </a:fld>
            <a:endParaRPr lang="en-US">
              <a:solidFill>
                <a:schemeClr val="bg1"/>
              </a:solidFill>
            </a:endParaRPr>
          </a:p>
        </p:txBody>
      </p:sp>
      <p:sp>
        <p:nvSpPr>
          <p:cNvPr id="8" name="Footer Placeholder 4">
            <a:extLst>
              <a:ext uri="{FF2B5EF4-FFF2-40B4-BE49-F238E27FC236}">
                <a16:creationId xmlns:a16="http://schemas.microsoft.com/office/drawing/2014/main" id="{09A371B7-C687-A683-3C8D-910ECE4C456F}"/>
              </a:ext>
            </a:extLst>
          </p:cNvPr>
          <p:cNvSpPr>
            <a:spLocks noGrp="1"/>
          </p:cNvSpPr>
          <p:nvPr>
            <p:ph type="ftr" sz="quarter" idx="10"/>
          </p:nvPr>
        </p:nvSpPr>
        <p:spPr>
          <a:xfrm>
            <a:off x="3721696" y="6129337"/>
            <a:ext cx="7481160" cy="411581"/>
          </a:xfrm>
        </p:spPr>
        <p:txBody>
          <a:bodyPr/>
          <a:lstStyle/>
          <a:p>
            <a:r>
              <a:rPr lang="en-US">
                <a:solidFill>
                  <a:schemeClr val="bg1"/>
                </a:solidFill>
              </a:rPr>
              <a:t>Confidential | Authorized HPE Partner Use Only</a:t>
            </a:r>
          </a:p>
        </p:txBody>
      </p:sp>
    </p:spTree>
    <p:extLst>
      <p:ext uri="{BB962C8B-B14F-4D97-AF65-F5344CB8AC3E}">
        <p14:creationId xmlns:p14="http://schemas.microsoft.com/office/powerpoint/2010/main" val="328467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white&#10;&#10;Description automatically generated">
            <a:extLst>
              <a:ext uri="{FF2B5EF4-FFF2-40B4-BE49-F238E27FC236}">
                <a16:creationId xmlns:a16="http://schemas.microsoft.com/office/drawing/2014/main" id="{EB88A59A-6F47-952B-DE4D-9BFFB65C0278}"/>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l="26507" r="8944"/>
          <a:stretch/>
        </p:blipFill>
        <p:spPr>
          <a:xfrm>
            <a:off x="5102086" y="0"/>
            <a:ext cx="7089913" cy="6858000"/>
          </a:xfrm>
          <a:prstGeom prst="rect">
            <a:avLst/>
          </a:prstGeom>
        </p:spPr>
      </p:pic>
      <p:graphicFrame>
        <p:nvGraphicFramePr>
          <p:cNvPr id="3" name="Object 2" hidden="1">
            <a:extLst>
              <a:ext uri="{FF2B5EF4-FFF2-40B4-BE49-F238E27FC236}">
                <a16:creationId xmlns:a16="http://schemas.microsoft.com/office/drawing/2014/main" id="{A90C160B-6AB5-46D2-BD0E-637D5379D89C}"/>
              </a:ext>
            </a:extLst>
          </p:cNvPr>
          <p:cNvGraphicFramePr>
            <a:graphicFrameLocks noChangeAspect="1"/>
          </p:cNvGraphicFramePr>
          <p:nvPr>
            <p:custDataLst>
              <p:tags r:id="rId1"/>
            </p:custDataLst>
            <p:extLst>
              <p:ext uri="{D42A27DB-BD31-4B8C-83A1-F6EECF244321}">
                <p14:modId xmlns:p14="http://schemas.microsoft.com/office/powerpoint/2010/main" val="4037001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3" name="Object 2" hidden="1">
                        <a:extLst>
                          <a:ext uri="{FF2B5EF4-FFF2-40B4-BE49-F238E27FC236}">
                            <a16:creationId xmlns:a16="http://schemas.microsoft.com/office/drawing/2014/main" id="{A90C160B-6AB5-46D2-BD0E-637D5379D89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Slide Number Placeholder 22">
            <a:extLst>
              <a:ext uri="{FF2B5EF4-FFF2-40B4-BE49-F238E27FC236}">
                <a16:creationId xmlns:a16="http://schemas.microsoft.com/office/drawing/2014/main" id="{EDA0318B-A5AC-DF9A-4796-6B5BC807D0D7}"/>
              </a:ext>
            </a:extLst>
          </p:cNvPr>
          <p:cNvSpPr>
            <a:spLocks noGrp="1"/>
          </p:cNvSpPr>
          <p:nvPr>
            <p:ph type="sldNum" sz="quarter" idx="11"/>
          </p:nvPr>
        </p:nvSpPr>
        <p:spPr/>
        <p:txBody>
          <a:bodyPr/>
          <a:lstStyle/>
          <a:p>
            <a:pPr defTabSz="1088421">
              <a:buFontTx/>
              <a:buBlip>
                <a:blip r:embed="rId7"/>
              </a:buBlip>
            </a:pPr>
            <a:fld id="{104FC826-72BB-4AF1-BA01-A94F7396A7DC}" type="slidenum">
              <a:rPr lang="en-US" smtClean="0"/>
              <a:pPr defTabSz="1088421">
                <a:buFontTx/>
                <a:buBlip>
                  <a:blip r:embed="rId7"/>
                </a:buBlip>
              </a:pPr>
              <a:t>12</a:t>
            </a:fld>
            <a:endParaRPr lang="en-US"/>
          </a:p>
        </p:txBody>
      </p:sp>
      <p:sp>
        <p:nvSpPr>
          <p:cNvPr id="16" name="Footer Placeholder 4">
            <a:extLst>
              <a:ext uri="{FF2B5EF4-FFF2-40B4-BE49-F238E27FC236}">
                <a16:creationId xmlns:a16="http://schemas.microsoft.com/office/drawing/2014/main" id="{93C44D39-30DD-1B6C-9736-FE0974A5E92C}"/>
              </a:ext>
            </a:extLst>
          </p:cNvPr>
          <p:cNvSpPr>
            <a:spLocks noGrp="1"/>
          </p:cNvSpPr>
          <p:nvPr>
            <p:ph type="ftr" sz="quarter" idx="10"/>
          </p:nvPr>
        </p:nvSpPr>
        <p:spPr/>
        <p:txBody>
          <a:bodyPr/>
          <a:lstStyle/>
          <a:p>
            <a:r>
              <a:rPr lang="en-US"/>
              <a:t>Confidential | Authorized HPE Partner Use Only</a:t>
            </a:r>
          </a:p>
        </p:txBody>
      </p:sp>
      <p:sp>
        <p:nvSpPr>
          <p:cNvPr id="22" name="Content Placeholder 21">
            <a:extLst>
              <a:ext uri="{FF2B5EF4-FFF2-40B4-BE49-F238E27FC236}">
                <a16:creationId xmlns:a16="http://schemas.microsoft.com/office/drawing/2014/main" id="{0D133FAF-811B-408A-B501-743027382189}"/>
              </a:ext>
            </a:extLst>
          </p:cNvPr>
          <p:cNvSpPr>
            <a:spLocks noGrp="1"/>
          </p:cNvSpPr>
          <p:nvPr>
            <p:ph idx="4294967295"/>
          </p:nvPr>
        </p:nvSpPr>
        <p:spPr>
          <a:xfrm>
            <a:off x="385256" y="3440120"/>
            <a:ext cx="4169036" cy="1257578"/>
          </a:xfrm>
        </p:spPr>
        <p:txBody>
          <a:bodyPr>
            <a:normAutofit/>
          </a:bodyPr>
          <a:lstStyle/>
          <a:p>
            <a:pPr marL="0" indent="0">
              <a:buNone/>
            </a:pPr>
            <a:r>
              <a:rPr lang="en-US" sz="2400">
                <a:effectLst/>
                <a:latin typeface="MetricHPE Light" panose="020B0303030202060203" pitchFamily="34" charset="77"/>
                <a:ea typeface="Calibri" panose="020F0502020204030204" pitchFamily="34" charset="0"/>
                <a:cs typeface="Times New Roman" panose="02020603050405020304" pitchFamily="18" charset="0"/>
              </a:rPr>
              <a:t>Modernize lifecycle management with cloud simplicity</a:t>
            </a:r>
          </a:p>
          <a:p>
            <a:pPr marL="0" indent="0">
              <a:buNone/>
            </a:pPr>
            <a:endParaRPr lang="en-US" sz="2800">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endParaRPr>
          </a:p>
        </p:txBody>
      </p:sp>
      <p:sp>
        <p:nvSpPr>
          <p:cNvPr id="13" name="TextBox 12">
            <a:extLst>
              <a:ext uri="{FF2B5EF4-FFF2-40B4-BE49-F238E27FC236}">
                <a16:creationId xmlns:a16="http://schemas.microsoft.com/office/drawing/2014/main" id="{A56DCE6C-573F-3938-800E-4C5B09350362}"/>
              </a:ext>
            </a:extLst>
          </p:cNvPr>
          <p:cNvSpPr txBox="1"/>
          <p:nvPr/>
        </p:nvSpPr>
        <p:spPr>
          <a:xfrm>
            <a:off x="14616752" y="8120418"/>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pic>
        <p:nvPicPr>
          <p:cNvPr id="2" name="Picture 1" descr="Shape, rectangle&#10;&#10;Description automatically generated">
            <a:extLst>
              <a:ext uri="{FF2B5EF4-FFF2-40B4-BE49-F238E27FC236}">
                <a16:creationId xmlns:a16="http://schemas.microsoft.com/office/drawing/2014/main" id="{859B652A-6A0E-035E-29AC-8E5AC8D20F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12707" y="1531164"/>
            <a:ext cx="5095129" cy="2769366"/>
          </a:xfrm>
          <a:prstGeom prst="rect">
            <a:avLst/>
          </a:prstGeom>
        </p:spPr>
      </p:pic>
      <p:pic>
        <p:nvPicPr>
          <p:cNvPr id="4" name="Picture 3">
            <a:extLst>
              <a:ext uri="{FF2B5EF4-FFF2-40B4-BE49-F238E27FC236}">
                <a16:creationId xmlns:a16="http://schemas.microsoft.com/office/drawing/2014/main" id="{B764FDB9-B747-02A2-2A4D-01D6DF06CB1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53080" y="1326674"/>
            <a:ext cx="5333226" cy="2779975"/>
          </a:xfrm>
          <a:prstGeom prst="rect">
            <a:avLst/>
          </a:prstGeom>
          <a:ln>
            <a:solidFill>
              <a:schemeClr val="tx2"/>
            </a:solidFill>
          </a:ln>
          <a:effectLst/>
        </p:spPr>
      </p:pic>
      <p:sp>
        <p:nvSpPr>
          <p:cNvPr id="25" name="Content Placeholder 21">
            <a:extLst>
              <a:ext uri="{FF2B5EF4-FFF2-40B4-BE49-F238E27FC236}">
                <a16:creationId xmlns:a16="http://schemas.microsoft.com/office/drawing/2014/main" id="{819BE702-3193-AD72-60FF-A515316686AA}"/>
              </a:ext>
            </a:extLst>
          </p:cNvPr>
          <p:cNvSpPr txBox="1">
            <a:spLocks/>
          </p:cNvSpPr>
          <p:nvPr/>
        </p:nvSpPr>
        <p:spPr>
          <a:xfrm>
            <a:off x="5707067" y="4503945"/>
            <a:ext cx="5924432" cy="1490152"/>
          </a:xfrm>
          <a:prstGeom prst="rect">
            <a:avLst/>
          </a:prstGeom>
          <a:ln w="57150">
            <a:noFill/>
            <a:miter lim="800000"/>
          </a:ln>
        </p:spPr>
        <p:txBody>
          <a:bodyPr vert="horz" wrap="square" lIns="0" tIns="91440" rIns="0" bIns="91440" rtlCol="0">
            <a:sp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228600" indent="-228600">
              <a:spcBef>
                <a:spcPts val="500"/>
              </a:spcBef>
            </a:pPr>
            <a:r>
              <a:rPr lang="en-US" sz="1700">
                <a:latin typeface="MetricHPE Light" panose="020B0303030202060203" pitchFamily="34" charset="77"/>
                <a:ea typeface="Calibri" panose="020F0502020204030204" pitchFamily="34" charset="0"/>
                <a:cs typeface="Times New Roman" panose="02020603050405020304" pitchFamily="18" charset="0"/>
              </a:rPr>
              <a:t>Easily onboard 1000s of distributed devices.</a:t>
            </a:r>
          </a:p>
          <a:p>
            <a:pPr marL="228600" indent="-228600">
              <a:spcBef>
                <a:spcPts val="500"/>
              </a:spcBef>
            </a:pPr>
            <a:r>
              <a:rPr lang="en-US" sz="1700">
                <a:latin typeface="MetricHPE Light" panose="020B0303030202060203" pitchFamily="34" charset="77"/>
                <a:ea typeface="Calibri" panose="020F0502020204030204" pitchFamily="34" charset="0"/>
                <a:cs typeface="Times New Roman" panose="02020603050405020304" pitchFamily="18" charset="0"/>
              </a:rPr>
              <a:t>Monitor and manage global server environments from a single console with enterprise security and consistent, compliant processes.</a:t>
            </a:r>
          </a:p>
          <a:p>
            <a:pPr marL="228600" indent="-228600">
              <a:spcBef>
                <a:spcPts val="500"/>
              </a:spcBef>
            </a:pPr>
            <a:r>
              <a:rPr lang="en-US" sz="1700">
                <a:latin typeface="MetricHPE Light" panose="020B0303030202060203" pitchFamily="34" charset="77"/>
                <a:cs typeface="Times New Roman" panose="02020603050405020304" pitchFamily="18" charset="0"/>
              </a:rPr>
              <a:t>Simplify server lifecycle management with HPE GreenLake for Compute Ops Management.</a:t>
            </a:r>
          </a:p>
        </p:txBody>
      </p:sp>
      <p:sp>
        <p:nvSpPr>
          <p:cNvPr id="26" name="Oval 25">
            <a:extLst>
              <a:ext uri="{FF2B5EF4-FFF2-40B4-BE49-F238E27FC236}">
                <a16:creationId xmlns:a16="http://schemas.microsoft.com/office/drawing/2014/main" id="{01479E7F-DA68-6C2E-733E-9667BEC4A789}"/>
              </a:ext>
            </a:extLst>
          </p:cNvPr>
          <p:cNvSpPr/>
          <p:nvPr/>
        </p:nvSpPr>
        <p:spPr bwMode="ltGray">
          <a:xfrm>
            <a:off x="9790636" y="891233"/>
            <a:ext cx="2009281" cy="2009281"/>
          </a:xfrm>
          <a:prstGeom prst="ellipse">
            <a:avLst/>
          </a:prstGeom>
          <a:blipFill>
            <a:blip r:embed="rId10"/>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4000" b="1">
              <a:solidFill>
                <a:prstClr val="white"/>
              </a:solidFill>
              <a:latin typeface="MetricHPE"/>
            </a:endParaRPr>
          </a:p>
        </p:txBody>
      </p:sp>
      <p:sp>
        <p:nvSpPr>
          <p:cNvPr id="30" name="Rectangle 4">
            <a:extLst>
              <a:ext uri="{FF2B5EF4-FFF2-40B4-BE49-F238E27FC236}">
                <a16:creationId xmlns:a16="http://schemas.microsoft.com/office/drawing/2014/main" id="{D47C9DA4-F999-447F-4F96-5D3849F8F713}"/>
              </a:ext>
            </a:extLst>
          </p:cNvPr>
          <p:cNvSpPr/>
          <p:nvPr/>
        </p:nvSpPr>
        <p:spPr bwMode="ltGray">
          <a:xfrm>
            <a:off x="10215545" y="1272266"/>
            <a:ext cx="1159463" cy="904554"/>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ts val="6100"/>
              </a:lnSpc>
            </a:pPr>
            <a:r>
              <a:rPr lang="en-US" sz="6600" b="1" cap="all">
                <a:solidFill>
                  <a:schemeClr val="bg1"/>
                </a:solidFill>
                <a:latin typeface="MetricHPE" panose="020B0503030202060203" pitchFamily="34" charset="77"/>
              </a:rPr>
              <a:t>5X</a:t>
            </a:r>
          </a:p>
        </p:txBody>
      </p:sp>
      <p:sp>
        <p:nvSpPr>
          <p:cNvPr id="31" name="Content Placeholder 21">
            <a:extLst>
              <a:ext uri="{FF2B5EF4-FFF2-40B4-BE49-F238E27FC236}">
                <a16:creationId xmlns:a16="http://schemas.microsoft.com/office/drawing/2014/main" id="{098EA791-74F8-F956-D979-737E54C5AAE0}"/>
              </a:ext>
            </a:extLst>
          </p:cNvPr>
          <p:cNvSpPr txBox="1">
            <a:spLocks/>
          </p:cNvSpPr>
          <p:nvPr/>
        </p:nvSpPr>
        <p:spPr>
          <a:xfrm>
            <a:off x="9959053" y="1920476"/>
            <a:ext cx="1672446" cy="904554"/>
          </a:xfrm>
          <a:prstGeom prst="rect">
            <a:avLst/>
          </a:prstGeom>
          <a:ln w="57150">
            <a:noFill/>
            <a:miter lim="800000"/>
          </a:ln>
        </p:spPr>
        <p:txBody>
          <a:bodyPr vert="horz" lIns="91440" tIns="91440" rIns="91440" bIns="91440" rtlCol="0">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spcBef>
                <a:spcPts val="0"/>
              </a:spcBef>
              <a:buFont typeface="" panose="020B0303030202060203" pitchFamily="34" charset="0"/>
              <a:buNone/>
            </a:pPr>
            <a:r>
              <a:rPr lang="en-US" sz="16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Faster server </a:t>
            </a:r>
            <a:br>
              <a:rPr lang="en-US" sz="1600">
                <a:solidFill>
                  <a:schemeClr val="bg1"/>
                </a:solidFill>
                <a:latin typeface="MetricHPE Light" panose="020B0303030202060203" pitchFamily="34" charset="77"/>
                <a:ea typeface="Calibri" panose="020F0502020204030204" pitchFamily="34" charset="0"/>
                <a:cs typeface="Times New Roman" panose="02020603050405020304" pitchFamily="18" charset="0"/>
              </a:rPr>
            </a:br>
            <a:r>
              <a:rPr lang="en-US" sz="16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firmware updates</a:t>
            </a:r>
            <a:r>
              <a:rPr lang="en-US" sz="1600" baseline="30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1</a:t>
            </a:r>
          </a:p>
        </p:txBody>
      </p:sp>
      <p:sp>
        <p:nvSpPr>
          <p:cNvPr id="33" name="Title 1">
            <a:extLst>
              <a:ext uri="{FF2B5EF4-FFF2-40B4-BE49-F238E27FC236}">
                <a16:creationId xmlns:a16="http://schemas.microsoft.com/office/drawing/2014/main" id="{E3A6FA04-EF38-2064-8D6C-8C9C1A17C4C6}"/>
              </a:ext>
            </a:extLst>
          </p:cNvPr>
          <p:cNvSpPr txBox="1">
            <a:spLocks/>
          </p:cNvSpPr>
          <p:nvPr/>
        </p:nvSpPr>
        <p:spPr>
          <a:xfrm>
            <a:off x="381000" y="2355100"/>
            <a:ext cx="5515156" cy="825620"/>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r>
              <a:rPr lang="en-US" sz="7200">
                <a:blipFill dpi="0" rotWithShape="1">
                  <a:blip r:embed="rId11"/>
                  <a:srcRect/>
                  <a:stretch>
                    <a:fillRect/>
                  </a:stretch>
                </a:blipFill>
              </a:rPr>
              <a:t>Simple</a:t>
            </a:r>
          </a:p>
        </p:txBody>
      </p:sp>
    </p:spTree>
    <p:extLst>
      <p:ext uri="{BB962C8B-B14F-4D97-AF65-F5344CB8AC3E}">
        <p14:creationId xmlns:p14="http://schemas.microsoft.com/office/powerpoint/2010/main" val="41557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descr="A picture containing white&#10;&#10;Description automatically generated">
            <a:extLst>
              <a:ext uri="{FF2B5EF4-FFF2-40B4-BE49-F238E27FC236}">
                <a16:creationId xmlns:a16="http://schemas.microsoft.com/office/drawing/2014/main" id="{25005C18-5389-816E-FC7F-CF117653A3A5}"/>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l="26507" r="8944"/>
          <a:stretch/>
        </p:blipFill>
        <p:spPr>
          <a:xfrm>
            <a:off x="5102086" y="0"/>
            <a:ext cx="7089913" cy="6858000"/>
          </a:xfrm>
          <a:prstGeom prst="rect">
            <a:avLst/>
          </a:prstGeom>
        </p:spPr>
      </p:pic>
      <p:graphicFrame>
        <p:nvGraphicFramePr>
          <p:cNvPr id="3" name="Object 2" hidden="1">
            <a:extLst>
              <a:ext uri="{FF2B5EF4-FFF2-40B4-BE49-F238E27FC236}">
                <a16:creationId xmlns:a16="http://schemas.microsoft.com/office/drawing/2014/main" id="{C92CCBC7-FE32-45B7-9D56-D879F43595F6}"/>
              </a:ext>
            </a:extLst>
          </p:cNvPr>
          <p:cNvGraphicFramePr>
            <a:graphicFrameLocks noChangeAspect="1"/>
          </p:cNvGraphicFramePr>
          <p:nvPr>
            <p:custDataLst>
              <p:tags r:id="rId1"/>
            </p:custDataLst>
            <p:extLst>
              <p:ext uri="{D42A27DB-BD31-4B8C-83A1-F6EECF244321}">
                <p14:modId xmlns:p14="http://schemas.microsoft.com/office/powerpoint/2010/main" val="1369726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3" name="Object 2" hidden="1">
                        <a:extLst>
                          <a:ext uri="{FF2B5EF4-FFF2-40B4-BE49-F238E27FC236}">
                            <a16:creationId xmlns:a16="http://schemas.microsoft.com/office/drawing/2014/main" id="{C92CCBC7-FE32-45B7-9D56-D879F43595F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Content Placeholder 21">
            <a:extLst>
              <a:ext uri="{FF2B5EF4-FFF2-40B4-BE49-F238E27FC236}">
                <a16:creationId xmlns:a16="http://schemas.microsoft.com/office/drawing/2014/main" id="{8498550C-24EF-B242-012F-6B931EC58729}"/>
              </a:ext>
            </a:extLst>
          </p:cNvPr>
          <p:cNvSpPr txBox="1">
            <a:spLocks/>
          </p:cNvSpPr>
          <p:nvPr/>
        </p:nvSpPr>
        <p:spPr>
          <a:xfrm>
            <a:off x="9569894" y="1748865"/>
            <a:ext cx="2241106" cy="655564"/>
          </a:xfrm>
          <a:prstGeom prst="rect">
            <a:avLst/>
          </a:prstGeom>
          <a:ln w="57150">
            <a:noFill/>
            <a:miter lim="800000"/>
          </a:ln>
        </p:spPr>
        <p:txBody>
          <a:bodyPr vert="horz" wrap="square" lIns="0" tIns="91440" rIns="0" bIns="91440" rtlCol="0">
            <a:sp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spcBef>
                <a:spcPts val="0"/>
              </a:spcBef>
              <a:buNone/>
            </a:pPr>
            <a:r>
              <a:rPr lang="en-US" sz="1700">
                <a:latin typeface="MetricHPE Light" panose="020B0303030202060203" pitchFamily="34" charset="77"/>
                <a:ea typeface="Calibri" panose="020F0502020204030204" pitchFamily="34" charset="0"/>
                <a:cs typeface="Times New Roman" panose="02020603050405020304" pitchFamily="18" charset="0"/>
              </a:rPr>
              <a:t>View health and firmware </a:t>
            </a:r>
          </a:p>
          <a:p>
            <a:pPr marL="0" indent="0">
              <a:spcBef>
                <a:spcPts val="0"/>
              </a:spcBef>
              <a:buNone/>
            </a:pPr>
            <a:r>
              <a:rPr lang="en-US" sz="1700">
                <a:latin typeface="MetricHPE Light" panose="020B0303030202060203" pitchFamily="34" charset="77"/>
                <a:ea typeface="Calibri" panose="020F0502020204030204" pitchFamily="34" charset="0"/>
                <a:cs typeface="Times New Roman" panose="02020603050405020304" pitchFamily="18" charset="0"/>
              </a:rPr>
              <a:t>status of all servers</a:t>
            </a:r>
          </a:p>
        </p:txBody>
      </p:sp>
      <p:sp>
        <p:nvSpPr>
          <p:cNvPr id="4" name="Content Placeholder 21">
            <a:extLst>
              <a:ext uri="{FF2B5EF4-FFF2-40B4-BE49-F238E27FC236}">
                <a16:creationId xmlns:a16="http://schemas.microsoft.com/office/drawing/2014/main" id="{A20B8C9E-A1A7-0B61-E8F4-A4ABAF4F26AB}"/>
              </a:ext>
            </a:extLst>
          </p:cNvPr>
          <p:cNvSpPr txBox="1">
            <a:spLocks/>
          </p:cNvSpPr>
          <p:nvPr/>
        </p:nvSpPr>
        <p:spPr>
          <a:xfrm>
            <a:off x="9551373" y="4382445"/>
            <a:ext cx="2210238" cy="891013"/>
          </a:xfrm>
          <a:prstGeom prst="rect">
            <a:avLst/>
          </a:prstGeom>
          <a:ln w="57150">
            <a:noFill/>
            <a:miter lim="800000"/>
          </a:ln>
        </p:spPr>
        <p:txBody>
          <a:bodyPr vert="horz" wrap="square" lIns="0" tIns="91440" rIns="0" bIns="91440" rtlCol="0">
            <a:sp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spcBef>
                <a:spcPts val="0"/>
              </a:spcBef>
              <a:buNone/>
            </a:pPr>
            <a:r>
              <a:rPr lang="en-US" sz="1700">
                <a:latin typeface="MetricHPE Light" panose="020B0303030202060203" pitchFamily="34" charset="77"/>
                <a:ea typeface="Calibri" panose="020F0502020204030204" pitchFamily="34" charset="0"/>
                <a:cs typeface="Times New Roman" panose="02020603050405020304" pitchFamily="18" charset="0"/>
              </a:rPr>
              <a:t>Gain new sustainability insights with Carbon Footprint reports</a:t>
            </a:r>
          </a:p>
        </p:txBody>
      </p:sp>
      <p:sp>
        <p:nvSpPr>
          <p:cNvPr id="26" name="Slide Number Placeholder 22">
            <a:extLst>
              <a:ext uri="{FF2B5EF4-FFF2-40B4-BE49-F238E27FC236}">
                <a16:creationId xmlns:a16="http://schemas.microsoft.com/office/drawing/2014/main" id="{B0B56377-F020-68C9-DABA-1950E19FB425}"/>
              </a:ext>
            </a:extLst>
          </p:cNvPr>
          <p:cNvSpPr>
            <a:spLocks noGrp="1"/>
          </p:cNvSpPr>
          <p:nvPr>
            <p:ph type="sldNum" sz="quarter" idx="11"/>
          </p:nvPr>
        </p:nvSpPr>
        <p:spPr/>
        <p:txBody>
          <a:bodyPr/>
          <a:lstStyle/>
          <a:p>
            <a:pPr defTabSz="1088421">
              <a:buFontTx/>
              <a:buBlip>
                <a:blip r:embed="rId7"/>
              </a:buBlip>
            </a:pPr>
            <a:fld id="{104FC826-72BB-4AF1-BA01-A94F7396A7DC}" type="slidenum">
              <a:rPr lang="en-US" smtClean="0"/>
              <a:pPr defTabSz="1088421">
                <a:buFontTx/>
                <a:buBlip>
                  <a:blip r:embed="rId7"/>
                </a:buBlip>
              </a:pPr>
              <a:t>13</a:t>
            </a:fld>
            <a:endParaRPr lang="en-US"/>
          </a:p>
        </p:txBody>
      </p:sp>
      <p:sp>
        <p:nvSpPr>
          <p:cNvPr id="27"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p:txBody>
          <a:bodyPr/>
          <a:lstStyle/>
          <a:p>
            <a:r>
              <a:rPr lang="en-US"/>
              <a:t>Confidential | Authorized HPE Partner Use Only</a:t>
            </a:r>
          </a:p>
        </p:txBody>
      </p:sp>
      <p:sp>
        <p:nvSpPr>
          <p:cNvPr id="22" name="TextBox 21">
            <a:extLst>
              <a:ext uri="{FF2B5EF4-FFF2-40B4-BE49-F238E27FC236}">
                <a16:creationId xmlns:a16="http://schemas.microsoft.com/office/drawing/2014/main" id="{934BCE8D-CFEF-B3E8-09F4-FF6340920EBD}"/>
              </a:ext>
            </a:extLst>
          </p:cNvPr>
          <p:cNvSpPr txBox="1"/>
          <p:nvPr/>
        </p:nvSpPr>
        <p:spPr>
          <a:xfrm>
            <a:off x="14139081" y="6701051"/>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19" name="Rectangle 4">
            <a:extLst>
              <a:ext uri="{FF2B5EF4-FFF2-40B4-BE49-F238E27FC236}">
                <a16:creationId xmlns:a16="http://schemas.microsoft.com/office/drawing/2014/main" id="{CC255D00-11FD-F378-1072-72C787E5FB92}"/>
              </a:ext>
            </a:extLst>
          </p:cNvPr>
          <p:cNvSpPr/>
          <p:nvPr/>
        </p:nvSpPr>
        <p:spPr bwMode="ltGray">
          <a:xfrm>
            <a:off x="430389" y="4228162"/>
            <a:ext cx="3667195" cy="894583"/>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nSpc>
                <a:spcPct val="90000"/>
              </a:lnSpc>
            </a:pPr>
            <a:r>
              <a:rPr lang="en-US" sz="2400" b="1">
                <a:solidFill>
                  <a:schemeClr val="accent4"/>
                </a:solidFill>
              </a:rPr>
              <a:t>Global</a:t>
            </a:r>
            <a:r>
              <a:rPr lang="en-US" sz="2400">
                <a:solidFill>
                  <a:schemeClr val="accent4"/>
                </a:solidFill>
                <a:latin typeface="MetricHPE Light" panose="020B0303030202060203" pitchFamily="34" charset="77"/>
              </a:rPr>
              <a:t> </a:t>
            </a:r>
            <a:r>
              <a:rPr lang="en-US" sz="2400">
                <a:solidFill>
                  <a:schemeClr val="accent4"/>
                </a:solidFill>
                <a:latin typeface="MetricHPE Light" panose="020B0303030202060203" pitchFamily="34" charset="77"/>
                <a:ea typeface="Calibri" panose="020F0502020204030204" pitchFamily="34" charset="0"/>
                <a:cs typeface="Times New Roman" panose="02020603050405020304" pitchFamily="18" charset="0"/>
              </a:rPr>
              <a:t>visibility and insight </a:t>
            </a:r>
            <a:br>
              <a:rPr lang="en-US" sz="2400">
                <a:solidFill>
                  <a:schemeClr val="accent4"/>
                </a:solidFill>
                <a:latin typeface="MetricHPE Light" panose="020B0303030202060203" pitchFamily="34" charset="77"/>
                <a:ea typeface="Calibri" panose="020F0502020204030204" pitchFamily="34" charset="0"/>
                <a:cs typeface="Times New Roman" panose="02020603050405020304" pitchFamily="18" charset="0"/>
              </a:rPr>
            </a:br>
            <a:r>
              <a:rPr lang="en-US" sz="2400">
                <a:solidFill>
                  <a:schemeClr val="accent4"/>
                </a:solidFill>
                <a:latin typeface="MetricHPE Light" panose="020B0303030202060203" pitchFamily="34" charset="77"/>
                <a:ea typeface="Calibri" panose="020F0502020204030204" pitchFamily="34" charset="0"/>
                <a:cs typeface="Times New Roman" panose="02020603050405020304" pitchFamily="18" charset="0"/>
              </a:rPr>
              <a:t>of all compute devices</a:t>
            </a:r>
            <a:endParaRPr lang="en-US" sz="2400" baseline="30000">
              <a:solidFill>
                <a:schemeClr val="accent4"/>
              </a:solidFill>
              <a:latin typeface="MetricHPE Light" panose="020B0303030202060203" pitchFamily="34" charset="77"/>
              <a:ea typeface="Calibri" panose="020F0502020204030204" pitchFamily="34" charset="0"/>
              <a:cs typeface="Times New Roman" panose="02020603050405020304" pitchFamily="18" charset="0"/>
            </a:endParaRPr>
          </a:p>
        </p:txBody>
      </p:sp>
      <p:pic>
        <p:nvPicPr>
          <p:cNvPr id="5" name="Picture 4" descr="Shape, rectangle&#10;&#10;Description automatically generated">
            <a:extLst>
              <a:ext uri="{FF2B5EF4-FFF2-40B4-BE49-F238E27FC236}">
                <a16:creationId xmlns:a16="http://schemas.microsoft.com/office/drawing/2014/main" id="{FB896E5A-236E-B65D-8C4A-2B4E68A97A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39220" y="1300685"/>
            <a:ext cx="3693571" cy="2007574"/>
          </a:xfrm>
          <a:prstGeom prst="rect">
            <a:avLst/>
          </a:prstGeom>
        </p:spPr>
      </p:pic>
      <p:pic>
        <p:nvPicPr>
          <p:cNvPr id="6" name="Picture 5" descr="Shape, rectangle&#10;&#10;Description automatically generated">
            <a:extLst>
              <a:ext uri="{FF2B5EF4-FFF2-40B4-BE49-F238E27FC236}">
                <a16:creationId xmlns:a16="http://schemas.microsoft.com/office/drawing/2014/main" id="{7A7F478F-6C28-FA93-11AA-281DB2681B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39219" y="4050637"/>
            <a:ext cx="3693571" cy="2007574"/>
          </a:xfrm>
          <a:prstGeom prst="rect">
            <a:avLst/>
          </a:prstGeom>
        </p:spPr>
      </p:pic>
      <p:pic>
        <p:nvPicPr>
          <p:cNvPr id="10" name="Picture 9">
            <a:extLst>
              <a:ext uri="{FF2B5EF4-FFF2-40B4-BE49-F238E27FC236}">
                <a16:creationId xmlns:a16="http://schemas.microsoft.com/office/drawing/2014/main" id="{0799BDFB-F951-9137-93CF-DD7B364BB5A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02117" y="731398"/>
            <a:ext cx="3735677" cy="2350362"/>
          </a:xfrm>
          <a:prstGeom prst="rect">
            <a:avLst/>
          </a:prstGeom>
          <a:ln>
            <a:solidFill>
              <a:schemeClr val="tx2"/>
            </a:solidFill>
          </a:ln>
        </p:spPr>
      </p:pic>
      <p:pic>
        <p:nvPicPr>
          <p:cNvPr id="13" name="Picture 12" descr="Chart, line chart&#10;&#10;Description automatically generated">
            <a:extLst>
              <a:ext uri="{FF2B5EF4-FFF2-40B4-BE49-F238E27FC236}">
                <a16:creationId xmlns:a16="http://schemas.microsoft.com/office/drawing/2014/main" id="{D674CCCF-3C8D-53C0-4374-AEA1D77BAE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44565" y="3517553"/>
            <a:ext cx="3693230" cy="2314990"/>
          </a:xfrm>
          <a:prstGeom prst="rect">
            <a:avLst/>
          </a:prstGeom>
          <a:ln>
            <a:solidFill>
              <a:schemeClr val="tx2"/>
            </a:solidFill>
          </a:ln>
        </p:spPr>
      </p:pic>
      <p:sp>
        <p:nvSpPr>
          <p:cNvPr id="20" name="Content Placeholder 21">
            <a:extLst>
              <a:ext uri="{FF2B5EF4-FFF2-40B4-BE49-F238E27FC236}">
                <a16:creationId xmlns:a16="http://schemas.microsoft.com/office/drawing/2014/main" id="{3E6FD843-E2F2-EFA6-5725-A48186D48357}"/>
              </a:ext>
            </a:extLst>
          </p:cNvPr>
          <p:cNvSpPr txBox="1">
            <a:spLocks/>
          </p:cNvSpPr>
          <p:nvPr/>
        </p:nvSpPr>
        <p:spPr>
          <a:xfrm>
            <a:off x="430389" y="2930801"/>
            <a:ext cx="3577774" cy="1257578"/>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buNone/>
            </a:pPr>
            <a:r>
              <a:rPr lang="en-US" sz="2400">
                <a:effectLst/>
                <a:latin typeface="MetricHPE Light" panose="020B0303030202060203" pitchFamily="34" charset="77"/>
                <a:ea typeface="Calibri" panose="020F0502020204030204" pitchFamily="34" charset="0"/>
                <a:cs typeface="Times New Roman" panose="02020603050405020304" pitchFamily="18" charset="0"/>
              </a:rPr>
              <a:t>Unify compute management with a centralized console for self-service operations.</a:t>
            </a:r>
            <a:endParaRPr lang="en-US" sz="2800">
              <a:latin typeface="MetricHPE Light" panose="020B0303030202060203" pitchFamily="34" charset="77"/>
              <a:ea typeface="Calibri" panose="020F0502020204030204" pitchFamily="34" charset="0"/>
              <a:cs typeface="Times New Roman" panose="02020603050405020304" pitchFamily="18" charset="0"/>
            </a:endParaRPr>
          </a:p>
        </p:txBody>
      </p:sp>
      <p:sp>
        <p:nvSpPr>
          <p:cNvPr id="29" name="Title 1">
            <a:extLst>
              <a:ext uri="{FF2B5EF4-FFF2-40B4-BE49-F238E27FC236}">
                <a16:creationId xmlns:a16="http://schemas.microsoft.com/office/drawing/2014/main" id="{33FEFD0F-6CB5-E779-8476-DFA78C478307}"/>
              </a:ext>
            </a:extLst>
          </p:cNvPr>
          <p:cNvSpPr txBox="1">
            <a:spLocks/>
          </p:cNvSpPr>
          <p:nvPr/>
        </p:nvSpPr>
        <p:spPr>
          <a:xfrm>
            <a:off x="381000" y="1824228"/>
            <a:ext cx="5515156" cy="825620"/>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r>
              <a:rPr lang="en-US" sz="7200">
                <a:blipFill dpi="0" rotWithShape="1">
                  <a:blip r:embed="rId11"/>
                  <a:srcRect/>
                  <a:stretch>
                    <a:fillRect/>
                  </a:stretch>
                </a:blipFill>
              </a:rPr>
              <a:t>Unified</a:t>
            </a:r>
          </a:p>
        </p:txBody>
      </p:sp>
      <p:sp>
        <p:nvSpPr>
          <p:cNvPr id="31" name="TextBox 30">
            <a:extLst>
              <a:ext uri="{FF2B5EF4-FFF2-40B4-BE49-F238E27FC236}">
                <a16:creationId xmlns:a16="http://schemas.microsoft.com/office/drawing/2014/main" id="{3A470DEE-106B-DE18-2FC7-7B0D10DAA694}"/>
              </a:ext>
            </a:extLst>
          </p:cNvPr>
          <p:cNvSpPr txBox="1"/>
          <p:nvPr/>
        </p:nvSpPr>
        <p:spPr>
          <a:xfrm>
            <a:off x="12677775" y="3743325"/>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Tree>
    <p:extLst>
      <p:ext uri="{BB962C8B-B14F-4D97-AF65-F5344CB8AC3E}">
        <p14:creationId xmlns:p14="http://schemas.microsoft.com/office/powerpoint/2010/main" val="128771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A picture containing white&#10;&#10;Description automatically generated">
            <a:extLst>
              <a:ext uri="{FF2B5EF4-FFF2-40B4-BE49-F238E27FC236}">
                <a16:creationId xmlns:a16="http://schemas.microsoft.com/office/drawing/2014/main" id="{26A8E694-7736-0EF9-7096-B034114A2607}"/>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l="26507" r="8944"/>
          <a:stretch/>
        </p:blipFill>
        <p:spPr>
          <a:xfrm>
            <a:off x="5102086" y="0"/>
            <a:ext cx="7089913" cy="6858000"/>
          </a:xfrm>
          <a:prstGeom prst="rect">
            <a:avLst/>
          </a:prstGeom>
        </p:spPr>
      </p:pic>
      <p:sp>
        <p:nvSpPr>
          <p:cNvPr id="18" name="Rounded Rectangle 17">
            <a:extLst>
              <a:ext uri="{FF2B5EF4-FFF2-40B4-BE49-F238E27FC236}">
                <a16:creationId xmlns:a16="http://schemas.microsoft.com/office/drawing/2014/main" id="{1BBF7DCE-E892-9E51-25F5-C882C6B2785D}"/>
              </a:ext>
            </a:extLst>
          </p:cNvPr>
          <p:cNvSpPr/>
          <p:nvPr/>
        </p:nvSpPr>
        <p:spPr bwMode="ltGray">
          <a:xfrm>
            <a:off x="6058210" y="3486200"/>
            <a:ext cx="5187168" cy="2298920"/>
          </a:xfrm>
          <a:prstGeom prst="roundRect">
            <a:avLst>
              <a:gd name="adj" fmla="val 3663"/>
            </a:avLst>
          </a:prstGeom>
          <a:blipFill>
            <a:blip r:embed="rId5"/>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ndParaRPr>
          </a:p>
        </p:txBody>
      </p:sp>
      <p:sp>
        <p:nvSpPr>
          <p:cNvPr id="19" name="Rounded Rectangle 18">
            <a:extLst>
              <a:ext uri="{FF2B5EF4-FFF2-40B4-BE49-F238E27FC236}">
                <a16:creationId xmlns:a16="http://schemas.microsoft.com/office/drawing/2014/main" id="{0E70D3B9-3199-22BC-ED27-1AB5F4B950E7}"/>
              </a:ext>
            </a:extLst>
          </p:cNvPr>
          <p:cNvSpPr/>
          <p:nvPr/>
        </p:nvSpPr>
        <p:spPr bwMode="ltGray">
          <a:xfrm>
            <a:off x="6013850" y="870198"/>
            <a:ext cx="5187168" cy="2298920"/>
          </a:xfrm>
          <a:prstGeom prst="roundRect">
            <a:avLst>
              <a:gd name="adj" fmla="val 3663"/>
            </a:avLst>
          </a:prstGeom>
          <a:blipFill>
            <a:blip r:embed="rId5"/>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ndParaRPr>
          </a:p>
        </p:txBody>
      </p:sp>
      <p:graphicFrame>
        <p:nvGraphicFramePr>
          <p:cNvPr id="3" name="Object 2" hidden="1">
            <a:extLst>
              <a:ext uri="{FF2B5EF4-FFF2-40B4-BE49-F238E27FC236}">
                <a16:creationId xmlns:a16="http://schemas.microsoft.com/office/drawing/2014/main" id="{6325F273-9105-44BD-A73A-818681DA0FC5}"/>
              </a:ext>
            </a:extLst>
          </p:cNvPr>
          <p:cNvGraphicFramePr>
            <a:graphicFrameLocks noChangeAspect="1"/>
          </p:cNvGraphicFramePr>
          <p:nvPr>
            <p:custDataLst>
              <p:tags r:id="rId1"/>
            </p:custDataLst>
            <p:extLst>
              <p:ext uri="{D42A27DB-BD31-4B8C-83A1-F6EECF244321}">
                <p14:modId xmlns:p14="http://schemas.microsoft.com/office/powerpoint/2010/main" val="3187139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3" name="Object 2" hidden="1">
                        <a:extLst>
                          <a:ext uri="{FF2B5EF4-FFF2-40B4-BE49-F238E27FC236}">
                            <a16:creationId xmlns:a16="http://schemas.microsoft.com/office/drawing/2014/main" id="{6325F273-9105-44BD-A73A-818681DA0FC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6" name="Slide Number Placeholder 22">
            <a:extLst>
              <a:ext uri="{FF2B5EF4-FFF2-40B4-BE49-F238E27FC236}">
                <a16:creationId xmlns:a16="http://schemas.microsoft.com/office/drawing/2014/main" id="{9B1D5C8D-929B-9A29-1D84-961066808B8A}"/>
              </a:ext>
            </a:extLst>
          </p:cNvPr>
          <p:cNvSpPr>
            <a:spLocks noGrp="1"/>
          </p:cNvSpPr>
          <p:nvPr>
            <p:ph type="sldNum" sz="quarter" idx="11"/>
          </p:nvPr>
        </p:nvSpPr>
        <p:spPr/>
        <p:txBody>
          <a:bodyPr/>
          <a:lstStyle/>
          <a:p>
            <a:pPr defTabSz="1088421">
              <a:buFontTx/>
              <a:buBlip>
                <a:blip r:embed="rId8"/>
              </a:buBlip>
            </a:pPr>
            <a:fld id="{104FC826-72BB-4AF1-BA01-A94F7396A7DC}" type="slidenum">
              <a:rPr lang="en-US" smtClean="0"/>
              <a:pPr defTabSz="1088421">
                <a:buFontTx/>
                <a:buBlip>
                  <a:blip r:embed="rId8"/>
                </a:buBlip>
              </a:pPr>
              <a:t>14</a:t>
            </a:fld>
            <a:endParaRPr lang="en-US"/>
          </a:p>
        </p:txBody>
      </p:sp>
      <p:sp>
        <p:nvSpPr>
          <p:cNvPr id="22" name="Content Placeholder 21">
            <a:extLst>
              <a:ext uri="{FF2B5EF4-FFF2-40B4-BE49-F238E27FC236}">
                <a16:creationId xmlns:a16="http://schemas.microsoft.com/office/drawing/2014/main" id="{0D133FAF-811B-408A-B501-743027382189}"/>
              </a:ext>
            </a:extLst>
          </p:cNvPr>
          <p:cNvSpPr>
            <a:spLocks noGrp="1"/>
          </p:cNvSpPr>
          <p:nvPr>
            <p:ph idx="4294967295"/>
          </p:nvPr>
        </p:nvSpPr>
        <p:spPr>
          <a:xfrm>
            <a:off x="6909163" y="1170728"/>
            <a:ext cx="3396542" cy="839788"/>
          </a:xfrm>
        </p:spPr>
        <p:txBody>
          <a:bodyPr>
            <a:noAutofit/>
          </a:bodyPr>
          <a:lstStyle/>
          <a:p>
            <a:pPr marL="0" indent="0" algn="ctr">
              <a:spcBef>
                <a:spcPts val="0"/>
              </a:spcBef>
              <a:buNone/>
            </a:pPr>
            <a:r>
              <a:rPr lang="en-US" sz="2800" b="1">
                <a:solidFill>
                  <a:schemeClr val="bg1"/>
                </a:solidFill>
                <a:latin typeface="+mn-lt"/>
                <a:ea typeface="Calibri" panose="020F0502020204030204" pitchFamily="34" charset="0"/>
                <a:cs typeface="Times New Roman" panose="02020603050405020304" pitchFamily="18" charset="0"/>
              </a:rPr>
              <a:t>Faster and easier server updates</a:t>
            </a:r>
            <a:endParaRPr lang="en-US" sz="2800" b="1">
              <a:solidFill>
                <a:schemeClr val="bg1"/>
              </a:solidFill>
              <a:latin typeface="+mn-lt"/>
              <a:cs typeface="Times New Roman" panose="02020603050405020304" pitchFamily="18" charset="0"/>
            </a:endParaRPr>
          </a:p>
        </p:txBody>
      </p:sp>
      <p:sp>
        <p:nvSpPr>
          <p:cNvPr id="10" name="Content Placeholder 21">
            <a:extLst>
              <a:ext uri="{FF2B5EF4-FFF2-40B4-BE49-F238E27FC236}">
                <a16:creationId xmlns:a16="http://schemas.microsoft.com/office/drawing/2014/main" id="{A5D826C6-AECC-41DC-D98C-E6E06FBBD105}"/>
              </a:ext>
            </a:extLst>
          </p:cNvPr>
          <p:cNvSpPr txBox="1">
            <a:spLocks/>
          </p:cNvSpPr>
          <p:nvPr/>
        </p:nvSpPr>
        <p:spPr>
          <a:xfrm>
            <a:off x="6909163" y="2010516"/>
            <a:ext cx="3396543" cy="952316"/>
          </a:xfrm>
          <a:prstGeom prst="rect">
            <a:avLst/>
          </a:prstGeom>
          <a:ln w="57150">
            <a:noFill/>
            <a:miter lim="800000"/>
          </a:ln>
        </p:spPr>
        <p:txBody>
          <a:bodyPr vert="horz" lIns="0" tIns="91440" rIns="0" bIns="91440" rtlCol="0">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spcBef>
                <a:spcPts val="0"/>
              </a:spcBef>
              <a:buNone/>
            </a:pPr>
            <a:r>
              <a:rPr lang="en-US" sz="17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REST APIs update servers with bulk scripted actions and set policy-based firmware compliance baselines</a:t>
            </a:r>
          </a:p>
          <a:p>
            <a:pPr marL="0" indent="0" algn="ctr">
              <a:spcBef>
                <a:spcPts val="0"/>
              </a:spcBef>
              <a:buFont typeface="" panose="020B0303030202060203" pitchFamily="34" charset="0"/>
              <a:buNone/>
            </a:pPr>
            <a:endParaRPr lang="en-US" sz="1700">
              <a:solidFill>
                <a:schemeClr val="bg1"/>
              </a:solidFill>
              <a:latin typeface="MetricHPE Light" panose="020B0303030202060203" pitchFamily="34" charset="77"/>
              <a:cs typeface="Times New Roman" panose="02020603050405020304" pitchFamily="18" charset="0"/>
            </a:endParaRPr>
          </a:p>
        </p:txBody>
      </p:sp>
      <p:sp>
        <p:nvSpPr>
          <p:cNvPr id="15" name="Content Placeholder 21">
            <a:extLst>
              <a:ext uri="{FF2B5EF4-FFF2-40B4-BE49-F238E27FC236}">
                <a16:creationId xmlns:a16="http://schemas.microsoft.com/office/drawing/2014/main" id="{E3D48BA5-2D07-9438-3065-0384DAC3E8EE}"/>
              </a:ext>
            </a:extLst>
          </p:cNvPr>
          <p:cNvSpPr txBox="1">
            <a:spLocks/>
          </p:cNvSpPr>
          <p:nvPr/>
        </p:nvSpPr>
        <p:spPr>
          <a:xfrm>
            <a:off x="5416389" y="3736656"/>
            <a:ext cx="6470811" cy="841242"/>
          </a:xfrm>
          <a:prstGeom prst="rect">
            <a:avLst/>
          </a:prstGeom>
          <a:ln w="57150">
            <a:noFill/>
            <a:miter lim="800000"/>
          </a:ln>
        </p:spPr>
        <p:txBody>
          <a:bodyPr vert="horz" lIns="0" tIns="91440" rIns="0" bIns="91440" rtlCol="0">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spcBef>
                <a:spcPts val="0"/>
              </a:spcBef>
              <a:buFont typeface="" panose="020B0303030202060203" pitchFamily="34" charset="0"/>
              <a:buNone/>
            </a:pPr>
            <a:r>
              <a:rPr lang="en-US" sz="2800" b="1">
                <a:solidFill>
                  <a:schemeClr val="bg1"/>
                </a:solidFill>
                <a:latin typeface="+mn-lt"/>
                <a:ea typeface="Calibri" panose="020F0502020204030204" pitchFamily="34" charset="0"/>
                <a:cs typeface="Times New Roman" panose="02020603050405020304" pitchFamily="18" charset="0"/>
              </a:rPr>
              <a:t>Automated monitoring </a:t>
            </a:r>
          </a:p>
          <a:p>
            <a:pPr marL="0" indent="0" algn="ctr">
              <a:spcBef>
                <a:spcPts val="0"/>
              </a:spcBef>
              <a:buFont typeface="" panose="020B0303030202060203" pitchFamily="34" charset="0"/>
              <a:buNone/>
            </a:pPr>
            <a:r>
              <a:rPr lang="en-US" sz="2800" b="1">
                <a:solidFill>
                  <a:schemeClr val="bg1"/>
                </a:solidFill>
                <a:latin typeface="+mn-lt"/>
                <a:ea typeface="Calibri" panose="020F0502020204030204" pitchFamily="34" charset="0"/>
                <a:cs typeface="Times New Roman" panose="02020603050405020304" pitchFamily="18" charset="0"/>
              </a:rPr>
              <a:t>and supportability</a:t>
            </a:r>
            <a:endParaRPr lang="en-US" sz="2800" b="1">
              <a:solidFill>
                <a:schemeClr val="bg1"/>
              </a:solidFill>
              <a:latin typeface="+mn-lt"/>
              <a:cs typeface="Times New Roman" panose="02020603050405020304" pitchFamily="18" charset="0"/>
            </a:endParaRPr>
          </a:p>
        </p:txBody>
      </p:sp>
      <p:sp>
        <p:nvSpPr>
          <p:cNvPr id="16" name="Content Placeholder 21">
            <a:extLst>
              <a:ext uri="{FF2B5EF4-FFF2-40B4-BE49-F238E27FC236}">
                <a16:creationId xmlns:a16="http://schemas.microsoft.com/office/drawing/2014/main" id="{8AA66FE2-9661-75B2-015B-BF53A5159A61}"/>
              </a:ext>
            </a:extLst>
          </p:cNvPr>
          <p:cNvSpPr txBox="1">
            <a:spLocks/>
          </p:cNvSpPr>
          <p:nvPr/>
        </p:nvSpPr>
        <p:spPr>
          <a:xfrm>
            <a:off x="6906013" y="4593798"/>
            <a:ext cx="3491563" cy="952316"/>
          </a:xfrm>
          <a:prstGeom prst="rect">
            <a:avLst/>
          </a:prstGeom>
          <a:ln w="57150">
            <a:noFill/>
            <a:miter lim="800000"/>
          </a:ln>
        </p:spPr>
        <p:txBody>
          <a:bodyPr vert="horz" lIns="0" tIns="91440" rIns="0" bIns="91440" rtlCol="0">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spcBef>
                <a:spcPts val="0"/>
              </a:spcBef>
              <a:buNone/>
            </a:pPr>
            <a:r>
              <a:rPr lang="en-US" sz="17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with instant notifications of critical issues and automatic case creation and support requests for hardware failures</a:t>
            </a:r>
          </a:p>
          <a:p>
            <a:pPr marL="0" indent="0" algn="ctr">
              <a:spcBef>
                <a:spcPts val="0"/>
              </a:spcBef>
              <a:buFont typeface="" panose="020B0303030202060203" pitchFamily="34" charset="0"/>
              <a:buNone/>
            </a:pPr>
            <a:endParaRPr lang="en-US" sz="1700">
              <a:solidFill>
                <a:schemeClr val="bg1"/>
              </a:solidFill>
              <a:latin typeface="MetricHPE Light" panose="020B0303030202060203" pitchFamily="34" charset="77"/>
              <a:ea typeface="Calibri" panose="020F0502020204030204" pitchFamily="34" charset="0"/>
              <a:cs typeface="Times New Roman" panose="02020603050405020304" pitchFamily="18" charset="0"/>
            </a:endParaRPr>
          </a:p>
        </p:txBody>
      </p:sp>
      <p:sp>
        <p:nvSpPr>
          <p:cNvPr id="11" name="Content Placeholder 21">
            <a:extLst>
              <a:ext uri="{FF2B5EF4-FFF2-40B4-BE49-F238E27FC236}">
                <a16:creationId xmlns:a16="http://schemas.microsoft.com/office/drawing/2014/main" id="{DE2728E2-F209-80D7-3D1C-2B9DDBBFD6D6}"/>
              </a:ext>
            </a:extLst>
          </p:cNvPr>
          <p:cNvSpPr txBox="1">
            <a:spLocks/>
          </p:cNvSpPr>
          <p:nvPr/>
        </p:nvSpPr>
        <p:spPr>
          <a:xfrm>
            <a:off x="406215" y="3438700"/>
            <a:ext cx="3848069" cy="1257578"/>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buNone/>
            </a:pPr>
            <a:r>
              <a:rPr lang="en-US" sz="2400">
                <a:effectLst/>
                <a:latin typeface="MetricHPE Light" panose="020B0303030202060203" pitchFamily="34" charset="77"/>
                <a:ea typeface="Calibri" panose="020F0502020204030204" pitchFamily="34" charset="0"/>
                <a:cs typeface="Times New Roman" panose="02020603050405020304" pitchFamily="18" charset="0"/>
              </a:rPr>
              <a:t>Reduce manual efforts and gain support efficiencies</a:t>
            </a:r>
            <a:endParaRPr lang="en-US" sz="3200">
              <a:latin typeface="MetricHPE Light" panose="020B0303030202060203" pitchFamily="34" charset="77"/>
              <a:ea typeface="Calibri" panose="020F0502020204030204" pitchFamily="34" charset="0"/>
              <a:cs typeface="Times New Roman" panose="02020603050405020304" pitchFamily="18" charset="0"/>
            </a:endParaRPr>
          </a:p>
        </p:txBody>
      </p:sp>
      <p:sp>
        <p:nvSpPr>
          <p:cNvPr id="21" name="Title 1">
            <a:extLst>
              <a:ext uri="{FF2B5EF4-FFF2-40B4-BE49-F238E27FC236}">
                <a16:creationId xmlns:a16="http://schemas.microsoft.com/office/drawing/2014/main" id="{B5E8FD95-CFC8-652E-EB71-C78CEFC98CEC}"/>
              </a:ext>
            </a:extLst>
          </p:cNvPr>
          <p:cNvSpPr txBox="1">
            <a:spLocks/>
          </p:cNvSpPr>
          <p:nvPr/>
        </p:nvSpPr>
        <p:spPr>
          <a:xfrm>
            <a:off x="381000" y="2355100"/>
            <a:ext cx="5515156" cy="825620"/>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r>
              <a:rPr lang="en-US" sz="7200">
                <a:blipFill dpi="0" rotWithShape="1">
                  <a:blip r:embed="rId9"/>
                  <a:srcRect/>
                  <a:stretch>
                    <a:fillRect/>
                  </a:stretch>
                </a:blipFill>
              </a:rPr>
              <a:t>Automated</a:t>
            </a:r>
          </a:p>
        </p:txBody>
      </p:sp>
      <p:sp>
        <p:nvSpPr>
          <p:cNvPr id="17"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t>Confidential | Authorized HPE Partner Use Only</a:t>
            </a:r>
          </a:p>
        </p:txBody>
      </p:sp>
    </p:spTree>
    <p:extLst>
      <p:ext uri="{BB962C8B-B14F-4D97-AF65-F5344CB8AC3E}">
        <p14:creationId xmlns:p14="http://schemas.microsoft.com/office/powerpoint/2010/main" val="28275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2F93ED-1321-560B-E2A8-FDCC70FE2F41}"/>
              </a:ext>
            </a:extLst>
          </p:cNvPr>
          <p:cNvGrpSpPr/>
          <p:nvPr/>
        </p:nvGrpSpPr>
        <p:grpSpPr>
          <a:xfrm>
            <a:off x="575419" y="3934951"/>
            <a:ext cx="11113592" cy="1409700"/>
            <a:chOff x="558354" y="3934951"/>
            <a:chExt cx="11364472" cy="1409700"/>
          </a:xfrm>
          <a:solidFill>
            <a:schemeClr val="accent3"/>
          </a:solidFill>
        </p:grpSpPr>
        <p:sp>
          <p:nvSpPr>
            <p:cNvPr id="7" name="Rounded Rectangle 6">
              <a:extLst>
                <a:ext uri="{FF2B5EF4-FFF2-40B4-BE49-F238E27FC236}">
                  <a16:creationId xmlns:a16="http://schemas.microsoft.com/office/drawing/2014/main" id="{4253AFD7-BA93-4409-F08B-ACF14A41813E}"/>
                </a:ext>
              </a:extLst>
            </p:cNvPr>
            <p:cNvSpPr/>
            <p:nvPr/>
          </p:nvSpPr>
          <p:spPr bwMode="ltGray">
            <a:xfrm>
              <a:off x="558354" y="3934951"/>
              <a:ext cx="3728638" cy="1409700"/>
            </a:xfrm>
            <a:prstGeom prst="roundRect">
              <a:avLst>
                <a:gd name="adj" fmla="val 5716"/>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sp>
          <p:nvSpPr>
            <p:cNvPr id="8" name="Rounded Rectangle 7">
              <a:extLst>
                <a:ext uri="{FF2B5EF4-FFF2-40B4-BE49-F238E27FC236}">
                  <a16:creationId xmlns:a16="http://schemas.microsoft.com/office/drawing/2014/main" id="{9C581992-4A51-E0A8-EA5B-334AC86508CE}"/>
                </a:ext>
              </a:extLst>
            </p:cNvPr>
            <p:cNvSpPr/>
            <p:nvPr/>
          </p:nvSpPr>
          <p:spPr bwMode="ltGray">
            <a:xfrm>
              <a:off x="4376272" y="3934951"/>
              <a:ext cx="3728638" cy="1409700"/>
            </a:xfrm>
            <a:prstGeom prst="roundRect">
              <a:avLst>
                <a:gd name="adj" fmla="val 5716"/>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sp>
          <p:nvSpPr>
            <p:cNvPr id="9" name="Rounded Rectangle 8">
              <a:extLst>
                <a:ext uri="{FF2B5EF4-FFF2-40B4-BE49-F238E27FC236}">
                  <a16:creationId xmlns:a16="http://schemas.microsoft.com/office/drawing/2014/main" id="{C8767AE2-5CDA-F1B0-DD04-47131A127BCF}"/>
                </a:ext>
              </a:extLst>
            </p:cNvPr>
            <p:cNvSpPr/>
            <p:nvPr/>
          </p:nvSpPr>
          <p:spPr bwMode="ltGray">
            <a:xfrm>
              <a:off x="8194188" y="3934951"/>
              <a:ext cx="3728638" cy="1409700"/>
            </a:xfrm>
            <a:prstGeom prst="roundRect">
              <a:avLst>
                <a:gd name="adj" fmla="val 5716"/>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grpSp>
      <p:graphicFrame>
        <p:nvGraphicFramePr>
          <p:cNvPr id="3" name="Object 2" hidden="1">
            <a:extLst>
              <a:ext uri="{FF2B5EF4-FFF2-40B4-BE49-F238E27FC236}">
                <a16:creationId xmlns:a16="http://schemas.microsoft.com/office/drawing/2014/main" id="{245E24D4-9E32-41C5-B526-63B97C3D9477}"/>
              </a:ext>
            </a:extLst>
          </p:cNvPr>
          <p:cNvGraphicFramePr>
            <a:graphicFrameLocks noChangeAspect="1"/>
          </p:cNvGraphicFramePr>
          <p:nvPr>
            <p:custDataLst>
              <p:tags r:id="rId1"/>
            </p:custDataLst>
            <p:extLst>
              <p:ext uri="{D42A27DB-BD31-4B8C-83A1-F6EECF244321}">
                <p14:modId xmlns:p14="http://schemas.microsoft.com/office/powerpoint/2010/main" val="360528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3" name="Object 2" hidden="1">
                        <a:extLst>
                          <a:ext uri="{FF2B5EF4-FFF2-40B4-BE49-F238E27FC236}">
                            <a16:creationId xmlns:a16="http://schemas.microsoft.com/office/drawing/2014/main" id="{245E24D4-9E32-41C5-B526-63B97C3D94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Content Placeholder 21">
            <a:extLst>
              <a:ext uri="{FF2B5EF4-FFF2-40B4-BE49-F238E27FC236}">
                <a16:creationId xmlns:a16="http://schemas.microsoft.com/office/drawing/2014/main" id="{FA33947B-968F-8478-7F8E-6E6DCBA6E8CB}"/>
              </a:ext>
            </a:extLst>
          </p:cNvPr>
          <p:cNvSpPr txBox="1">
            <a:spLocks/>
          </p:cNvSpPr>
          <p:nvPr/>
        </p:nvSpPr>
        <p:spPr>
          <a:xfrm>
            <a:off x="630126" y="4110621"/>
            <a:ext cx="3536910" cy="1371600"/>
          </a:xfrm>
          <a:prstGeom prst="rect">
            <a:avLst/>
          </a:prstGeom>
          <a:ln w="57150">
            <a:noFill/>
            <a:miter lim="800000"/>
          </a:ln>
        </p:spPr>
        <p:txBody>
          <a:bodyPr vert="horz" lIns="0" tIns="91440" rIns="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buNone/>
            </a:pPr>
            <a:r>
              <a:rPr lang="en-US" sz="2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Secure authentication from </a:t>
            </a:r>
            <a:br>
              <a:rPr lang="en-US" sz="2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br>
            <a:r>
              <a:rPr lang="en-US" sz="2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cloud-based management platform to the individual server level</a:t>
            </a:r>
          </a:p>
        </p:txBody>
      </p:sp>
      <p:sp>
        <p:nvSpPr>
          <p:cNvPr id="13" name="Content Placeholder 21">
            <a:extLst>
              <a:ext uri="{FF2B5EF4-FFF2-40B4-BE49-F238E27FC236}">
                <a16:creationId xmlns:a16="http://schemas.microsoft.com/office/drawing/2014/main" id="{0F523779-E1BC-DD87-3715-F5B5875B5DB5}"/>
              </a:ext>
            </a:extLst>
          </p:cNvPr>
          <p:cNvSpPr txBox="1">
            <a:spLocks/>
          </p:cNvSpPr>
          <p:nvPr/>
        </p:nvSpPr>
        <p:spPr>
          <a:xfrm>
            <a:off x="0" y="2449841"/>
            <a:ext cx="12191999" cy="952316"/>
          </a:xfrm>
          <a:prstGeom prst="rect">
            <a:avLst/>
          </a:prstGeom>
          <a:ln w="57150">
            <a:noFill/>
            <a:miter lim="800000"/>
          </a:ln>
        </p:spPr>
        <p:txBody>
          <a:bodyPr vert="horz" lIns="0" tIns="91440" rIns="0" bIns="91440" rtlCol="0">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lnSpc>
                <a:spcPct val="100000"/>
              </a:lnSpc>
              <a:buFont typeface="" panose="020B0303030202060203" pitchFamily="34" charset="0"/>
              <a:buNone/>
            </a:pPr>
            <a:r>
              <a:rPr lang="en-US">
                <a:solidFill>
                  <a:schemeClr val="bg1"/>
                </a:solidFill>
                <a:latin typeface="MetricHPE Light" panose="020B0303030202060203" pitchFamily="34" charset="77"/>
                <a:ea typeface="Calibri" panose="020F0502020204030204" pitchFamily="34" charset="0"/>
                <a:cs typeface="Times New Roman" panose="02020603050405020304" pitchFamily="18" charset="0"/>
              </a:rPr>
              <a:t>Powered by HPE GreenLake Compute Ops Management—</a:t>
            </a:r>
            <a:br>
              <a:rPr lang="en-US">
                <a:solidFill>
                  <a:schemeClr val="bg1"/>
                </a:solidFill>
                <a:latin typeface="MetricHPE Light" panose="020B0303030202060203" pitchFamily="34" charset="77"/>
                <a:ea typeface="Calibri" panose="020F0502020204030204" pitchFamily="34" charset="0"/>
                <a:cs typeface="Times New Roman" panose="02020603050405020304" pitchFamily="18" charset="0"/>
              </a:rPr>
            </a:br>
            <a:r>
              <a:rPr lang="en-US">
                <a:solidFill>
                  <a:schemeClr val="bg1"/>
                </a:solidFill>
                <a:latin typeface="MetricHPE Light" panose="020B0303030202060203" pitchFamily="34" charset="77"/>
                <a:ea typeface="Calibri" panose="020F0502020204030204" pitchFamily="34" charset="0"/>
                <a:cs typeface="Times New Roman" panose="02020603050405020304" pitchFamily="18" charset="0"/>
              </a:rPr>
              <a:t>keeping infrastructure up-to-date with latest firmware, security patches and features.</a:t>
            </a:r>
            <a:endParaRPr lang="en-US">
              <a:solidFill>
                <a:schemeClr val="bg1"/>
              </a:solidFill>
              <a:latin typeface="MetricHPE Light" panose="020B0303030202060203" pitchFamily="34" charset="77"/>
              <a:cs typeface="Times New Roman" panose="02020603050405020304" pitchFamily="18" charset="0"/>
            </a:endParaRPr>
          </a:p>
        </p:txBody>
      </p:sp>
      <p:sp>
        <p:nvSpPr>
          <p:cNvPr id="14" name="Content Placeholder 21">
            <a:extLst>
              <a:ext uri="{FF2B5EF4-FFF2-40B4-BE49-F238E27FC236}">
                <a16:creationId xmlns:a16="http://schemas.microsoft.com/office/drawing/2014/main" id="{95F163D2-FCFA-60C4-BB7D-64BDA2E11872}"/>
              </a:ext>
            </a:extLst>
          </p:cNvPr>
          <p:cNvSpPr txBox="1">
            <a:spLocks/>
          </p:cNvSpPr>
          <p:nvPr/>
        </p:nvSpPr>
        <p:spPr>
          <a:xfrm>
            <a:off x="4755338" y="4110621"/>
            <a:ext cx="2743200" cy="1371600"/>
          </a:xfrm>
          <a:prstGeom prst="rect">
            <a:avLst/>
          </a:prstGeom>
          <a:ln w="57150">
            <a:noFill/>
            <a:miter lim="800000"/>
          </a:ln>
        </p:spPr>
        <p:txBody>
          <a:bodyPr vert="horz" lIns="0" tIns="91440" rIns="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buNone/>
            </a:pPr>
            <a:r>
              <a:rPr lang="en-US" sz="2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AES-256 encryption of all customer data in Compute Ops Management</a:t>
            </a:r>
          </a:p>
          <a:p>
            <a:pPr marL="0" indent="0" algn="ctr">
              <a:buNone/>
            </a:pPr>
            <a:endParaRPr lang="en-US" sz="2000">
              <a:solidFill>
                <a:schemeClr val="bg1"/>
              </a:solidFill>
              <a:latin typeface="MetricHPE Light" panose="020B0303030202060203" pitchFamily="34" charset="77"/>
              <a:cs typeface="Times New Roman" panose="02020603050405020304" pitchFamily="18" charset="0"/>
            </a:endParaRPr>
          </a:p>
        </p:txBody>
      </p:sp>
      <p:sp>
        <p:nvSpPr>
          <p:cNvPr id="15" name="Content Placeholder 21">
            <a:extLst>
              <a:ext uri="{FF2B5EF4-FFF2-40B4-BE49-F238E27FC236}">
                <a16:creationId xmlns:a16="http://schemas.microsoft.com/office/drawing/2014/main" id="{AC2CB253-F6AE-FACA-8242-5270EA319D01}"/>
              </a:ext>
            </a:extLst>
          </p:cNvPr>
          <p:cNvSpPr txBox="1">
            <a:spLocks/>
          </p:cNvSpPr>
          <p:nvPr/>
        </p:nvSpPr>
        <p:spPr>
          <a:xfrm>
            <a:off x="8103905" y="4110621"/>
            <a:ext cx="3457969" cy="1371600"/>
          </a:xfrm>
          <a:prstGeom prst="rect">
            <a:avLst/>
          </a:prstGeom>
          <a:ln w="57150">
            <a:noFill/>
            <a:miter lim="800000"/>
          </a:ln>
        </p:spPr>
        <p:txBody>
          <a:bodyPr vert="horz" lIns="0" tIns="91440" rIns="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buNone/>
            </a:pPr>
            <a:r>
              <a:rPr lang="en-US" sz="2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Multi-tenant isolation ensures logical separation from other Compute Ops Management users</a:t>
            </a:r>
          </a:p>
          <a:p>
            <a:pPr marL="0" indent="0" algn="ctr">
              <a:buNone/>
            </a:pPr>
            <a:endParaRPr lang="en-US" sz="2000">
              <a:solidFill>
                <a:schemeClr val="bg1"/>
              </a:solidFill>
              <a:latin typeface="MetricHPE Light" panose="020B0303030202060203" pitchFamily="34" charset="77"/>
              <a:cs typeface="Times New Roman" panose="02020603050405020304" pitchFamily="18" charset="0"/>
            </a:endParaRPr>
          </a:p>
        </p:txBody>
      </p:sp>
      <p:sp>
        <p:nvSpPr>
          <p:cNvPr id="2" name="Content Placeholder 21">
            <a:extLst>
              <a:ext uri="{FF2B5EF4-FFF2-40B4-BE49-F238E27FC236}">
                <a16:creationId xmlns:a16="http://schemas.microsoft.com/office/drawing/2014/main" id="{390662FE-B24D-920D-6660-A8903A243A70}"/>
              </a:ext>
            </a:extLst>
          </p:cNvPr>
          <p:cNvSpPr txBox="1">
            <a:spLocks/>
          </p:cNvSpPr>
          <p:nvPr/>
        </p:nvSpPr>
        <p:spPr>
          <a:xfrm>
            <a:off x="393598" y="1197050"/>
            <a:ext cx="11404800" cy="1754326"/>
          </a:xfrm>
          <a:prstGeom prst="rect">
            <a:avLst/>
          </a:prstGeom>
          <a:ln w="57150">
            <a:noFill/>
            <a:miter lim="800000"/>
          </a:ln>
        </p:spPr>
        <p:txBody>
          <a:bodyPr vert="horz" lIns="0" tIns="91440" rIns="0" bIns="91440" rtlCol="0">
            <a:sp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lnSpc>
                <a:spcPct val="85000"/>
              </a:lnSpc>
              <a:spcBef>
                <a:spcPts val="0"/>
              </a:spcBef>
              <a:buNone/>
            </a:pPr>
            <a:r>
              <a:rPr lang="en-US" sz="4000" b="1">
                <a:solidFill>
                  <a:schemeClr val="bg1"/>
                </a:solidFill>
                <a:latin typeface="+mn-lt"/>
                <a:cs typeface="Times New Roman" panose="02020603050405020304" pitchFamily="18" charset="0"/>
              </a:rPr>
              <a:t>An intuitive management experience is yours</a:t>
            </a:r>
            <a:br>
              <a:rPr lang="en-US" sz="4000" b="1">
                <a:solidFill>
                  <a:schemeClr val="bg1"/>
                </a:solidFill>
                <a:latin typeface="+mn-lt"/>
                <a:cs typeface="Times New Roman" panose="02020603050405020304" pitchFamily="18" charset="0"/>
              </a:rPr>
            </a:br>
            <a:r>
              <a:rPr lang="en-US" sz="4000" b="1">
                <a:solidFill>
                  <a:schemeClr val="bg1"/>
                </a:solidFill>
                <a:latin typeface="+mn-lt"/>
                <a:cs typeface="Times New Roman" panose="02020603050405020304" pitchFamily="18" charset="0"/>
              </a:rPr>
              <a:t>without security compromises.</a:t>
            </a:r>
          </a:p>
          <a:p>
            <a:pPr marL="0" indent="0" algn="ctr">
              <a:lnSpc>
                <a:spcPct val="85000"/>
              </a:lnSpc>
              <a:spcBef>
                <a:spcPts val="0"/>
              </a:spcBef>
              <a:buFont typeface="" panose="020B0303030202060203" pitchFamily="34" charset="0"/>
              <a:buNone/>
            </a:pPr>
            <a:endParaRPr lang="en-US" sz="4000" b="1">
              <a:solidFill>
                <a:schemeClr val="bg1"/>
              </a:solidFill>
              <a:latin typeface="+mn-lt"/>
              <a:cs typeface="Times New Roman" panose="02020603050405020304" pitchFamily="18" charset="0"/>
            </a:endParaRPr>
          </a:p>
        </p:txBody>
      </p:sp>
      <p:sp>
        <p:nvSpPr>
          <p:cNvPr id="37" name="Slide Number Placeholder 22">
            <a:extLst>
              <a:ext uri="{FF2B5EF4-FFF2-40B4-BE49-F238E27FC236}">
                <a16:creationId xmlns:a16="http://schemas.microsoft.com/office/drawing/2014/main" id="{76FA40C2-1466-B029-E823-747A8787451A}"/>
              </a:ext>
            </a:extLst>
          </p:cNvPr>
          <p:cNvSpPr>
            <a:spLocks noGrp="1"/>
          </p:cNvSpPr>
          <p:nvPr>
            <p:ph type="sldNum" sz="quarter" idx="11"/>
          </p:nvPr>
        </p:nvSpPr>
        <p:spPr>
          <a:xfrm>
            <a:off x="11202856" y="6301811"/>
            <a:ext cx="684344" cy="365125"/>
          </a:xfrm>
        </p:spPr>
        <p:txBody>
          <a:bodyPr/>
          <a:lstStyle/>
          <a:p>
            <a:pPr defTabSz="1088421">
              <a:buFontTx/>
              <a:buBlip>
                <a:blip r:embed="rId7"/>
              </a:buBlip>
            </a:pPr>
            <a:fld id="{104FC826-72BB-4AF1-BA01-A94F7396A7DC}" type="slidenum">
              <a:rPr lang="en-US" smtClean="0">
                <a:solidFill>
                  <a:schemeClr val="bg1"/>
                </a:solidFill>
              </a:rPr>
              <a:pPr defTabSz="1088421">
                <a:buFontTx/>
                <a:buBlip>
                  <a:blip r:embed="rId7"/>
                </a:buBlip>
              </a:pPr>
              <a:t>15</a:t>
            </a:fld>
            <a:endParaRPr lang="en-US">
              <a:solidFill>
                <a:schemeClr val="bg1"/>
              </a:solidFill>
            </a:endParaRPr>
          </a:p>
        </p:txBody>
      </p:sp>
      <p:sp>
        <p:nvSpPr>
          <p:cNvPr id="6" name="TextBox 5">
            <a:extLst>
              <a:ext uri="{FF2B5EF4-FFF2-40B4-BE49-F238E27FC236}">
                <a16:creationId xmlns:a16="http://schemas.microsoft.com/office/drawing/2014/main" id="{32723F45-6E89-3396-3560-E27023C59EF5}"/>
              </a:ext>
            </a:extLst>
          </p:cNvPr>
          <p:cNvSpPr txBox="1"/>
          <p:nvPr/>
        </p:nvSpPr>
        <p:spPr>
          <a:xfrm>
            <a:off x="-1932972" y="4722471"/>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11" name="Element">
            <a:extLst>
              <a:ext uri="{FF2B5EF4-FFF2-40B4-BE49-F238E27FC236}">
                <a16:creationId xmlns:a16="http://schemas.microsoft.com/office/drawing/2014/main" id="{796BD4E5-9E41-39EC-3956-15E588F5DACA}"/>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16"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solidFill>
                  <a:schemeClr val="bg1"/>
                </a:solidFill>
              </a:rPr>
              <a:t>Confidential | Authorized HPE Partner Use Only</a:t>
            </a:r>
          </a:p>
        </p:txBody>
      </p:sp>
    </p:spTree>
    <p:extLst>
      <p:ext uri="{BB962C8B-B14F-4D97-AF65-F5344CB8AC3E}">
        <p14:creationId xmlns:p14="http://schemas.microsoft.com/office/powerpoint/2010/main" val="74655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52222"/>
          <a:stretch/>
        </p:blipFill>
        <p:spPr>
          <a:xfrm>
            <a:off x="6366933" y="0"/>
            <a:ext cx="5825067" cy="6858000"/>
          </a:xfrm>
          <a:prstGeom prst="rect">
            <a:avLst/>
          </a:prstGeom>
        </p:spPr>
      </p:pic>
      <p:pic>
        <p:nvPicPr>
          <p:cNvPr id="3" name="Picture 2" descr="Background pattern&#10;&#10;Description automatically generated">
            <a:extLst>
              <a:ext uri="{FF2B5EF4-FFF2-40B4-BE49-F238E27FC236}">
                <a16:creationId xmlns:a16="http://schemas.microsoft.com/office/drawing/2014/main" id="{6F100332-3A53-143D-4BDC-EC6C8ADF43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6366933" cy="6858000"/>
          </a:xfrm>
          <a:prstGeom prst="rect">
            <a:avLst/>
          </a:prstGeom>
        </p:spPr>
      </p:pic>
      <p:graphicFrame>
        <p:nvGraphicFramePr>
          <p:cNvPr id="8" name="Object 7" hidden="1">
            <a:extLst>
              <a:ext uri="{FF2B5EF4-FFF2-40B4-BE49-F238E27FC236}">
                <a16:creationId xmlns:a16="http://schemas.microsoft.com/office/drawing/2014/main" id="{539DDFD7-CC76-4E02-BBB9-2B2F2BB7A3F0}"/>
              </a:ext>
            </a:extLst>
          </p:cNvPr>
          <p:cNvGraphicFramePr>
            <a:graphicFrameLocks noChangeAspect="1"/>
          </p:cNvGraphicFramePr>
          <p:nvPr>
            <p:custDataLst>
              <p:tags r:id="rId1"/>
            </p:custDataLst>
            <p:extLst>
              <p:ext uri="{D42A27DB-BD31-4B8C-83A1-F6EECF244321}">
                <p14:modId xmlns:p14="http://schemas.microsoft.com/office/powerpoint/2010/main" val="2127981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8" name="Object 7" hidden="1">
                        <a:extLst>
                          <a:ext uri="{FF2B5EF4-FFF2-40B4-BE49-F238E27FC236}">
                            <a16:creationId xmlns:a16="http://schemas.microsoft.com/office/drawing/2014/main" id="{539DDFD7-CC76-4E02-BBB9-2B2F2BB7A3F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Content Placeholder 21">
            <a:extLst>
              <a:ext uri="{FF2B5EF4-FFF2-40B4-BE49-F238E27FC236}">
                <a16:creationId xmlns:a16="http://schemas.microsoft.com/office/drawing/2014/main" id="{54C95CE9-15A3-EA19-56D6-DD161CC0C3FF}"/>
              </a:ext>
            </a:extLst>
          </p:cNvPr>
          <p:cNvSpPr txBox="1">
            <a:spLocks/>
          </p:cNvSpPr>
          <p:nvPr/>
        </p:nvSpPr>
        <p:spPr>
          <a:xfrm>
            <a:off x="268312" y="714440"/>
            <a:ext cx="5752224" cy="1431464"/>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lnSpc>
                <a:spcPct val="80000"/>
              </a:lnSpc>
              <a:spcBef>
                <a:spcPts val="0"/>
              </a:spcBef>
              <a:buFont typeface="" panose="020B0303030202060203" pitchFamily="34" charset="0"/>
              <a:buNone/>
            </a:pPr>
            <a:r>
              <a:rPr lang="en-US" sz="4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Trusted security </a:t>
            </a:r>
          </a:p>
          <a:p>
            <a:pPr marL="0" indent="0" algn="ctr">
              <a:lnSpc>
                <a:spcPct val="80000"/>
              </a:lnSpc>
              <a:spcBef>
                <a:spcPts val="0"/>
              </a:spcBef>
              <a:buFont typeface="" panose="020B0303030202060203" pitchFamily="34" charset="0"/>
              <a:buNone/>
            </a:pPr>
            <a:r>
              <a:rPr lang="en-US" sz="4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by design</a:t>
            </a:r>
          </a:p>
        </p:txBody>
      </p:sp>
      <p:sp>
        <p:nvSpPr>
          <p:cNvPr id="19" name="Rounded Rectangle 18">
            <a:extLst>
              <a:ext uri="{FF2B5EF4-FFF2-40B4-BE49-F238E27FC236}">
                <a16:creationId xmlns:a16="http://schemas.microsoft.com/office/drawing/2014/main" id="{A840B9DE-6EAA-7946-3609-C9B4E36C090E}"/>
              </a:ext>
            </a:extLst>
          </p:cNvPr>
          <p:cNvSpPr/>
          <p:nvPr/>
        </p:nvSpPr>
        <p:spPr bwMode="ltGray">
          <a:xfrm>
            <a:off x="1072860" y="2093189"/>
            <a:ext cx="4143128" cy="769155"/>
          </a:xfrm>
          <a:prstGeom prst="roundRect">
            <a:avLst>
              <a:gd name="adj" fmla="val 1332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Fundamental</a:t>
            </a:r>
          </a:p>
        </p:txBody>
      </p:sp>
      <p:sp>
        <p:nvSpPr>
          <p:cNvPr id="20" name="Rounded Rectangle 19">
            <a:extLst>
              <a:ext uri="{FF2B5EF4-FFF2-40B4-BE49-F238E27FC236}">
                <a16:creationId xmlns:a16="http://schemas.microsoft.com/office/drawing/2014/main" id="{F5D3E70F-0E9F-FB0C-F6C4-4EF461495A42}"/>
              </a:ext>
            </a:extLst>
          </p:cNvPr>
          <p:cNvSpPr/>
          <p:nvPr/>
        </p:nvSpPr>
        <p:spPr bwMode="ltGray">
          <a:xfrm>
            <a:off x="1072860" y="3090519"/>
            <a:ext cx="4143128" cy="769155"/>
          </a:xfrm>
          <a:prstGeom prst="roundRect">
            <a:avLst>
              <a:gd name="adj" fmla="val 10724"/>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Uncompromising</a:t>
            </a:r>
          </a:p>
        </p:txBody>
      </p:sp>
      <p:sp>
        <p:nvSpPr>
          <p:cNvPr id="21" name="Rounded Rectangle 20">
            <a:extLst>
              <a:ext uri="{FF2B5EF4-FFF2-40B4-BE49-F238E27FC236}">
                <a16:creationId xmlns:a16="http://schemas.microsoft.com/office/drawing/2014/main" id="{F7B9CEC3-327D-32F0-B2E4-BF9EB05C91B5}"/>
              </a:ext>
            </a:extLst>
          </p:cNvPr>
          <p:cNvSpPr/>
          <p:nvPr/>
        </p:nvSpPr>
        <p:spPr bwMode="ltGray">
          <a:xfrm>
            <a:off x="1072860" y="4055573"/>
            <a:ext cx="4143128" cy="769155"/>
          </a:xfrm>
          <a:prstGeom prst="roundRect">
            <a:avLst>
              <a:gd name="adj" fmla="val 13812"/>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Protected</a:t>
            </a:r>
          </a:p>
        </p:txBody>
      </p:sp>
      <p:sp>
        <p:nvSpPr>
          <p:cNvPr id="27" name="TextBox 26">
            <a:extLst>
              <a:ext uri="{FF2B5EF4-FFF2-40B4-BE49-F238E27FC236}">
                <a16:creationId xmlns:a16="http://schemas.microsoft.com/office/drawing/2014/main" id="{8EEEF09B-76B3-70F3-9726-C4AA8D5BEF7E}"/>
              </a:ext>
            </a:extLst>
          </p:cNvPr>
          <p:cNvSpPr txBox="1"/>
          <p:nvPr/>
        </p:nvSpPr>
        <p:spPr>
          <a:xfrm>
            <a:off x="9316278" y="-821635"/>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30" name="Slide Number Placeholder 22">
            <a:extLst>
              <a:ext uri="{FF2B5EF4-FFF2-40B4-BE49-F238E27FC236}">
                <a16:creationId xmlns:a16="http://schemas.microsoft.com/office/drawing/2014/main" id="{255F65EE-1B61-A4BB-01EB-366F8A508521}"/>
              </a:ext>
            </a:extLst>
          </p:cNvPr>
          <p:cNvSpPr>
            <a:spLocks noGrp="1"/>
          </p:cNvSpPr>
          <p:nvPr>
            <p:ph type="sldNum" sz="quarter" idx="11"/>
          </p:nvPr>
        </p:nvSpPr>
        <p:spPr>
          <a:xfrm>
            <a:off x="11202856" y="6301811"/>
            <a:ext cx="684344" cy="365125"/>
          </a:xfrm>
        </p:spPr>
        <p:txBody>
          <a:bodyPr/>
          <a:lstStyle/>
          <a:p>
            <a:pPr defTabSz="1088421">
              <a:buFontTx/>
              <a:buBlip>
                <a:blip r:embed="rId8"/>
              </a:buBlip>
            </a:pPr>
            <a:fld id="{104FC826-72BB-4AF1-BA01-A94F7396A7DC}" type="slidenum">
              <a:rPr lang="en-US" smtClean="0">
                <a:solidFill>
                  <a:schemeClr val="bg1"/>
                </a:solidFill>
              </a:rPr>
              <a:pPr defTabSz="1088421">
                <a:buFontTx/>
                <a:buBlip>
                  <a:blip r:embed="rId8"/>
                </a:buBlip>
              </a:pPr>
              <a:t>16</a:t>
            </a:fld>
            <a:endParaRPr lang="en-US">
              <a:solidFill>
                <a:schemeClr val="bg1"/>
              </a:solidFill>
            </a:endParaRPr>
          </a:p>
        </p:txBody>
      </p:sp>
      <p:sp>
        <p:nvSpPr>
          <p:cNvPr id="32" name="TextBox 31">
            <a:extLst>
              <a:ext uri="{FF2B5EF4-FFF2-40B4-BE49-F238E27FC236}">
                <a16:creationId xmlns:a16="http://schemas.microsoft.com/office/drawing/2014/main" id="{B7FF70E6-9563-3548-9E24-41F42596CCB7}"/>
              </a:ext>
            </a:extLst>
          </p:cNvPr>
          <p:cNvSpPr txBox="1"/>
          <p:nvPr/>
        </p:nvSpPr>
        <p:spPr>
          <a:xfrm>
            <a:off x="544778" y="5047279"/>
            <a:ext cx="5199292" cy="735756"/>
          </a:xfrm>
          <a:prstGeom prst="rect">
            <a:avLst/>
          </a:prstGeom>
          <a:noFill/>
          <a:ln w="57150">
            <a:noFill/>
            <a:miter lim="800000"/>
          </a:ln>
        </p:spPr>
        <p:txBody>
          <a:bodyPr wrap="square" lIns="90000" tIns="90000" rIns="90000" bIns="90000" rtlCol="0" anchor="ctr" anchorCtr="0">
            <a:spAutoFit/>
          </a:bodyPr>
          <a:lstStyle/>
          <a:p>
            <a:pPr marL="0" indent="0" algn="ctr">
              <a:lnSpc>
                <a:spcPct val="90000"/>
              </a:lnSpc>
              <a:buFont typeface="MetricHPE" panose="020B0503030202060203" pitchFamily="34" charset="0"/>
              <a:buNone/>
            </a:pPr>
            <a:r>
              <a:rPr lang="en-US" sz="2000">
                <a:solidFill>
                  <a:schemeClr val="bg1"/>
                </a:solidFill>
                <a:latin typeface="MetricHPE Light" panose="020B0303030202060203" pitchFamily="34" charset="77"/>
                <a:sym typeface="MetricHPE" panose="020B0503030202060203" pitchFamily="34" charset="0"/>
              </a:rPr>
              <a:t>Deploy with confidence and have </a:t>
            </a:r>
            <a:br>
              <a:rPr lang="en-US" sz="2000">
                <a:solidFill>
                  <a:schemeClr val="bg1"/>
                </a:solidFill>
                <a:latin typeface="MetricHPE Light" panose="020B0303030202060203" pitchFamily="34" charset="77"/>
                <a:sym typeface="MetricHPE" panose="020B0503030202060203" pitchFamily="34" charset="0"/>
              </a:rPr>
            </a:br>
            <a:r>
              <a:rPr lang="en-US" sz="2000">
                <a:solidFill>
                  <a:schemeClr val="bg1"/>
                </a:solidFill>
                <a:latin typeface="MetricHPE Light" panose="020B0303030202060203" pitchFamily="34" charset="77"/>
                <a:sym typeface="MetricHPE" panose="020B0503030202060203" pitchFamily="34" charset="0"/>
              </a:rPr>
              <a:t>peace of mind against security threats</a:t>
            </a:r>
          </a:p>
        </p:txBody>
      </p:sp>
      <p:sp>
        <p:nvSpPr>
          <p:cNvPr id="33" name="Element">
            <a:extLst>
              <a:ext uri="{FF2B5EF4-FFF2-40B4-BE49-F238E27FC236}">
                <a16:creationId xmlns:a16="http://schemas.microsoft.com/office/drawing/2014/main" id="{C00855E1-600C-35DB-42CC-AE03556C005B}"/>
              </a:ext>
            </a:extLst>
          </p:cNvPr>
          <p:cNvSpPr>
            <a:spLocks noChangeAspect="1"/>
          </p:cNvSpPr>
          <p:nvPr/>
        </p:nvSpPr>
        <p:spPr>
          <a:xfrm>
            <a:off x="477424" y="6267991"/>
            <a:ext cx="977975"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15"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solidFill>
                  <a:schemeClr val="bg1"/>
                </a:solidFill>
              </a:rPr>
              <a:t>Confidential | Authorized HPE Partner Use Only</a:t>
            </a:r>
          </a:p>
        </p:txBody>
      </p:sp>
    </p:spTree>
    <p:extLst>
      <p:ext uri="{BB962C8B-B14F-4D97-AF65-F5344CB8AC3E}">
        <p14:creationId xmlns:p14="http://schemas.microsoft.com/office/powerpoint/2010/main" val="200727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A picture containing white&#10;&#10;Description automatically generated">
            <a:extLst>
              <a:ext uri="{FF2B5EF4-FFF2-40B4-BE49-F238E27FC236}">
                <a16:creationId xmlns:a16="http://schemas.microsoft.com/office/drawing/2014/main" id="{E451DFE1-371E-A2A0-CBE3-9B08B49510B7}"/>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l="26507" r="8944"/>
          <a:stretch/>
        </p:blipFill>
        <p:spPr>
          <a:xfrm>
            <a:off x="6466114" y="0"/>
            <a:ext cx="5725885" cy="6858000"/>
          </a:xfrm>
          <a:prstGeom prst="rect">
            <a:avLst/>
          </a:prstGeom>
        </p:spPr>
      </p:pic>
      <p:sp>
        <p:nvSpPr>
          <p:cNvPr id="25" name="Rounded Rectangle 24">
            <a:extLst>
              <a:ext uri="{FF2B5EF4-FFF2-40B4-BE49-F238E27FC236}">
                <a16:creationId xmlns:a16="http://schemas.microsoft.com/office/drawing/2014/main" id="{19AD3B03-D61B-A082-365B-00C20964DF28}"/>
              </a:ext>
            </a:extLst>
          </p:cNvPr>
          <p:cNvSpPr/>
          <p:nvPr/>
        </p:nvSpPr>
        <p:spPr bwMode="ltGray">
          <a:xfrm>
            <a:off x="6764659" y="1331662"/>
            <a:ext cx="5236960" cy="2023909"/>
          </a:xfrm>
          <a:prstGeom prst="roundRect">
            <a:avLst>
              <a:gd name="adj" fmla="val 3663"/>
            </a:avLst>
          </a:prstGeom>
          <a:blipFill>
            <a:blip r:embed="rId5"/>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400"/>
              </a:spcBef>
              <a:buFont typeface="MetricHPE" panose="020B0503030202060203" pitchFamily="34" charset="0"/>
              <a:buNone/>
            </a:pPr>
            <a:endParaRPr lang="en-US" sz="3600" b="1">
              <a:solidFill>
                <a:schemeClr val="bg1"/>
              </a:solidFill>
              <a:latin typeface="MetricHPE" panose="020B0503030202060203" pitchFamily="34" charset="77"/>
              <a:sym typeface="MetricHPE" panose="020B0503030202060203" pitchFamily="34" charset="0"/>
            </a:endParaRPr>
          </a:p>
        </p:txBody>
      </p:sp>
      <p:graphicFrame>
        <p:nvGraphicFramePr>
          <p:cNvPr id="19" name="Object 18" hidden="1">
            <a:extLst>
              <a:ext uri="{FF2B5EF4-FFF2-40B4-BE49-F238E27FC236}">
                <a16:creationId xmlns:a16="http://schemas.microsoft.com/office/drawing/2014/main" id="{51BA665D-A604-47FA-9791-CBD1348DB4EA}"/>
              </a:ext>
            </a:extLst>
          </p:cNvPr>
          <p:cNvGraphicFramePr>
            <a:graphicFrameLocks noChangeAspect="1"/>
          </p:cNvGraphicFramePr>
          <p:nvPr>
            <p:custDataLst>
              <p:tags r:id="rId1"/>
            </p:custDataLst>
            <p:extLst>
              <p:ext uri="{D42A27DB-BD31-4B8C-83A1-F6EECF244321}">
                <p14:modId xmlns:p14="http://schemas.microsoft.com/office/powerpoint/2010/main" val="1387467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19" name="Object 18" hidden="1">
                        <a:extLst>
                          <a:ext uri="{FF2B5EF4-FFF2-40B4-BE49-F238E27FC236}">
                            <a16:creationId xmlns:a16="http://schemas.microsoft.com/office/drawing/2014/main" id="{51BA665D-A604-47FA-9791-CBD1348DB4E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Slide Number Placeholder 22">
            <a:extLst>
              <a:ext uri="{FF2B5EF4-FFF2-40B4-BE49-F238E27FC236}">
                <a16:creationId xmlns:a16="http://schemas.microsoft.com/office/drawing/2014/main" id="{CC673E37-FF79-0646-0361-8910B03C76A4}"/>
              </a:ext>
            </a:extLst>
          </p:cNvPr>
          <p:cNvSpPr>
            <a:spLocks noGrp="1"/>
          </p:cNvSpPr>
          <p:nvPr>
            <p:ph type="sldNum" sz="quarter" idx="11"/>
          </p:nvPr>
        </p:nvSpPr>
        <p:spPr/>
        <p:txBody>
          <a:bodyPr/>
          <a:lstStyle/>
          <a:p>
            <a:pPr defTabSz="1088421">
              <a:buFontTx/>
              <a:buBlip>
                <a:blip r:embed="rId8"/>
              </a:buBlip>
            </a:pPr>
            <a:fld id="{104FC826-72BB-4AF1-BA01-A94F7396A7DC}" type="slidenum">
              <a:rPr lang="en-US" smtClean="0"/>
              <a:pPr defTabSz="1088421">
                <a:buFontTx/>
                <a:buBlip>
                  <a:blip r:embed="rId8"/>
                </a:buBlip>
              </a:pPr>
              <a:t>17</a:t>
            </a:fld>
            <a:endParaRPr lang="en-US"/>
          </a:p>
        </p:txBody>
      </p:sp>
      <p:sp>
        <p:nvSpPr>
          <p:cNvPr id="4" name="Content Placeholder 21">
            <a:extLst>
              <a:ext uri="{FF2B5EF4-FFF2-40B4-BE49-F238E27FC236}">
                <a16:creationId xmlns:a16="http://schemas.microsoft.com/office/drawing/2014/main" id="{9A3EE80B-2DCA-1E10-B309-E2D993A8F0FA}"/>
              </a:ext>
            </a:extLst>
          </p:cNvPr>
          <p:cNvSpPr>
            <a:spLocks noGrp="1"/>
          </p:cNvSpPr>
          <p:nvPr>
            <p:ph idx="4294967295"/>
          </p:nvPr>
        </p:nvSpPr>
        <p:spPr>
          <a:xfrm>
            <a:off x="429275" y="3969899"/>
            <a:ext cx="5272992" cy="1538287"/>
          </a:xfrm>
        </p:spPr>
        <p:txBody>
          <a:bodyPr wrap="square">
            <a:spAutoFit/>
          </a:bodyPr>
          <a:lstStyle/>
          <a:p>
            <a:pPr marL="0" indent="-274320">
              <a:buNone/>
            </a:pPr>
            <a:r>
              <a:rPr lang="en-US" sz="1700">
                <a:latin typeface="MetricHPE Light" panose="020B0303030202060203" pitchFamily="34" charset="77"/>
                <a:cs typeface="Arial"/>
              </a:rPr>
              <a:t>HPE Silicon Root of Trust secures</a:t>
            </a:r>
          </a:p>
          <a:p>
            <a:pPr marL="0" indent="-274320">
              <a:spcBef>
                <a:spcPts val="1000"/>
              </a:spcBef>
              <a:buNone/>
            </a:pPr>
            <a:endParaRPr lang="en-US" sz="1700">
              <a:latin typeface="MetricHPE Light" panose="020B0303030202060203" pitchFamily="34" charset="77"/>
              <a:ea typeface="Calibri" panose="020F0502020204030204" pitchFamily="34" charset="0"/>
              <a:cs typeface="Times New Roman" panose="02020603050405020304" pitchFamily="18" charset="0"/>
            </a:endParaRPr>
          </a:p>
          <a:p>
            <a:pPr marL="0" indent="-274320">
              <a:spcBef>
                <a:spcPts val="1000"/>
              </a:spcBef>
              <a:buNone/>
            </a:pPr>
            <a:endParaRPr lang="en-US" sz="1700">
              <a:latin typeface="MetricHPE Light" panose="020B0303030202060203" pitchFamily="34" charset="77"/>
              <a:ea typeface="Calibri" panose="020F0502020204030204" pitchFamily="34" charset="0"/>
              <a:cs typeface="Times New Roman" panose="02020603050405020304" pitchFamily="18" charset="0"/>
            </a:endParaRPr>
          </a:p>
          <a:p>
            <a:pPr marL="0" indent="-274320">
              <a:spcBef>
                <a:spcPts val="1000"/>
              </a:spcBef>
              <a:buNone/>
            </a:pPr>
            <a:endParaRPr lang="en-US" sz="1700">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endParaRPr>
          </a:p>
        </p:txBody>
      </p:sp>
      <p:sp>
        <p:nvSpPr>
          <p:cNvPr id="32" name="TextBox 31">
            <a:extLst>
              <a:ext uri="{FF2B5EF4-FFF2-40B4-BE49-F238E27FC236}">
                <a16:creationId xmlns:a16="http://schemas.microsoft.com/office/drawing/2014/main" id="{C386D5D8-F85D-0761-6172-C2895D84260B}"/>
              </a:ext>
            </a:extLst>
          </p:cNvPr>
          <p:cNvSpPr txBox="1"/>
          <p:nvPr/>
        </p:nvSpPr>
        <p:spPr>
          <a:xfrm>
            <a:off x="859809" y="-1501254"/>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43" name="TextBox 42">
            <a:extLst>
              <a:ext uri="{FF2B5EF4-FFF2-40B4-BE49-F238E27FC236}">
                <a16:creationId xmlns:a16="http://schemas.microsoft.com/office/drawing/2014/main" id="{2CAE288B-2B11-6BB0-DC65-0D3F2CB8EE16}"/>
              </a:ext>
            </a:extLst>
          </p:cNvPr>
          <p:cNvSpPr txBox="1"/>
          <p:nvPr/>
        </p:nvSpPr>
        <p:spPr>
          <a:xfrm>
            <a:off x="13219331" y="5036082"/>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7" name="Title 1">
            <a:extLst>
              <a:ext uri="{FF2B5EF4-FFF2-40B4-BE49-F238E27FC236}">
                <a16:creationId xmlns:a16="http://schemas.microsoft.com/office/drawing/2014/main" id="{5C28D888-16E3-EBAD-4E06-9064A87BEA55}"/>
              </a:ext>
            </a:extLst>
          </p:cNvPr>
          <p:cNvSpPr txBox="1">
            <a:spLocks/>
          </p:cNvSpPr>
          <p:nvPr/>
        </p:nvSpPr>
        <p:spPr>
          <a:xfrm>
            <a:off x="377715" y="1942050"/>
            <a:ext cx="7120573" cy="1091973"/>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r>
              <a:rPr lang="en-US" sz="6400">
                <a:blipFill dpi="0" rotWithShape="1">
                  <a:blip r:embed="rId9"/>
                  <a:srcRect/>
                  <a:stretch>
                    <a:fillRect/>
                  </a:stretch>
                </a:blipFill>
              </a:rPr>
              <a:t>Fundamental</a:t>
            </a:r>
          </a:p>
        </p:txBody>
      </p:sp>
      <p:sp>
        <p:nvSpPr>
          <p:cNvPr id="10" name="Content Placeholder 21">
            <a:extLst>
              <a:ext uri="{FF2B5EF4-FFF2-40B4-BE49-F238E27FC236}">
                <a16:creationId xmlns:a16="http://schemas.microsoft.com/office/drawing/2014/main" id="{D175F685-D608-4A66-323A-1864E13074BD}"/>
              </a:ext>
            </a:extLst>
          </p:cNvPr>
          <p:cNvSpPr txBox="1">
            <a:spLocks/>
          </p:cNvSpPr>
          <p:nvPr/>
        </p:nvSpPr>
        <p:spPr>
          <a:xfrm>
            <a:off x="401809" y="2883118"/>
            <a:ext cx="6529319" cy="1883780"/>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spcBef>
                <a:spcPts val="0"/>
              </a:spcBef>
              <a:buNone/>
            </a:pPr>
            <a:r>
              <a:rPr lang="en-US" sz="2400">
                <a:effectLst/>
                <a:latin typeface="MetricHPE Light" panose="020B0303030202060203" pitchFamily="34" charset="77"/>
                <a:ea typeface="Calibri" panose="020F0502020204030204" pitchFamily="34" charset="0"/>
                <a:cs typeface="Times New Roman" panose="02020603050405020304" pitchFamily="18" charset="0"/>
              </a:rPr>
              <a:t>Industry-leading security innovation </a:t>
            </a:r>
          </a:p>
          <a:p>
            <a:pPr marL="0" indent="0">
              <a:spcBef>
                <a:spcPts val="0"/>
              </a:spcBef>
              <a:buNone/>
            </a:pPr>
            <a:r>
              <a:rPr lang="en-US" sz="2400">
                <a:effectLst/>
                <a:latin typeface="MetricHPE Light" panose="020B0303030202060203" pitchFamily="34" charset="77"/>
                <a:ea typeface="Calibri" panose="020F0502020204030204" pitchFamily="34" charset="0"/>
                <a:cs typeface="Times New Roman" panose="02020603050405020304" pitchFamily="18" charset="0"/>
              </a:rPr>
              <a:t>from </a:t>
            </a:r>
            <a:r>
              <a:rPr lang="en-US" sz="2400">
                <a:latin typeface="MetricHPE Light" panose="020B0303030202060203" pitchFamily="34" charset="77"/>
                <a:ea typeface="Calibri" panose="020F0502020204030204" pitchFamily="34" charset="0"/>
                <a:cs typeface="Times New Roman" panose="02020603050405020304" pitchFamily="18" charset="0"/>
              </a:rPr>
              <a:t>edge to cloud</a:t>
            </a:r>
            <a:endParaRPr lang="en-US" sz="2400">
              <a:effectLst/>
              <a:latin typeface="MetricHPE Light" panose="020B0303030202060203" pitchFamily="34" charset="77"/>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A8B088F7-236C-781B-71DC-7869414F2B76}"/>
              </a:ext>
            </a:extLst>
          </p:cNvPr>
          <p:cNvSpPr txBox="1"/>
          <p:nvPr/>
        </p:nvSpPr>
        <p:spPr>
          <a:xfrm>
            <a:off x="401809" y="4381216"/>
            <a:ext cx="3217807" cy="757130"/>
          </a:xfrm>
          <a:prstGeom prst="rect">
            <a:avLst/>
          </a:prstGeom>
          <a:noFill/>
          <a:ln w="57150">
            <a:noFill/>
            <a:miter lim="800000"/>
          </a:ln>
        </p:spPr>
        <p:txBody>
          <a:bodyPr wrap="square">
            <a:spAutoFit/>
          </a:bodyPr>
          <a:lstStyle/>
          <a:p>
            <a:pPr>
              <a:lnSpc>
                <a:spcPct val="90000"/>
              </a:lnSpc>
              <a:spcAft>
                <a:spcPts val="600"/>
              </a:spcAft>
              <a:defRPr/>
            </a:pPr>
            <a:r>
              <a:rPr lang="en-US" sz="4800" b="1">
                <a:solidFill>
                  <a:srgbClr val="01A982"/>
                </a:solidFill>
                <a:latin typeface="MetricHPE" panose="020B0503030202060203" pitchFamily="34" charset="77"/>
              </a:rPr>
              <a:t>millions</a:t>
            </a:r>
          </a:p>
        </p:txBody>
      </p:sp>
      <p:sp>
        <p:nvSpPr>
          <p:cNvPr id="21" name="TextBox 20">
            <a:extLst>
              <a:ext uri="{FF2B5EF4-FFF2-40B4-BE49-F238E27FC236}">
                <a16:creationId xmlns:a16="http://schemas.microsoft.com/office/drawing/2014/main" id="{24338C3F-53AF-E82A-F63B-C6154D23E15D}"/>
              </a:ext>
            </a:extLst>
          </p:cNvPr>
          <p:cNvSpPr txBox="1"/>
          <p:nvPr/>
        </p:nvSpPr>
        <p:spPr>
          <a:xfrm>
            <a:off x="429274" y="4976073"/>
            <a:ext cx="2865465" cy="327782"/>
          </a:xfrm>
          <a:prstGeom prst="rect">
            <a:avLst/>
          </a:prstGeom>
          <a:noFill/>
          <a:ln w="57150">
            <a:noFill/>
            <a:miter lim="800000"/>
          </a:ln>
        </p:spPr>
        <p:txBody>
          <a:bodyPr wrap="square" lIns="91440" tIns="45720" rIns="91440" bIns="45720" anchor="t">
            <a:spAutoFit/>
          </a:bodyPr>
          <a:lstStyle/>
          <a:p>
            <a:pPr>
              <a:lnSpc>
                <a:spcPct val="90000"/>
              </a:lnSpc>
              <a:spcAft>
                <a:spcPts val="600"/>
              </a:spcAft>
              <a:defRPr/>
            </a:pPr>
            <a:r>
              <a:rPr lang="en-US" sz="1700">
                <a:latin typeface="MetricHPE Light" panose="020B0303030202060203" pitchFamily="34" charset="77"/>
                <a:cs typeface="Arial"/>
              </a:rPr>
              <a:t>of lines of firmware code</a:t>
            </a:r>
            <a:endParaRPr lang="en-US" sz="1700">
              <a:latin typeface="MetricHPE Light" panose="020B0303030202060203" pitchFamily="34" charset="77"/>
              <a:cs typeface="Arial" panose="020B0604020202020204" pitchFamily="34" charset="0"/>
            </a:endParaRPr>
          </a:p>
        </p:txBody>
      </p:sp>
      <p:sp>
        <p:nvSpPr>
          <p:cNvPr id="22" name="TextBox 21">
            <a:extLst>
              <a:ext uri="{FF2B5EF4-FFF2-40B4-BE49-F238E27FC236}">
                <a16:creationId xmlns:a16="http://schemas.microsoft.com/office/drawing/2014/main" id="{5891C3CF-AE22-ECAB-7641-6677FAB6CF5C}"/>
              </a:ext>
            </a:extLst>
          </p:cNvPr>
          <p:cNvSpPr txBox="1"/>
          <p:nvPr/>
        </p:nvSpPr>
        <p:spPr>
          <a:xfrm>
            <a:off x="3019499" y="4381216"/>
            <a:ext cx="2979549" cy="757130"/>
          </a:xfrm>
          <a:prstGeom prst="rect">
            <a:avLst/>
          </a:prstGeom>
          <a:noFill/>
          <a:ln w="57150">
            <a:noFill/>
            <a:miter lim="800000"/>
          </a:ln>
        </p:spPr>
        <p:txBody>
          <a:bodyPr wrap="square">
            <a:spAutoFit/>
          </a:bodyPr>
          <a:lstStyle/>
          <a:p>
            <a:pPr>
              <a:lnSpc>
                <a:spcPct val="90000"/>
              </a:lnSpc>
              <a:spcAft>
                <a:spcPts val="600"/>
              </a:spcAft>
              <a:defRPr/>
            </a:pPr>
            <a:r>
              <a:rPr lang="en-US" sz="4800" b="1">
                <a:solidFill>
                  <a:srgbClr val="01A982"/>
                </a:solidFill>
                <a:latin typeface="MetricHPE" panose="020B0503030202060203" pitchFamily="34" charset="77"/>
              </a:rPr>
              <a:t>4 million</a:t>
            </a:r>
          </a:p>
        </p:txBody>
      </p:sp>
      <p:sp>
        <p:nvSpPr>
          <p:cNvPr id="23" name="TextBox 22">
            <a:extLst>
              <a:ext uri="{FF2B5EF4-FFF2-40B4-BE49-F238E27FC236}">
                <a16:creationId xmlns:a16="http://schemas.microsoft.com/office/drawing/2014/main" id="{4BD2A4A7-4BC1-B4D7-1276-829EF227DB25}"/>
              </a:ext>
            </a:extLst>
          </p:cNvPr>
          <p:cNvSpPr txBox="1"/>
          <p:nvPr/>
        </p:nvSpPr>
        <p:spPr>
          <a:xfrm>
            <a:off x="3019497" y="4976073"/>
            <a:ext cx="2710235" cy="327782"/>
          </a:xfrm>
          <a:prstGeom prst="rect">
            <a:avLst/>
          </a:prstGeom>
          <a:noFill/>
          <a:ln w="57150">
            <a:noFill/>
            <a:miter lim="800000"/>
          </a:ln>
        </p:spPr>
        <p:txBody>
          <a:bodyPr wrap="square">
            <a:spAutoFit/>
          </a:bodyPr>
          <a:lstStyle/>
          <a:p>
            <a:pPr>
              <a:lnSpc>
                <a:spcPct val="90000"/>
              </a:lnSpc>
              <a:spcAft>
                <a:spcPts val="600"/>
              </a:spcAft>
              <a:defRPr/>
            </a:pPr>
            <a:r>
              <a:rPr lang="en-US" sz="1700">
                <a:latin typeface="MetricHPE Light" panose="020B0303030202060203" pitchFamily="34" charset="77"/>
                <a:cs typeface="Arial" panose="020B0604020202020204" pitchFamily="34" charset="0"/>
              </a:rPr>
              <a:t>HPE servers around the world</a:t>
            </a:r>
          </a:p>
        </p:txBody>
      </p:sp>
      <p:sp>
        <p:nvSpPr>
          <p:cNvPr id="8" name="TextBox 7">
            <a:extLst>
              <a:ext uri="{FF2B5EF4-FFF2-40B4-BE49-F238E27FC236}">
                <a16:creationId xmlns:a16="http://schemas.microsoft.com/office/drawing/2014/main" id="{C9135C88-9B02-A08C-270D-E0057ED32853}"/>
              </a:ext>
            </a:extLst>
          </p:cNvPr>
          <p:cNvSpPr txBox="1"/>
          <p:nvPr/>
        </p:nvSpPr>
        <p:spPr>
          <a:xfrm>
            <a:off x="6929731" y="1797448"/>
            <a:ext cx="4859445" cy="1085425"/>
          </a:xfrm>
          <a:prstGeom prst="rect">
            <a:avLst/>
          </a:prstGeom>
          <a:noFill/>
          <a:ln w="57150">
            <a:noFill/>
            <a:miter lim="800000"/>
          </a:ln>
        </p:spPr>
        <p:txBody>
          <a:bodyPr wrap="square">
            <a:spAutoFit/>
          </a:bodyPr>
          <a:lstStyle/>
          <a:p>
            <a:pPr marL="0" indent="-274320">
              <a:lnSpc>
                <a:spcPct val="90000"/>
              </a:lnSpc>
              <a:spcBef>
                <a:spcPts val="400"/>
              </a:spcBef>
              <a:buFont typeface="" panose="020B0303030202060203" pitchFamily="34" charset="0"/>
              <a:buNone/>
            </a:pPr>
            <a:r>
              <a:rPr lang="en-US" sz="2800" b="1">
                <a:solidFill>
                  <a:schemeClr val="bg1"/>
                </a:solidFill>
                <a:ea typeface="Calibri" panose="020F0502020204030204" pitchFamily="34" charset="0"/>
                <a:cs typeface="Times New Roman" panose="02020603050405020304" pitchFamily="18" charset="0"/>
              </a:rPr>
              <a:t>HPE zero-trust architecture</a:t>
            </a:r>
          </a:p>
          <a:p>
            <a:pPr marL="0" lvl="2" indent="0">
              <a:lnSpc>
                <a:spcPct val="90000"/>
              </a:lnSpc>
              <a:spcBef>
                <a:spcPts val="400"/>
              </a:spcBef>
              <a:buFont typeface="" panose="020B0303030202060203" pitchFamily="34" charset="0"/>
              <a:buNone/>
            </a:pPr>
            <a:r>
              <a:rPr lang="en-US" sz="2000">
                <a:latin typeface="MetricHPE Light"/>
                <a:cs typeface="Arial"/>
              </a:rPr>
              <a:t>Platform certificates and </a:t>
            </a:r>
            <a:r>
              <a:rPr lang="en-US" sz="2000" err="1">
                <a:latin typeface="MetricHPE Light"/>
                <a:cs typeface="Arial"/>
              </a:rPr>
              <a:t>iDevID</a:t>
            </a:r>
            <a:r>
              <a:rPr lang="en-US" sz="2000">
                <a:latin typeface="MetricHPE Light"/>
                <a:cs typeface="Arial"/>
              </a:rPr>
              <a:t> and TPM integrated into the server</a:t>
            </a:r>
          </a:p>
        </p:txBody>
      </p:sp>
      <p:sp>
        <p:nvSpPr>
          <p:cNvPr id="9" name="Rounded Rectangle 8">
            <a:extLst>
              <a:ext uri="{FF2B5EF4-FFF2-40B4-BE49-F238E27FC236}">
                <a16:creationId xmlns:a16="http://schemas.microsoft.com/office/drawing/2014/main" id="{F1532E38-6463-2CD2-21B0-5753CDCE31DF}"/>
              </a:ext>
            </a:extLst>
          </p:cNvPr>
          <p:cNvSpPr/>
          <p:nvPr/>
        </p:nvSpPr>
        <p:spPr bwMode="ltGray">
          <a:xfrm>
            <a:off x="6764659" y="3506826"/>
            <a:ext cx="5236960" cy="2023909"/>
          </a:xfrm>
          <a:prstGeom prst="roundRect">
            <a:avLst>
              <a:gd name="adj" fmla="val 3663"/>
            </a:avLst>
          </a:prstGeom>
          <a:blipFill>
            <a:blip r:embed="rId5"/>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400"/>
              </a:spcBef>
              <a:buFont typeface="MetricHPE" panose="020B0503030202060203" pitchFamily="34" charset="0"/>
              <a:buNone/>
            </a:pPr>
            <a:endParaRPr lang="en-US" sz="3600" b="1">
              <a:solidFill>
                <a:schemeClr val="bg1"/>
              </a:solidFill>
              <a:latin typeface="MetricHPE" panose="020B0503030202060203" pitchFamily="34" charset="77"/>
              <a:sym typeface="MetricHPE" panose="020B0503030202060203" pitchFamily="34" charset="0"/>
            </a:endParaRPr>
          </a:p>
        </p:txBody>
      </p:sp>
      <p:sp>
        <p:nvSpPr>
          <p:cNvPr id="11" name="TextBox 10">
            <a:extLst>
              <a:ext uri="{FF2B5EF4-FFF2-40B4-BE49-F238E27FC236}">
                <a16:creationId xmlns:a16="http://schemas.microsoft.com/office/drawing/2014/main" id="{E50FAE31-27A2-B9E8-C585-EE708B0DBB6A}"/>
              </a:ext>
            </a:extLst>
          </p:cNvPr>
          <p:cNvSpPr txBox="1"/>
          <p:nvPr/>
        </p:nvSpPr>
        <p:spPr>
          <a:xfrm>
            <a:off x="6929731" y="3798070"/>
            <a:ext cx="5071888" cy="1441420"/>
          </a:xfrm>
          <a:prstGeom prst="rect">
            <a:avLst/>
          </a:prstGeom>
          <a:noFill/>
          <a:ln w="57150">
            <a:noFill/>
            <a:miter lim="800000"/>
          </a:ln>
        </p:spPr>
        <p:txBody>
          <a:bodyPr wrap="square">
            <a:spAutoFit/>
          </a:bodyPr>
          <a:lstStyle/>
          <a:p>
            <a:pPr marL="0" indent="-274320">
              <a:lnSpc>
                <a:spcPct val="90000"/>
              </a:lnSpc>
              <a:spcBef>
                <a:spcPts val="400"/>
              </a:spcBef>
              <a:buFont typeface="" panose="020B0303030202060203" pitchFamily="34" charset="0"/>
              <a:buNone/>
            </a:pPr>
            <a:r>
              <a:rPr lang="en-US" sz="22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HPE </a:t>
            </a:r>
            <a:r>
              <a:rPr lang="en-US" sz="2200" err="1">
                <a:solidFill>
                  <a:schemeClr val="bg1"/>
                </a:solidFill>
                <a:latin typeface="MetricHPE Light" panose="020B0303030202060203" pitchFamily="34" charset="77"/>
                <a:ea typeface="Calibri" panose="020F0502020204030204" pitchFamily="34" charset="0"/>
                <a:cs typeface="Times New Roman" panose="02020603050405020304" pitchFamily="18" charset="0"/>
              </a:rPr>
              <a:t>GreenLake</a:t>
            </a:r>
            <a:br>
              <a:rPr lang="en-US" sz="2800" b="1">
                <a:solidFill>
                  <a:schemeClr val="bg1"/>
                </a:solidFill>
                <a:ea typeface="Calibri" panose="020F0502020204030204" pitchFamily="34" charset="0"/>
                <a:cs typeface="Times New Roman" panose="02020603050405020304" pitchFamily="18" charset="0"/>
              </a:rPr>
            </a:br>
            <a:r>
              <a:rPr lang="en-US" sz="2800" b="1">
                <a:solidFill>
                  <a:schemeClr val="bg1"/>
                </a:solidFill>
                <a:ea typeface="Calibri" panose="020F0502020204030204" pitchFamily="34" charset="0"/>
                <a:cs typeface="Times New Roman" panose="02020603050405020304" pitchFamily="18" charset="0"/>
              </a:rPr>
              <a:t>Compute Ops Management</a:t>
            </a:r>
          </a:p>
          <a:p>
            <a:pPr marL="0" lvl="2" indent="0">
              <a:lnSpc>
                <a:spcPct val="90000"/>
              </a:lnSpc>
              <a:spcBef>
                <a:spcPts val="400"/>
              </a:spcBef>
              <a:buFont typeface="" panose="020B0303030202060203" pitchFamily="34" charset="0"/>
              <a:buNone/>
            </a:pPr>
            <a:r>
              <a:rPr lang="en-US" sz="2000">
                <a:latin typeface="MetricHPE Light"/>
                <a:cs typeface="Arial"/>
              </a:rPr>
              <a:t>Policy-driven firmware updates, security patches</a:t>
            </a:r>
          </a:p>
          <a:p>
            <a:pPr marL="0" lvl="2" indent="0">
              <a:lnSpc>
                <a:spcPct val="90000"/>
              </a:lnSpc>
              <a:spcBef>
                <a:spcPts val="400"/>
              </a:spcBef>
              <a:buFont typeface="" panose="020B0303030202060203" pitchFamily="34" charset="0"/>
              <a:buNone/>
            </a:pPr>
            <a:r>
              <a:rPr lang="en-US" sz="2000">
                <a:latin typeface="MetricHPE Light"/>
                <a:cs typeface="Arial"/>
              </a:rPr>
              <a:t>AES-256 encryption of all your data in the platform</a:t>
            </a:r>
          </a:p>
        </p:txBody>
      </p:sp>
      <p:sp>
        <p:nvSpPr>
          <p:cNvPr id="12" name="Freeform 11">
            <a:extLst>
              <a:ext uri="{FF2B5EF4-FFF2-40B4-BE49-F238E27FC236}">
                <a16:creationId xmlns:a16="http://schemas.microsoft.com/office/drawing/2014/main" id="{09631F31-D99C-C90C-09FA-4BB3CF1AA750}"/>
              </a:ext>
            </a:extLst>
          </p:cNvPr>
          <p:cNvSpPr/>
          <p:nvPr/>
        </p:nvSpPr>
        <p:spPr bwMode="ltGray">
          <a:xfrm>
            <a:off x="2808707" y="4471639"/>
            <a:ext cx="45719" cy="847728"/>
          </a:xfrm>
          <a:custGeom>
            <a:avLst/>
            <a:gdLst>
              <a:gd name="connsiteX0" fmla="*/ 0 w 0"/>
              <a:gd name="connsiteY0" fmla="*/ 938151 h 938151"/>
              <a:gd name="connsiteX1" fmla="*/ 0 w 0"/>
              <a:gd name="connsiteY1" fmla="*/ 0 h 938151"/>
            </a:gdLst>
            <a:ahLst/>
            <a:cxnLst>
              <a:cxn ang="0">
                <a:pos x="connsiteX0" y="connsiteY0"/>
              </a:cxn>
              <a:cxn ang="0">
                <a:pos x="connsiteX1" y="connsiteY1"/>
              </a:cxn>
            </a:cxnLst>
            <a:rect l="l" t="t" r="r" b="b"/>
            <a:pathLst>
              <a:path h="938151">
                <a:moveTo>
                  <a:pt x="0" y="938151"/>
                </a:moveTo>
                <a:lnTo>
                  <a:pt x="0" y="0"/>
                </a:lnTo>
              </a:path>
            </a:pathLst>
          </a:custGeom>
          <a:noFill/>
          <a:ln w="25400">
            <a:solidFill>
              <a:srgbClr val="C6C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9A1F4595-7EB4-4284-91B0-8666DEDFC185}"/>
              </a:ext>
            </a:extLst>
          </p:cNvPr>
          <p:cNvCxnSpPr>
            <a:cxnSpLocks/>
          </p:cNvCxnSpPr>
          <p:nvPr/>
        </p:nvCxnSpPr>
        <p:spPr>
          <a:xfrm flipH="1">
            <a:off x="499499" y="3922752"/>
            <a:ext cx="542179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t>Confidential | Authorized HPE Partner Use Only</a:t>
            </a:r>
          </a:p>
        </p:txBody>
      </p:sp>
    </p:spTree>
    <p:extLst>
      <p:ext uri="{BB962C8B-B14F-4D97-AF65-F5344CB8AC3E}">
        <p14:creationId xmlns:p14="http://schemas.microsoft.com/office/powerpoint/2010/main" val="259690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8045" r="34990"/>
          <a:stretch/>
        </p:blipFill>
        <p:spPr>
          <a:xfrm>
            <a:off x="6466114" y="0"/>
            <a:ext cx="5725885" cy="6858000"/>
          </a:xfrm>
          <a:prstGeom prst="rect">
            <a:avLst/>
          </a:prstGeom>
        </p:spPr>
      </p:pic>
      <p:graphicFrame>
        <p:nvGraphicFramePr>
          <p:cNvPr id="6" name="Object 5" hidden="1">
            <a:extLst>
              <a:ext uri="{FF2B5EF4-FFF2-40B4-BE49-F238E27FC236}">
                <a16:creationId xmlns:a16="http://schemas.microsoft.com/office/drawing/2014/main" id="{9F87EC92-39E9-478E-9B22-69F099151B5D}"/>
              </a:ext>
            </a:extLst>
          </p:cNvPr>
          <p:cNvGraphicFramePr>
            <a:graphicFrameLocks noChangeAspect="1"/>
          </p:cNvGraphicFramePr>
          <p:nvPr>
            <p:custDataLst>
              <p:tags r:id="rId1"/>
            </p:custDataLst>
            <p:extLst>
              <p:ext uri="{D42A27DB-BD31-4B8C-83A1-F6EECF244321}">
                <p14:modId xmlns:p14="http://schemas.microsoft.com/office/powerpoint/2010/main" val="942270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9F87EC92-39E9-478E-9B22-69F099151B5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Slide Number Placeholder 22">
            <a:extLst>
              <a:ext uri="{FF2B5EF4-FFF2-40B4-BE49-F238E27FC236}">
                <a16:creationId xmlns:a16="http://schemas.microsoft.com/office/drawing/2014/main" id="{7E26BEEE-9CBD-C191-1A56-820E8DD96140}"/>
              </a:ext>
            </a:extLst>
          </p:cNvPr>
          <p:cNvSpPr>
            <a:spLocks noGrp="1"/>
          </p:cNvSpPr>
          <p:nvPr>
            <p:ph type="sldNum" sz="quarter" idx="11"/>
          </p:nvPr>
        </p:nvSpPr>
        <p:spPr/>
        <p:txBody>
          <a:bodyPr/>
          <a:lstStyle/>
          <a:p>
            <a:pPr defTabSz="1088421">
              <a:buFontTx/>
              <a:buBlip>
                <a:blip r:embed="rId7"/>
              </a:buBlip>
            </a:pPr>
            <a:fld id="{104FC826-72BB-4AF1-BA01-A94F7396A7DC}" type="slidenum">
              <a:rPr lang="en-US" smtClean="0">
                <a:solidFill>
                  <a:schemeClr val="bg1"/>
                </a:solidFill>
              </a:rPr>
              <a:pPr defTabSz="1088421">
                <a:buFontTx/>
                <a:buBlip>
                  <a:blip r:embed="rId7"/>
                </a:buBlip>
              </a:pPr>
              <a:t>18</a:t>
            </a:fld>
            <a:endParaRPr lang="en-US">
              <a:solidFill>
                <a:schemeClr val="bg1"/>
              </a:solidFill>
            </a:endParaRPr>
          </a:p>
        </p:txBody>
      </p:sp>
      <p:sp>
        <p:nvSpPr>
          <p:cNvPr id="29" name="Title 1">
            <a:extLst>
              <a:ext uri="{FF2B5EF4-FFF2-40B4-BE49-F238E27FC236}">
                <a16:creationId xmlns:a16="http://schemas.microsoft.com/office/drawing/2014/main" id="{AAFC2290-F210-81FC-C1D4-925C03522078}"/>
              </a:ext>
            </a:extLst>
          </p:cNvPr>
          <p:cNvSpPr txBox="1">
            <a:spLocks/>
          </p:cNvSpPr>
          <p:nvPr/>
        </p:nvSpPr>
        <p:spPr>
          <a:xfrm>
            <a:off x="381000" y="2543687"/>
            <a:ext cx="7120573" cy="1091973"/>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r>
              <a:rPr lang="en-US" sz="6400">
                <a:blipFill dpi="0" rotWithShape="1">
                  <a:blip r:embed="rId8"/>
                  <a:srcRect/>
                  <a:stretch>
                    <a:fillRect/>
                  </a:stretch>
                </a:blipFill>
              </a:rPr>
              <a:t>Uncompromising</a:t>
            </a:r>
          </a:p>
        </p:txBody>
      </p:sp>
      <p:sp>
        <p:nvSpPr>
          <p:cNvPr id="36" name="Content Placeholder 21">
            <a:extLst>
              <a:ext uri="{FF2B5EF4-FFF2-40B4-BE49-F238E27FC236}">
                <a16:creationId xmlns:a16="http://schemas.microsoft.com/office/drawing/2014/main" id="{982DCB06-D133-9116-D9A6-85DC206C7CD1}"/>
              </a:ext>
            </a:extLst>
          </p:cNvPr>
          <p:cNvSpPr txBox="1">
            <a:spLocks/>
          </p:cNvSpPr>
          <p:nvPr/>
        </p:nvSpPr>
        <p:spPr>
          <a:xfrm>
            <a:off x="405094" y="3448234"/>
            <a:ext cx="6529319" cy="1883780"/>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buNone/>
            </a:pPr>
            <a:r>
              <a:rPr lang="en-US" sz="2400">
                <a:effectLst/>
                <a:latin typeface="MetricHPE Light" panose="020B0303030202060203" pitchFamily="34" charset="77"/>
                <a:ea typeface="Calibri" panose="020F0502020204030204" pitchFamily="34" charset="0"/>
                <a:cs typeface="Times New Roman" panose="02020603050405020304" pitchFamily="18" charset="0"/>
              </a:rPr>
              <a:t>Extending protection to partner ecosystem</a:t>
            </a:r>
          </a:p>
        </p:txBody>
      </p:sp>
      <p:sp>
        <p:nvSpPr>
          <p:cNvPr id="3" name="Rounded Rectangle 2">
            <a:extLst>
              <a:ext uri="{FF2B5EF4-FFF2-40B4-BE49-F238E27FC236}">
                <a16:creationId xmlns:a16="http://schemas.microsoft.com/office/drawing/2014/main" id="{D95A3AB4-1F19-7B8D-A45B-FFDEA37585A1}"/>
              </a:ext>
            </a:extLst>
          </p:cNvPr>
          <p:cNvSpPr/>
          <p:nvPr/>
        </p:nvSpPr>
        <p:spPr bwMode="ltGray">
          <a:xfrm>
            <a:off x="6806733" y="3781459"/>
            <a:ext cx="4958594" cy="1486029"/>
          </a:xfrm>
          <a:prstGeom prst="roundRect">
            <a:avLst>
              <a:gd name="adj" fmla="val 3663"/>
            </a:avLst>
          </a:prstGeom>
          <a:blipFill>
            <a:blip r:embed="rId9"/>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400"/>
              </a:spcBef>
              <a:buFont typeface="MetricHPE" panose="020B0503030202060203" pitchFamily="34" charset="0"/>
              <a:buNone/>
            </a:pPr>
            <a:endParaRPr lang="en-US" sz="3600" b="1">
              <a:solidFill>
                <a:schemeClr val="bg1"/>
              </a:solidFill>
              <a:latin typeface="MetricHPE" panose="020B0503030202060203" pitchFamily="34" charset="77"/>
              <a:sym typeface="MetricHPE" panose="020B0503030202060203" pitchFamily="34" charset="0"/>
            </a:endParaRPr>
          </a:p>
        </p:txBody>
      </p:sp>
      <p:sp>
        <p:nvSpPr>
          <p:cNvPr id="24" name="Content Placeholder 21">
            <a:extLst>
              <a:ext uri="{FF2B5EF4-FFF2-40B4-BE49-F238E27FC236}">
                <a16:creationId xmlns:a16="http://schemas.microsoft.com/office/drawing/2014/main" id="{6EAAEE6D-3872-9F70-7040-72B91EC0A36D}"/>
              </a:ext>
            </a:extLst>
          </p:cNvPr>
          <p:cNvSpPr txBox="1">
            <a:spLocks/>
          </p:cNvSpPr>
          <p:nvPr/>
        </p:nvSpPr>
        <p:spPr>
          <a:xfrm>
            <a:off x="7103617" y="3956653"/>
            <a:ext cx="4077660" cy="1122359"/>
          </a:xfrm>
          <a:prstGeom prst="rect">
            <a:avLst/>
          </a:prstGeom>
          <a:ln w="57150">
            <a:noFill/>
            <a:miter lim="800000"/>
          </a:ln>
        </p:spPr>
        <p:txBody>
          <a:bodyPr vert="horz" wrap="square" lIns="0" tIns="91440" rIns="0" bIns="91440" rtlCol="0">
            <a:sp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buNone/>
            </a:pPr>
            <a:r>
              <a:rPr lang="en-US" sz="2800" b="1">
                <a:solidFill>
                  <a:schemeClr val="bg1"/>
                </a:solidFill>
                <a:latin typeface="MetricHPE" panose="020B0503030202060203" pitchFamily="34" charset="77"/>
              </a:rPr>
              <a:t>Component integrity</a:t>
            </a:r>
          </a:p>
          <a:p>
            <a:pPr marL="0" indent="0">
              <a:buNone/>
            </a:pPr>
            <a:r>
              <a:rPr lang="en-US" sz="1800">
                <a:latin typeface="MetricHPE Light"/>
                <a:cs typeface="Arial"/>
              </a:rPr>
              <a:t>Expanding iLO6 verification to select storage and network controllers (SPDM)</a:t>
            </a:r>
          </a:p>
        </p:txBody>
      </p:sp>
      <p:sp>
        <p:nvSpPr>
          <p:cNvPr id="11"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solidFill>
                  <a:schemeClr val="bg1"/>
                </a:solidFill>
              </a:rPr>
              <a:t>Confidential | Authorized HPE Partner Use Only</a:t>
            </a:r>
          </a:p>
        </p:txBody>
      </p:sp>
    </p:spTree>
    <p:extLst>
      <p:ext uri="{BB962C8B-B14F-4D97-AF65-F5344CB8AC3E}">
        <p14:creationId xmlns:p14="http://schemas.microsoft.com/office/powerpoint/2010/main" val="100066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white&#10;&#10;Description automatically generated">
            <a:extLst>
              <a:ext uri="{FF2B5EF4-FFF2-40B4-BE49-F238E27FC236}">
                <a16:creationId xmlns:a16="http://schemas.microsoft.com/office/drawing/2014/main" id="{C5E32946-1F8F-E353-DA9E-C0477372FDC4}"/>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l="26507" r="8944"/>
          <a:stretch/>
        </p:blipFill>
        <p:spPr>
          <a:xfrm>
            <a:off x="5653668" y="0"/>
            <a:ext cx="6538331" cy="6858000"/>
          </a:xfrm>
          <a:prstGeom prst="rect">
            <a:avLst/>
          </a:prstGeom>
        </p:spPr>
      </p:pic>
      <p:graphicFrame>
        <p:nvGraphicFramePr>
          <p:cNvPr id="6" name="Object 5" hidden="1">
            <a:extLst>
              <a:ext uri="{FF2B5EF4-FFF2-40B4-BE49-F238E27FC236}">
                <a16:creationId xmlns:a16="http://schemas.microsoft.com/office/drawing/2014/main" id="{32B37B7F-B6FD-4E43-A6FA-D2258CB9A4D6}"/>
              </a:ext>
            </a:extLst>
          </p:cNvPr>
          <p:cNvGraphicFramePr>
            <a:graphicFrameLocks noChangeAspect="1"/>
          </p:cNvGraphicFramePr>
          <p:nvPr>
            <p:custDataLst>
              <p:tags r:id="rId1"/>
            </p:custDataLst>
            <p:extLst>
              <p:ext uri="{D42A27DB-BD31-4B8C-83A1-F6EECF244321}">
                <p14:modId xmlns:p14="http://schemas.microsoft.com/office/powerpoint/2010/main" val="2959523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32B37B7F-B6FD-4E43-A6FA-D2258CB9A4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0" name="Slide Number Placeholder 22">
            <a:extLst>
              <a:ext uri="{FF2B5EF4-FFF2-40B4-BE49-F238E27FC236}">
                <a16:creationId xmlns:a16="http://schemas.microsoft.com/office/drawing/2014/main" id="{4C764CDB-6E83-E265-12EE-1D66F98714BD}"/>
              </a:ext>
            </a:extLst>
          </p:cNvPr>
          <p:cNvSpPr>
            <a:spLocks noGrp="1"/>
          </p:cNvSpPr>
          <p:nvPr>
            <p:ph type="sldNum" sz="quarter" idx="11"/>
          </p:nvPr>
        </p:nvSpPr>
        <p:spPr/>
        <p:txBody>
          <a:bodyPr/>
          <a:lstStyle/>
          <a:p>
            <a:pPr defTabSz="1088421">
              <a:buFontTx/>
              <a:buBlip>
                <a:blip r:embed="rId7"/>
              </a:buBlip>
            </a:pPr>
            <a:fld id="{104FC826-72BB-4AF1-BA01-A94F7396A7DC}" type="slidenum">
              <a:rPr lang="en-US" smtClean="0"/>
              <a:pPr defTabSz="1088421">
                <a:buFontTx/>
                <a:buBlip>
                  <a:blip r:embed="rId7"/>
                </a:buBlip>
              </a:pPr>
              <a:t>19</a:t>
            </a:fld>
            <a:endParaRPr lang="en-US"/>
          </a:p>
        </p:txBody>
      </p:sp>
      <p:sp>
        <p:nvSpPr>
          <p:cNvPr id="22" name="Content Placeholder 21">
            <a:extLst>
              <a:ext uri="{FF2B5EF4-FFF2-40B4-BE49-F238E27FC236}">
                <a16:creationId xmlns:a16="http://schemas.microsoft.com/office/drawing/2014/main" id="{C098B88F-0C44-2D4D-6C69-8A6CEDFBF3FE}"/>
              </a:ext>
            </a:extLst>
          </p:cNvPr>
          <p:cNvSpPr txBox="1">
            <a:spLocks/>
          </p:cNvSpPr>
          <p:nvPr/>
        </p:nvSpPr>
        <p:spPr>
          <a:xfrm>
            <a:off x="542629" y="2660863"/>
            <a:ext cx="6762716" cy="2554545"/>
          </a:xfrm>
          <a:prstGeom prst="rect">
            <a:avLst/>
          </a:prstGeom>
          <a:ln w="57150">
            <a:noFill/>
            <a:miter lim="800000"/>
          </a:ln>
        </p:spPr>
        <p:txBody>
          <a:bodyPr vert="horz" wrap="square" lIns="0" tIns="91440" rIns="0" bIns="91440" rtlCol="0">
            <a:sp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spcBef>
                <a:spcPts val="0"/>
              </a:spcBef>
              <a:buNone/>
            </a:pPr>
            <a:r>
              <a:rPr lang="en-US" sz="2000" dirty="0">
                <a:latin typeface="MetricHPE Light" panose="020B0303030202060203" pitchFamily="34" charset="77"/>
              </a:rPr>
              <a:t>HPE Server Security Optimized Service </a:t>
            </a:r>
          </a:p>
          <a:p>
            <a:pPr marL="0" indent="0">
              <a:spcBef>
                <a:spcPts val="0"/>
              </a:spcBef>
              <a:buNone/>
            </a:pPr>
            <a:r>
              <a:rPr lang="en-US" sz="2000" b="1" dirty="0">
                <a:latin typeface="+mn-lt"/>
              </a:rPr>
              <a:t>extends supply chain leadership globally</a:t>
            </a:r>
            <a:endParaRPr lang="en-US" sz="2000" dirty="0">
              <a:latin typeface="MetricHPE Light" panose="020B0303030202060203" pitchFamily="34" charset="77"/>
            </a:endParaRPr>
          </a:p>
          <a:p>
            <a:pPr marL="0" indent="0">
              <a:spcBef>
                <a:spcPts val="0"/>
              </a:spcBef>
              <a:buNone/>
            </a:pPr>
            <a:endParaRPr lang="en-US" sz="2000" dirty="0">
              <a:latin typeface="MetricHPE Light" panose="020B0303030202060203" pitchFamily="34" charset="77"/>
            </a:endParaRPr>
          </a:p>
          <a:p>
            <a:pPr marL="0" indent="0">
              <a:spcBef>
                <a:spcPts val="1200"/>
              </a:spcBef>
              <a:buNone/>
            </a:pPr>
            <a:r>
              <a:rPr lang="en-US" sz="2000" dirty="0">
                <a:latin typeface="MetricHPE Light" panose="020B0303030202060203" pitchFamily="34" charset="77"/>
              </a:rPr>
              <a:t>Trusted Supply Chain</a:t>
            </a:r>
          </a:p>
          <a:p>
            <a:pPr marL="0" indent="0">
              <a:spcBef>
                <a:spcPts val="0"/>
              </a:spcBef>
              <a:buNone/>
            </a:pPr>
            <a:r>
              <a:rPr lang="en-US" sz="2000" b="1" dirty="0">
                <a:latin typeface="+mn-lt"/>
              </a:rPr>
              <a:t>expanded to include more workloads</a:t>
            </a:r>
          </a:p>
          <a:p>
            <a:pPr marL="0" indent="0">
              <a:spcBef>
                <a:spcPts val="0"/>
              </a:spcBef>
              <a:buNone/>
            </a:pPr>
            <a:r>
              <a:rPr lang="en-US" sz="2000" b="1" dirty="0"/>
              <a:t>available for Intel servers</a:t>
            </a:r>
            <a:endParaRPr lang="en-US" sz="2000" b="1" dirty="0">
              <a:ea typeface="Calibri" panose="020F0502020204030204" pitchFamily="34" charset="0"/>
              <a:cs typeface="Times New Roman" panose="02020603050405020304" pitchFamily="18" charset="0"/>
            </a:endParaRPr>
          </a:p>
          <a:p>
            <a:pPr marL="0" indent="0">
              <a:spcBef>
                <a:spcPts val="0"/>
              </a:spcBef>
              <a:buNone/>
            </a:pPr>
            <a:endParaRPr lang="en-US" sz="2000" b="1" dirty="0">
              <a:latin typeface="+mn-lt"/>
            </a:endParaRPr>
          </a:p>
          <a:p>
            <a:pPr marL="0" indent="0">
              <a:spcBef>
                <a:spcPts val="0"/>
              </a:spcBef>
              <a:buNone/>
            </a:pPr>
            <a:endParaRPr lang="en-US" sz="2000" dirty="0">
              <a:latin typeface="MetricHPE Light" panose="020B0303030202060203" pitchFamily="34" charset="77"/>
            </a:endParaRPr>
          </a:p>
        </p:txBody>
      </p:sp>
      <p:sp>
        <p:nvSpPr>
          <p:cNvPr id="24" name="Rectangle 4">
            <a:extLst>
              <a:ext uri="{FF2B5EF4-FFF2-40B4-BE49-F238E27FC236}">
                <a16:creationId xmlns:a16="http://schemas.microsoft.com/office/drawing/2014/main" id="{B5400BD8-88CF-135A-181F-C24F9EAE2783}"/>
              </a:ext>
            </a:extLst>
          </p:cNvPr>
          <p:cNvSpPr/>
          <p:nvPr/>
        </p:nvSpPr>
        <p:spPr bwMode="ltGray">
          <a:xfrm>
            <a:off x="6263732" y="669848"/>
            <a:ext cx="5415485" cy="2749628"/>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90000"/>
              </a:lnSpc>
            </a:pPr>
            <a:r>
              <a:rPr lang="en-US" sz="2800">
                <a:solidFill>
                  <a:schemeClr val="tx1"/>
                </a:solidFill>
                <a:latin typeface="MetricHPE Light"/>
                <a:cs typeface="Arial"/>
                <a:sym typeface="MetricHPE" panose="020B0503030202060203" pitchFamily="34" charset="0"/>
              </a:rPr>
              <a:t>Optimized protection and confidence for HPE ProLiant servers from </a:t>
            </a:r>
          </a:p>
        </p:txBody>
      </p:sp>
      <p:sp>
        <p:nvSpPr>
          <p:cNvPr id="12" name="Title 1">
            <a:extLst>
              <a:ext uri="{FF2B5EF4-FFF2-40B4-BE49-F238E27FC236}">
                <a16:creationId xmlns:a16="http://schemas.microsoft.com/office/drawing/2014/main" id="{3F6D3E94-443D-344F-E4CE-950E372F1A1D}"/>
              </a:ext>
            </a:extLst>
          </p:cNvPr>
          <p:cNvSpPr txBox="1">
            <a:spLocks/>
          </p:cNvSpPr>
          <p:nvPr/>
        </p:nvSpPr>
        <p:spPr>
          <a:xfrm>
            <a:off x="377720" y="654961"/>
            <a:ext cx="7120573" cy="1091973"/>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r>
              <a:rPr lang="en-US" sz="6400">
                <a:blipFill dpi="0" rotWithShape="1">
                  <a:blip r:embed="rId8"/>
                  <a:srcRect/>
                  <a:stretch>
                    <a:fillRect/>
                  </a:stretch>
                </a:blipFill>
              </a:rPr>
              <a:t>Protected</a:t>
            </a:r>
          </a:p>
        </p:txBody>
      </p:sp>
      <p:sp>
        <p:nvSpPr>
          <p:cNvPr id="13" name="Content Placeholder 21">
            <a:extLst>
              <a:ext uri="{FF2B5EF4-FFF2-40B4-BE49-F238E27FC236}">
                <a16:creationId xmlns:a16="http://schemas.microsoft.com/office/drawing/2014/main" id="{D2539B97-1922-1355-3318-C6C02CC39791}"/>
              </a:ext>
            </a:extLst>
          </p:cNvPr>
          <p:cNvSpPr txBox="1">
            <a:spLocks/>
          </p:cNvSpPr>
          <p:nvPr/>
        </p:nvSpPr>
        <p:spPr>
          <a:xfrm>
            <a:off x="401815" y="1510990"/>
            <a:ext cx="3736242" cy="614473"/>
          </a:xfrm>
          <a:prstGeom prst="rect">
            <a:avLst/>
          </a:prstGeom>
          <a:ln w="57150">
            <a:noFill/>
            <a:miter lim="800000"/>
          </a:ln>
        </p:spPr>
        <p:txBody>
          <a:bodyPr vert="horz" lIns="91440" tIns="91440" rIns="91440" bIns="91440" rtlCol="0">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buNone/>
            </a:pPr>
            <a:r>
              <a:rPr lang="en-US" sz="2400">
                <a:latin typeface="MetricHPE Light" panose="020B0303030202060203" pitchFamily="34" charset="77"/>
                <a:ea typeface="Calibri" panose="020F0502020204030204" pitchFamily="34" charset="0"/>
                <a:cs typeface="Times New Roman" panose="02020603050405020304" pitchFamily="18" charset="0"/>
              </a:rPr>
              <a:t>Expanding Trusted Supply Chain security</a:t>
            </a:r>
          </a:p>
        </p:txBody>
      </p:sp>
      <p:cxnSp>
        <p:nvCxnSpPr>
          <p:cNvPr id="16" name="Straight Connector 15">
            <a:extLst>
              <a:ext uri="{FF2B5EF4-FFF2-40B4-BE49-F238E27FC236}">
                <a16:creationId xmlns:a16="http://schemas.microsoft.com/office/drawing/2014/main" id="{9A1F4595-7EB4-4284-91B0-8666DEDFC185}"/>
              </a:ext>
            </a:extLst>
          </p:cNvPr>
          <p:cNvCxnSpPr>
            <a:cxnSpLocks/>
          </p:cNvCxnSpPr>
          <p:nvPr/>
        </p:nvCxnSpPr>
        <p:spPr>
          <a:xfrm flipH="1">
            <a:off x="542629" y="3534602"/>
            <a:ext cx="414174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4">
            <a:extLst>
              <a:ext uri="{FF2B5EF4-FFF2-40B4-BE49-F238E27FC236}">
                <a16:creationId xmlns:a16="http://schemas.microsoft.com/office/drawing/2014/main" id="{E37D2CBC-9EA2-8C32-ED93-2B1B7CCDB247}"/>
              </a:ext>
            </a:extLst>
          </p:cNvPr>
          <p:cNvSpPr/>
          <p:nvPr/>
        </p:nvSpPr>
        <p:spPr bwMode="ltGray">
          <a:xfrm>
            <a:off x="6886936" y="2373806"/>
            <a:ext cx="4169077" cy="588319"/>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algn="ctr">
              <a:lnSpc>
                <a:spcPct val="90000"/>
              </a:lnSpc>
            </a:pPr>
            <a:r>
              <a:rPr lang="en-US" sz="4400" b="1">
                <a:gradFill>
                  <a:gsLst>
                    <a:gs pos="0">
                      <a:srgbClr val="57D784"/>
                    </a:gs>
                    <a:gs pos="100000">
                      <a:schemeClr val="accent3"/>
                    </a:gs>
                    <a:gs pos="76000">
                      <a:srgbClr val="4772E1"/>
                    </a:gs>
                    <a:gs pos="30000">
                      <a:srgbClr val="32DAC8"/>
                    </a:gs>
                  </a:gsLst>
                  <a:lin ang="2400000" scaled="0"/>
                </a:gradFill>
                <a:latin typeface="MetricHPE" panose="020B0503030202060203" pitchFamily="34" charset="77"/>
              </a:rPr>
              <a:t>trusted suppliers </a:t>
            </a:r>
          </a:p>
        </p:txBody>
      </p:sp>
      <p:sp>
        <p:nvSpPr>
          <p:cNvPr id="27" name="Rectangle 4">
            <a:extLst>
              <a:ext uri="{FF2B5EF4-FFF2-40B4-BE49-F238E27FC236}">
                <a16:creationId xmlns:a16="http://schemas.microsoft.com/office/drawing/2014/main" id="{CD071C08-E535-D335-C5B4-4B9E786DB78B}"/>
              </a:ext>
            </a:extLst>
          </p:cNvPr>
          <p:cNvSpPr/>
          <p:nvPr/>
        </p:nvSpPr>
        <p:spPr bwMode="ltGray">
          <a:xfrm>
            <a:off x="6886936" y="2999791"/>
            <a:ext cx="4169077" cy="443946"/>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90000"/>
              </a:lnSpc>
            </a:pPr>
            <a:r>
              <a:rPr lang="en-US" sz="2800">
                <a:solidFill>
                  <a:schemeClr val="tx1"/>
                </a:solidFill>
                <a:latin typeface="MetricHPE Light"/>
                <a:cs typeface="Arial"/>
                <a:sym typeface="MetricHPE" panose="020B0503030202060203" pitchFamily="34" charset="0"/>
              </a:rPr>
              <a:t>to</a:t>
            </a:r>
          </a:p>
        </p:txBody>
      </p:sp>
      <p:sp>
        <p:nvSpPr>
          <p:cNvPr id="28" name="Rectangle 4">
            <a:extLst>
              <a:ext uri="{FF2B5EF4-FFF2-40B4-BE49-F238E27FC236}">
                <a16:creationId xmlns:a16="http://schemas.microsoft.com/office/drawing/2014/main" id="{E6D993A7-BC67-4A60-EB44-05C7131C2A00}"/>
              </a:ext>
            </a:extLst>
          </p:cNvPr>
          <p:cNvSpPr/>
          <p:nvPr/>
        </p:nvSpPr>
        <p:spPr bwMode="ltGray">
          <a:xfrm>
            <a:off x="6316651" y="3248471"/>
            <a:ext cx="5309647" cy="588319"/>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algn="ctr">
              <a:lnSpc>
                <a:spcPct val="90000"/>
              </a:lnSpc>
            </a:pPr>
            <a:r>
              <a:rPr lang="en-US" sz="4400" b="1">
                <a:gradFill>
                  <a:gsLst>
                    <a:gs pos="0">
                      <a:srgbClr val="57D784"/>
                    </a:gs>
                    <a:gs pos="100000">
                      <a:schemeClr val="accent3"/>
                    </a:gs>
                    <a:gs pos="76000">
                      <a:srgbClr val="4772E1"/>
                    </a:gs>
                    <a:gs pos="30000">
                      <a:srgbClr val="32DAC8"/>
                    </a:gs>
                  </a:gsLst>
                  <a:lin ang="2400000" scaled="0"/>
                </a:gradFill>
                <a:latin typeface="MetricHPE" panose="020B0503030202060203" pitchFamily="34" charset="77"/>
              </a:rPr>
              <a:t>manufacturing facility</a:t>
            </a:r>
          </a:p>
        </p:txBody>
      </p:sp>
      <p:sp>
        <p:nvSpPr>
          <p:cNvPr id="29" name="Rectangle 4">
            <a:extLst>
              <a:ext uri="{FF2B5EF4-FFF2-40B4-BE49-F238E27FC236}">
                <a16:creationId xmlns:a16="http://schemas.microsoft.com/office/drawing/2014/main" id="{98E10C05-913D-AC08-DDC2-FB26B01D9FEB}"/>
              </a:ext>
            </a:extLst>
          </p:cNvPr>
          <p:cNvSpPr/>
          <p:nvPr/>
        </p:nvSpPr>
        <p:spPr bwMode="ltGray">
          <a:xfrm>
            <a:off x="6886936" y="3901163"/>
            <a:ext cx="4169077" cy="443946"/>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90000"/>
              </a:lnSpc>
            </a:pPr>
            <a:r>
              <a:rPr lang="en-US" sz="2800">
                <a:solidFill>
                  <a:schemeClr val="tx1"/>
                </a:solidFill>
                <a:latin typeface="MetricHPE Light"/>
                <a:cs typeface="Arial"/>
                <a:sym typeface="MetricHPE" panose="020B0503030202060203" pitchFamily="34" charset="0"/>
              </a:rPr>
              <a:t>and</a:t>
            </a:r>
          </a:p>
        </p:txBody>
      </p:sp>
      <p:sp>
        <p:nvSpPr>
          <p:cNvPr id="30" name="Rectangle 4">
            <a:extLst>
              <a:ext uri="{FF2B5EF4-FFF2-40B4-BE49-F238E27FC236}">
                <a16:creationId xmlns:a16="http://schemas.microsoft.com/office/drawing/2014/main" id="{A4F66490-8DC5-A5D7-6424-8C52706702E8}"/>
              </a:ext>
            </a:extLst>
          </p:cNvPr>
          <p:cNvSpPr/>
          <p:nvPr/>
        </p:nvSpPr>
        <p:spPr bwMode="ltGray">
          <a:xfrm>
            <a:off x="6156853" y="4185232"/>
            <a:ext cx="5629242" cy="588319"/>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algn="ctr">
              <a:lnSpc>
                <a:spcPct val="90000"/>
              </a:lnSpc>
            </a:pPr>
            <a:r>
              <a:rPr lang="en-US" sz="4400" b="1">
                <a:gradFill>
                  <a:gsLst>
                    <a:gs pos="0">
                      <a:srgbClr val="57D784"/>
                    </a:gs>
                    <a:gs pos="100000">
                      <a:schemeClr val="accent3"/>
                    </a:gs>
                    <a:gs pos="76000">
                      <a:srgbClr val="4772E1"/>
                    </a:gs>
                    <a:gs pos="30000">
                      <a:srgbClr val="32DAC8"/>
                    </a:gs>
                  </a:gsLst>
                  <a:lin ang="2400000" scaled="0"/>
                </a:gradFill>
                <a:latin typeface="MetricHPE" panose="020B0503030202060203" pitchFamily="34" charset="77"/>
              </a:rPr>
              <a:t>while in transit to you</a:t>
            </a:r>
          </a:p>
        </p:txBody>
      </p:sp>
      <p:sp>
        <p:nvSpPr>
          <p:cNvPr id="31" name="TextBox 30">
            <a:extLst>
              <a:ext uri="{FF2B5EF4-FFF2-40B4-BE49-F238E27FC236}">
                <a16:creationId xmlns:a16="http://schemas.microsoft.com/office/drawing/2014/main" id="{DB8AF2A6-DB56-65A4-127C-E5373F7FB71D}"/>
              </a:ext>
            </a:extLst>
          </p:cNvPr>
          <p:cNvSpPr txBox="1"/>
          <p:nvPr/>
        </p:nvSpPr>
        <p:spPr>
          <a:xfrm>
            <a:off x="13411200" y="5671930"/>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32"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t>Confidential | Authorized HPE Partner Use Only</a:t>
            </a:r>
          </a:p>
        </p:txBody>
      </p:sp>
    </p:spTree>
    <p:extLst>
      <p:ext uri="{BB962C8B-B14F-4D97-AF65-F5344CB8AC3E}">
        <p14:creationId xmlns:p14="http://schemas.microsoft.com/office/powerpoint/2010/main" val="257572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9CE38B-7938-489A-B0B3-357B30A6189E}"/>
              </a:ext>
            </a:extLst>
          </p:cNvPr>
          <p:cNvGraphicFramePr>
            <a:graphicFrameLocks noChangeAspect="1"/>
          </p:cNvGraphicFramePr>
          <p:nvPr>
            <p:custDataLst>
              <p:tags r:id="rId1"/>
            </p:custDataLst>
            <p:extLst>
              <p:ext uri="{D42A27DB-BD31-4B8C-83A1-F6EECF244321}">
                <p14:modId xmlns:p14="http://schemas.microsoft.com/office/powerpoint/2010/main" val="1533455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ct 6" hidden="1">
                        <a:extLst>
                          <a:ext uri="{FF2B5EF4-FFF2-40B4-BE49-F238E27FC236}">
                            <a16:creationId xmlns:a16="http://schemas.microsoft.com/office/drawing/2014/main" id="{899CE38B-7938-489A-B0B3-357B30A618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A49650-20E9-7B31-3F5F-89964F53C367}"/>
              </a:ext>
            </a:extLst>
          </p:cNvPr>
          <p:cNvSpPr>
            <a:spLocks noGrp="1"/>
          </p:cNvSpPr>
          <p:nvPr>
            <p:ph type="title"/>
          </p:nvPr>
        </p:nvSpPr>
        <p:spPr/>
        <p:txBody>
          <a:bodyPr vert="horz"/>
          <a:lstStyle/>
          <a:p>
            <a:r>
              <a:rPr lang="en-US"/>
              <a:t>Note to presenters</a:t>
            </a:r>
          </a:p>
        </p:txBody>
      </p:sp>
      <p:sp>
        <p:nvSpPr>
          <p:cNvPr id="3" name="Slide Number Placeholder 2">
            <a:extLst>
              <a:ext uri="{FF2B5EF4-FFF2-40B4-BE49-F238E27FC236}">
                <a16:creationId xmlns:a16="http://schemas.microsoft.com/office/drawing/2014/main" id="{CBC55C41-11B0-200A-FD64-DF680E9F98E8}"/>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2</a:t>
            </a:fld>
            <a:endParaRPr lang="en-US">
              <a:solidFill>
                <a:prstClr val="black"/>
              </a:solidFill>
            </a:endParaRPr>
          </a:p>
        </p:txBody>
      </p:sp>
      <p:sp>
        <p:nvSpPr>
          <p:cNvPr id="4" name="Footer Placeholder 3">
            <a:extLst>
              <a:ext uri="{FF2B5EF4-FFF2-40B4-BE49-F238E27FC236}">
                <a16:creationId xmlns:a16="http://schemas.microsoft.com/office/drawing/2014/main" id="{4B2B331E-6046-097E-28AB-9AAAC96748F7}"/>
              </a:ext>
            </a:extLst>
          </p:cNvPr>
          <p:cNvSpPr>
            <a:spLocks noGrp="1"/>
          </p:cNvSpPr>
          <p:nvPr>
            <p:ph type="ftr" sz="quarter" idx="10"/>
          </p:nvPr>
        </p:nvSpPr>
        <p:spPr/>
        <p:txBody>
          <a:bodyPr/>
          <a:lstStyle/>
          <a:p>
            <a:r>
              <a:rPr lang="en-US">
                <a:solidFill>
                  <a:prstClr val="black"/>
                </a:solidFill>
              </a:rPr>
              <a:t>Confidential | Authorized HPE Partner Use Only</a:t>
            </a:r>
          </a:p>
        </p:txBody>
      </p:sp>
      <p:sp>
        <p:nvSpPr>
          <p:cNvPr id="5" name="Text Placeholder 2">
            <a:extLst>
              <a:ext uri="{FF2B5EF4-FFF2-40B4-BE49-F238E27FC236}">
                <a16:creationId xmlns:a16="http://schemas.microsoft.com/office/drawing/2014/main" id="{8A5DDD0F-493A-9E52-88A1-93D0AC4A6673}"/>
              </a:ext>
            </a:extLst>
          </p:cNvPr>
          <p:cNvSpPr txBox="1">
            <a:spLocks/>
          </p:cNvSpPr>
          <p:nvPr/>
        </p:nvSpPr>
        <p:spPr>
          <a:xfrm>
            <a:off x="336509" y="1017588"/>
            <a:ext cx="11396738" cy="5078412"/>
          </a:xfrm>
          <a:prstGeom prst="rect">
            <a:avLst/>
          </a:prstGeom>
          <a:ln w="57150">
            <a:noFill/>
            <a:miter lim="800000"/>
          </a:ln>
        </p:spPr>
        <p:txBody>
          <a:bodyPr vert="horz" lIns="91440" tIns="91440" rIns="91440" bIns="91440" rtlCol="0">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a:spcBef>
                <a:spcPts val="200"/>
              </a:spcBef>
            </a:pPr>
            <a:r>
              <a:rPr lang="en-US">
                <a:solidFill>
                  <a:prstClr val="black"/>
                </a:solidFill>
                <a:latin typeface="MetricHPE Light" panose="020B0303030202060203" pitchFamily="34" charset="77"/>
              </a:rPr>
              <a:t>These PPT slides are for HPE and Partner seller use only, as they have:</a:t>
            </a:r>
          </a:p>
          <a:p>
            <a:pPr lvl="1">
              <a:spcBef>
                <a:spcPts val="200"/>
              </a:spcBef>
            </a:pPr>
            <a:r>
              <a:rPr lang="en-US">
                <a:solidFill>
                  <a:prstClr val="black"/>
                </a:solidFill>
                <a:latin typeface="MetricHPE Light" panose="020B0303030202060203" pitchFamily="34" charset="77"/>
              </a:rPr>
              <a:t>The disclosure label Confidential | Authorized HPE Partner Use Only</a:t>
            </a:r>
          </a:p>
          <a:p>
            <a:pPr lvl="1">
              <a:spcBef>
                <a:spcPts val="200"/>
              </a:spcBef>
            </a:pPr>
            <a:r>
              <a:rPr lang="en-US">
                <a:solidFill>
                  <a:prstClr val="black"/>
                </a:solidFill>
                <a:latin typeface="MetricHPE Light" panose="020B0303030202060203" pitchFamily="34" charset="77"/>
              </a:rPr>
              <a:t>Speaker notes and intent statements on every slide</a:t>
            </a:r>
          </a:p>
          <a:p>
            <a:pPr>
              <a:spcBef>
                <a:spcPts val="1600"/>
              </a:spcBef>
            </a:pPr>
            <a:r>
              <a:rPr lang="en-US">
                <a:solidFill>
                  <a:prstClr val="black"/>
                </a:solidFill>
                <a:latin typeface="MetricHPE Light" panose="020B0303030202060203" pitchFamily="34" charset="77"/>
              </a:rPr>
              <a:t>Customers should only see PPT files of presentations that do not have disclosure labels or speaker notes.</a:t>
            </a:r>
          </a:p>
          <a:p>
            <a:pPr lvl="1">
              <a:spcBef>
                <a:spcPts val="200"/>
              </a:spcBef>
            </a:pPr>
            <a:r>
              <a:rPr lang="en-US">
                <a:solidFill>
                  <a:prstClr val="black"/>
                </a:solidFill>
                <a:latin typeface="MetricHPE Light" panose="020B0303030202060203" pitchFamily="34" charset="77"/>
              </a:rPr>
              <a:t>We have created the PPT version of this presentation and published it to Seismic as “without speaker notes” ready for you to share and send.</a:t>
            </a:r>
          </a:p>
          <a:p>
            <a:pPr lvl="1">
              <a:spcBef>
                <a:spcPts val="200"/>
              </a:spcBef>
            </a:pPr>
            <a:r>
              <a:rPr lang="en-US">
                <a:solidFill>
                  <a:prstClr val="black"/>
                </a:solidFill>
                <a:latin typeface="MetricHPE Light" panose="020B0303030202060203" pitchFamily="34" charset="77"/>
              </a:rPr>
              <a:t>Or, you may customize this presentation, then remove all disclosure labels, save it as a PDF, and share it with customers.</a:t>
            </a:r>
          </a:p>
          <a:p>
            <a:pPr lvl="1">
              <a:spcBef>
                <a:spcPts val="200"/>
              </a:spcBef>
            </a:pPr>
            <a:r>
              <a:rPr lang="en-US">
                <a:solidFill>
                  <a:prstClr val="black"/>
                </a:solidFill>
                <a:latin typeface="MetricHPE Light" panose="020B0303030202060203" pitchFamily="34" charset="77"/>
              </a:rPr>
              <a:t>It is important to share a PDF version of the presentation to ensure all fonts properly display.</a:t>
            </a:r>
          </a:p>
          <a:p>
            <a:pPr>
              <a:spcBef>
                <a:spcPts val="1600"/>
              </a:spcBef>
            </a:pPr>
            <a:r>
              <a:rPr lang="en-US">
                <a:solidFill>
                  <a:prstClr val="black"/>
                </a:solidFill>
                <a:latin typeface="MetricHPE Light" panose="020B0303030202060203" pitchFamily="34" charset="77"/>
              </a:rPr>
              <a:t>Note that each slide has an intent statement and speaker notes to help you deliver the best presentation.</a:t>
            </a:r>
          </a:p>
          <a:p>
            <a:pPr>
              <a:spcBef>
                <a:spcPts val="1600"/>
              </a:spcBef>
            </a:pPr>
            <a:r>
              <a:rPr lang="en-US">
                <a:solidFill>
                  <a:prstClr val="black"/>
                </a:solidFill>
                <a:latin typeface="MetricHPE Light" panose="020B0303030202060203" pitchFamily="34" charset="77"/>
              </a:rPr>
              <a:t>Add your name to the title slide.</a:t>
            </a:r>
          </a:p>
          <a:p>
            <a:pPr>
              <a:spcBef>
                <a:spcPts val="1600"/>
              </a:spcBef>
            </a:pPr>
            <a:r>
              <a:rPr lang="en-US">
                <a:solidFill>
                  <a:prstClr val="black"/>
                </a:solidFill>
                <a:latin typeface="MetricHPE Light" panose="020B0303030202060203" pitchFamily="34" charset="77"/>
              </a:rPr>
              <a:t>Please delete this slide before presenting.</a:t>
            </a:r>
          </a:p>
          <a:p>
            <a:pPr marL="0" indent="0">
              <a:spcBef>
                <a:spcPts val="200"/>
              </a:spcBef>
              <a:buFont typeface="" panose="020B0303030202060203" pitchFamily="34" charset="0"/>
              <a:buNone/>
            </a:pPr>
            <a:endParaRPr lang="en-US">
              <a:solidFill>
                <a:prstClr val="black"/>
              </a:solidFill>
              <a:latin typeface="MetricHPE Light" panose="020B0303030202060203" pitchFamily="34" charset="77"/>
            </a:endParaRPr>
          </a:p>
        </p:txBody>
      </p:sp>
    </p:spTree>
    <p:extLst>
      <p:ext uri="{BB962C8B-B14F-4D97-AF65-F5344CB8AC3E}">
        <p14:creationId xmlns:p14="http://schemas.microsoft.com/office/powerpoint/2010/main" val="116849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0A5B9E2-2C66-4AF3-A871-79031C4B1F87}"/>
              </a:ext>
            </a:extLst>
          </p:cNvPr>
          <p:cNvGraphicFramePr>
            <a:graphicFrameLocks noChangeAspect="1"/>
          </p:cNvGraphicFramePr>
          <p:nvPr>
            <p:custDataLst>
              <p:tags r:id="rId1"/>
            </p:custDataLst>
            <p:extLst>
              <p:ext uri="{D42A27DB-BD31-4B8C-83A1-F6EECF244321}">
                <p14:modId xmlns:p14="http://schemas.microsoft.com/office/powerpoint/2010/main" val="2509931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9" name="Object 8" hidden="1">
                        <a:extLst>
                          <a:ext uri="{FF2B5EF4-FFF2-40B4-BE49-F238E27FC236}">
                            <a16:creationId xmlns:a16="http://schemas.microsoft.com/office/drawing/2014/main" id="{F0A5B9E2-2C66-4AF3-A871-79031C4B1F8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ounded Rectangle 1">
            <a:extLst>
              <a:ext uri="{FF2B5EF4-FFF2-40B4-BE49-F238E27FC236}">
                <a16:creationId xmlns:a16="http://schemas.microsoft.com/office/drawing/2014/main" id="{3C2A0D87-49FD-00D3-BABE-2EDDFDFB6015}"/>
              </a:ext>
            </a:extLst>
          </p:cNvPr>
          <p:cNvSpPr/>
          <p:nvPr/>
        </p:nvSpPr>
        <p:spPr bwMode="ltGray">
          <a:xfrm>
            <a:off x="379726" y="1419616"/>
            <a:ext cx="6112689" cy="1508238"/>
          </a:xfrm>
          <a:prstGeom prst="roundRect">
            <a:avLst>
              <a:gd name="adj" fmla="val 3663"/>
            </a:avLst>
          </a:prstGeom>
          <a:blipFill>
            <a:blip r:embed="rId6"/>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400"/>
              </a:spcBef>
              <a:buFont typeface="MetricHPE" panose="020B0503030202060203" pitchFamily="34" charset="0"/>
              <a:buNone/>
            </a:pPr>
            <a:endParaRPr lang="en-US" sz="3600" b="1">
              <a:solidFill>
                <a:schemeClr val="bg1"/>
              </a:solidFill>
              <a:latin typeface="MetricHPE" panose="020B0503030202060203" pitchFamily="34" charset="77"/>
              <a:sym typeface="MetricHPE" panose="020B0503030202060203" pitchFamily="34" charset="0"/>
            </a:endParaRPr>
          </a:p>
        </p:txBody>
      </p:sp>
      <p:sp>
        <p:nvSpPr>
          <p:cNvPr id="20" name="Text Placeholder 19">
            <a:extLst>
              <a:ext uri="{FF2B5EF4-FFF2-40B4-BE49-F238E27FC236}">
                <a16:creationId xmlns:a16="http://schemas.microsoft.com/office/drawing/2014/main" id="{8313F3AD-ADFF-A5CE-6872-8303AD082036}"/>
              </a:ext>
            </a:extLst>
          </p:cNvPr>
          <p:cNvSpPr>
            <a:spLocks noGrp="1"/>
          </p:cNvSpPr>
          <p:nvPr>
            <p:ph type="body" sz="quarter" idx="13"/>
          </p:nvPr>
        </p:nvSpPr>
        <p:spPr>
          <a:xfrm>
            <a:off x="281746" y="728082"/>
            <a:ext cx="11529254" cy="381000"/>
          </a:xfrm>
        </p:spPr>
        <p:txBody>
          <a:bodyPr/>
          <a:lstStyle/>
          <a:p>
            <a:r>
              <a:rPr lang="en-US">
                <a:latin typeface="MetricHPE Light" panose="020B0303030202060203" pitchFamily="34" charset="77"/>
              </a:rPr>
              <a:t>Security is only as strong as the layer below the point of attack</a:t>
            </a:r>
          </a:p>
        </p:txBody>
      </p:sp>
      <p:sp>
        <p:nvSpPr>
          <p:cNvPr id="17" name="Title 16">
            <a:extLst>
              <a:ext uri="{FF2B5EF4-FFF2-40B4-BE49-F238E27FC236}">
                <a16:creationId xmlns:a16="http://schemas.microsoft.com/office/drawing/2014/main" id="{3F304D39-F477-5725-B88B-EB038C1DC683}"/>
              </a:ext>
            </a:extLst>
          </p:cNvPr>
          <p:cNvSpPr>
            <a:spLocks noGrp="1"/>
          </p:cNvSpPr>
          <p:nvPr>
            <p:ph type="title"/>
          </p:nvPr>
        </p:nvSpPr>
        <p:spPr/>
        <p:txBody>
          <a:bodyPr vert="horz"/>
          <a:lstStyle/>
          <a:p>
            <a:r>
              <a:rPr lang="en-US"/>
              <a:t>Why hardware-based security is critical</a:t>
            </a:r>
          </a:p>
        </p:txBody>
      </p:sp>
      <p:sp>
        <p:nvSpPr>
          <p:cNvPr id="3" name="Slide Number Placeholder 2">
            <a:extLst>
              <a:ext uri="{FF2B5EF4-FFF2-40B4-BE49-F238E27FC236}">
                <a16:creationId xmlns:a16="http://schemas.microsoft.com/office/drawing/2014/main" id="{85080167-B1CE-E5F3-3D8E-0ED0662D93D0}"/>
              </a:ext>
            </a:extLst>
          </p:cNvPr>
          <p:cNvSpPr>
            <a:spLocks noGrp="1"/>
          </p:cNvSpPr>
          <p:nvPr>
            <p:ph type="sldNum" sz="quarter" idx="15"/>
          </p:nvPr>
        </p:nvSpPr>
        <p:spPr/>
        <p:txBody>
          <a:bodyPr/>
          <a:lstStyle/>
          <a:p>
            <a:pPr defTabSz="1088421"/>
            <a:fld id="{104FC826-72BB-4AF1-BA01-A94F7396A7DC}" type="slidenum">
              <a:rPr lang="en-US" smtClean="0"/>
              <a:pPr defTabSz="1088421"/>
              <a:t>20</a:t>
            </a:fld>
            <a:endParaRPr lang="en-US"/>
          </a:p>
        </p:txBody>
      </p:sp>
      <p:sp>
        <p:nvSpPr>
          <p:cNvPr id="5" name="TextBox 4">
            <a:extLst>
              <a:ext uri="{FF2B5EF4-FFF2-40B4-BE49-F238E27FC236}">
                <a16:creationId xmlns:a16="http://schemas.microsoft.com/office/drawing/2014/main" id="{341B37A8-E3D1-78F1-2092-2596A0311C37}"/>
              </a:ext>
            </a:extLst>
          </p:cNvPr>
          <p:cNvSpPr txBox="1"/>
          <p:nvPr/>
        </p:nvSpPr>
        <p:spPr>
          <a:xfrm>
            <a:off x="634071" y="2026427"/>
            <a:ext cx="2885147" cy="330160"/>
          </a:xfrm>
          <a:prstGeom prst="rect">
            <a:avLst/>
          </a:prstGeom>
          <a:noFill/>
          <a:ln w="57150">
            <a:noFill/>
            <a:miter lim="800000"/>
          </a:ln>
        </p:spPr>
        <p:txBody>
          <a:bodyPr wrap="square" lIns="91440" tIns="91440" rIns="91440" bIns="91440" rtlCol="0" anchor="ctr" anchorCtr="0">
            <a:noAutofit/>
          </a:bodyPr>
          <a:lstStyle/>
          <a:p>
            <a:pPr>
              <a:lnSpc>
                <a:spcPct val="90000"/>
              </a:lnSpc>
              <a:spcBef>
                <a:spcPts val="400"/>
              </a:spcBef>
            </a:pPr>
            <a:r>
              <a:rPr lang="en-US" sz="2000" b="1">
                <a:solidFill>
                  <a:prstClr val="white"/>
                </a:solidFill>
              </a:rPr>
              <a:t>HPE GreenLake</a:t>
            </a:r>
            <a:br>
              <a:rPr lang="en-US" sz="2000" b="1">
                <a:solidFill>
                  <a:prstClr val="white"/>
                </a:solidFill>
              </a:rPr>
            </a:br>
            <a:r>
              <a:rPr lang="en-US" sz="2000" b="1">
                <a:solidFill>
                  <a:prstClr val="white"/>
                </a:solidFill>
              </a:rPr>
              <a:t>Security </a:t>
            </a:r>
            <a:r>
              <a:rPr lang="en-US" sz="2000">
                <a:solidFill>
                  <a:prstClr val="white"/>
                </a:solidFill>
                <a:latin typeface="MetricHPE Light" panose="020B0303030202060203" pitchFamily="34" charset="77"/>
              </a:rPr>
              <a:t>protection</a:t>
            </a:r>
          </a:p>
        </p:txBody>
      </p:sp>
      <p:sp>
        <p:nvSpPr>
          <p:cNvPr id="6" name="Rounded Rectangle 5">
            <a:extLst>
              <a:ext uri="{FF2B5EF4-FFF2-40B4-BE49-F238E27FC236}">
                <a16:creationId xmlns:a16="http://schemas.microsoft.com/office/drawing/2014/main" id="{25FF3D10-F280-17F0-ADE3-608385F7BC1B}"/>
              </a:ext>
            </a:extLst>
          </p:cNvPr>
          <p:cNvSpPr/>
          <p:nvPr/>
        </p:nvSpPr>
        <p:spPr bwMode="ltGray">
          <a:xfrm>
            <a:off x="379726" y="2920071"/>
            <a:ext cx="6112689" cy="3176934"/>
          </a:xfrm>
          <a:prstGeom prst="roundRect">
            <a:avLst>
              <a:gd name="adj" fmla="val 1893"/>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id="{D6C4ADC4-A01E-5FFA-2985-6DF3851408D9}"/>
              </a:ext>
            </a:extLst>
          </p:cNvPr>
          <p:cNvSpPr txBox="1"/>
          <p:nvPr/>
        </p:nvSpPr>
        <p:spPr>
          <a:xfrm>
            <a:off x="4385950" y="5701173"/>
            <a:ext cx="1336904" cy="249299"/>
          </a:xfrm>
          <a:prstGeom prst="rect">
            <a:avLst/>
          </a:prstGeom>
          <a:noFill/>
          <a:ln w="57150">
            <a:noFill/>
            <a:miter lim="800000"/>
          </a:ln>
        </p:spPr>
        <p:txBody>
          <a:bodyPr wrap="none" lIns="0" tIns="0" rIns="0" bIns="0" rtlCol="0" anchor="ctr" anchorCtr="0">
            <a:spAutoFit/>
          </a:bodyPr>
          <a:lstStyle/>
          <a:p>
            <a:pPr algn="ctr">
              <a:lnSpc>
                <a:spcPct val="90000"/>
              </a:lnSpc>
              <a:spcBef>
                <a:spcPts val="400"/>
              </a:spcBef>
            </a:pPr>
            <a:r>
              <a:rPr lang="en-US">
                <a:solidFill>
                  <a:prstClr val="white"/>
                </a:solidFill>
                <a:latin typeface="MetricHPE Light" panose="020B0303030202060203" pitchFamily="34" charset="77"/>
              </a:rPr>
              <a:t>HPE Protection</a:t>
            </a:r>
          </a:p>
        </p:txBody>
      </p:sp>
      <p:sp>
        <p:nvSpPr>
          <p:cNvPr id="11" name="TextBox 10">
            <a:extLst>
              <a:ext uri="{FF2B5EF4-FFF2-40B4-BE49-F238E27FC236}">
                <a16:creationId xmlns:a16="http://schemas.microsoft.com/office/drawing/2014/main" id="{D7534200-302D-608B-0620-1C1C4AA16694}"/>
              </a:ext>
            </a:extLst>
          </p:cNvPr>
          <p:cNvSpPr txBox="1"/>
          <p:nvPr/>
        </p:nvSpPr>
        <p:spPr>
          <a:xfrm>
            <a:off x="525342" y="5644023"/>
            <a:ext cx="2735590" cy="295466"/>
          </a:xfrm>
          <a:prstGeom prst="rect">
            <a:avLst/>
          </a:prstGeom>
          <a:noFill/>
          <a:ln w="57150">
            <a:noFill/>
            <a:miter lim="800000"/>
          </a:ln>
        </p:spPr>
        <p:txBody>
          <a:bodyPr wrap="square" lIns="0" tIns="0" rIns="0" bIns="0">
            <a:spAutoFit/>
          </a:bodyPr>
          <a:lstStyle/>
          <a:p>
            <a:pPr>
              <a:lnSpc>
                <a:spcPct val="80000"/>
              </a:lnSpc>
              <a:defRPr/>
            </a:pPr>
            <a:r>
              <a:rPr lang="en-US" sz="1200">
                <a:solidFill>
                  <a:prstClr val="white"/>
                </a:solidFill>
                <a:latin typeface="MetricHPE Light" panose="020B0303030202060203" pitchFamily="34" charset="77"/>
              </a:rPr>
              <a:t>Establish a chain of trust up the boot stack, </a:t>
            </a:r>
            <a:br>
              <a:rPr lang="en-US" sz="1200">
                <a:solidFill>
                  <a:prstClr val="white"/>
                </a:solidFill>
                <a:latin typeface="MetricHPE Light" panose="020B0303030202060203" pitchFamily="34" charset="77"/>
              </a:rPr>
            </a:br>
            <a:r>
              <a:rPr lang="en-US" sz="1200">
                <a:solidFill>
                  <a:prstClr val="white"/>
                </a:solidFill>
                <a:latin typeface="MetricHPE Light" panose="020B0303030202060203" pitchFamily="34" charset="77"/>
              </a:rPr>
              <a:t>all the way to the application</a:t>
            </a:r>
          </a:p>
        </p:txBody>
      </p:sp>
      <p:sp>
        <p:nvSpPr>
          <p:cNvPr id="12" name="Freeform 81">
            <a:extLst>
              <a:ext uri="{FF2B5EF4-FFF2-40B4-BE49-F238E27FC236}">
                <a16:creationId xmlns:a16="http://schemas.microsoft.com/office/drawing/2014/main" id="{C0E484BE-6AE1-5DB3-2F00-1A0CDF870C80}"/>
              </a:ext>
            </a:extLst>
          </p:cNvPr>
          <p:cNvSpPr/>
          <p:nvPr/>
        </p:nvSpPr>
        <p:spPr bwMode="ltGray">
          <a:xfrm>
            <a:off x="3303125" y="2025673"/>
            <a:ext cx="234779" cy="3850560"/>
          </a:xfrm>
          <a:custGeom>
            <a:avLst/>
            <a:gdLst>
              <a:gd name="connsiteX0" fmla="*/ 0 w 234779"/>
              <a:gd name="connsiteY0" fmla="*/ 4324865 h 4324865"/>
              <a:gd name="connsiteX1" fmla="*/ 234779 w 234779"/>
              <a:gd name="connsiteY1" fmla="*/ 4324865 h 4324865"/>
              <a:gd name="connsiteX2" fmla="*/ 234779 w 234779"/>
              <a:gd name="connsiteY2" fmla="*/ 0 h 4324865"/>
            </a:gdLst>
            <a:ahLst/>
            <a:cxnLst>
              <a:cxn ang="0">
                <a:pos x="connsiteX0" y="connsiteY0"/>
              </a:cxn>
              <a:cxn ang="0">
                <a:pos x="connsiteX1" y="connsiteY1"/>
              </a:cxn>
              <a:cxn ang="0">
                <a:pos x="connsiteX2" y="connsiteY2"/>
              </a:cxn>
            </a:cxnLst>
            <a:rect l="l" t="t" r="r" b="b"/>
            <a:pathLst>
              <a:path w="234779" h="4324865">
                <a:moveTo>
                  <a:pt x="0" y="4324865"/>
                </a:moveTo>
                <a:lnTo>
                  <a:pt x="234779" y="4324865"/>
                </a:lnTo>
                <a:lnTo>
                  <a:pt x="234779" y="0"/>
                </a:lnTo>
              </a:path>
            </a:pathLst>
          </a:custGeom>
          <a:noFill/>
          <a:ln w="38100">
            <a:solidFill>
              <a:schemeClr val="bg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a:extLst>
              <a:ext uri="{FF2B5EF4-FFF2-40B4-BE49-F238E27FC236}">
                <a16:creationId xmlns:a16="http://schemas.microsoft.com/office/drawing/2014/main" id="{6A6A5C61-2A90-B7BF-05EB-DFF0D88044E7}"/>
              </a:ext>
            </a:extLst>
          </p:cNvPr>
          <p:cNvSpPr/>
          <p:nvPr/>
        </p:nvSpPr>
        <p:spPr bwMode="ltGray">
          <a:xfrm>
            <a:off x="3858878" y="2478207"/>
            <a:ext cx="2391049" cy="36060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p>
            <a:pPr marL="228600" indent="-228600" algn="ctr">
              <a:lnSpc>
                <a:spcPct val="90000"/>
              </a:lnSpc>
              <a:defRPr/>
            </a:pPr>
            <a:r>
              <a:rPr lang="en-US" sz="1400" b="1">
                <a:solidFill>
                  <a:schemeClr val="bg1"/>
                </a:solidFill>
                <a:latin typeface="MetricHPE"/>
              </a:rPr>
              <a:t>Operating System</a:t>
            </a:r>
          </a:p>
        </p:txBody>
      </p:sp>
      <p:sp>
        <p:nvSpPr>
          <p:cNvPr id="15" name="Rectangle 14">
            <a:extLst>
              <a:ext uri="{FF2B5EF4-FFF2-40B4-BE49-F238E27FC236}">
                <a16:creationId xmlns:a16="http://schemas.microsoft.com/office/drawing/2014/main" id="{1A27BB98-B396-DBA5-62A5-75A2F33A4EFD}"/>
              </a:ext>
            </a:extLst>
          </p:cNvPr>
          <p:cNvSpPr/>
          <p:nvPr/>
        </p:nvSpPr>
        <p:spPr bwMode="ltGray">
          <a:xfrm>
            <a:off x="3858878" y="2027191"/>
            <a:ext cx="2391049" cy="36060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p>
            <a:pPr marL="228600" indent="-228600" algn="ctr">
              <a:lnSpc>
                <a:spcPct val="90000"/>
              </a:lnSpc>
              <a:defRPr/>
            </a:pPr>
            <a:r>
              <a:rPr lang="en-US" sz="1400" b="1">
                <a:solidFill>
                  <a:schemeClr val="bg1"/>
                </a:solidFill>
                <a:latin typeface="MetricHPE"/>
              </a:rPr>
              <a:t>Platform</a:t>
            </a:r>
          </a:p>
        </p:txBody>
      </p:sp>
      <p:sp>
        <p:nvSpPr>
          <p:cNvPr id="16" name="Rectangle 15">
            <a:extLst>
              <a:ext uri="{FF2B5EF4-FFF2-40B4-BE49-F238E27FC236}">
                <a16:creationId xmlns:a16="http://schemas.microsoft.com/office/drawing/2014/main" id="{C0C8DDDF-0871-92AC-45DA-AE61261FE772}"/>
              </a:ext>
            </a:extLst>
          </p:cNvPr>
          <p:cNvSpPr/>
          <p:nvPr/>
        </p:nvSpPr>
        <p:spPr bwMode="ltGray">
          <a:xfrm>
            <a:off x="3858878" y="1561782"/>
            <a:ext cx="2391049" cy="36060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p>
            <a:pPr marL="228600" indent="-228600" algn="ctr">
              <a:lnSpc>
                <a:spcPct val="90000"/>
              </a:lnSpc>
              <a:defRPr/>
            </a:pPr>
            <a:r>
              <a:rPr lang="en-US" sz="1400" b="1">
                <a:solidFill>
                  <a:schemeClr val="bg1"/>
                </a:solidFill>
                <a:latin typeface="MetricHPE"/>
              </a:rPr>
              <a:t>Applications</a:t>
            </a:r>
          </a:p>
        </p:txBody>
      </p:sp>
      <p:pic>
        <p:nvPicPr>
          <p:cNvPr id="18" name="Picture 17">
            <a:extLst>
              <a:ext uri="{FF2B5EF4-FFF2-40B4-BE49-F238E27FC236}">
                <a16:creationId xmlns:a16="http://schemas.microsoft.com/office/drawing/2014/main" id="{C2B02C07-FF5E-2BC4-D33B-F8BEDBE95E3B}"/>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3283433" y="1536417"/>
            <a:ext cx="471570" cy="396802"/>
          </a:xfrm>
          <a:prstGeom prst="rect">
            <a:avLst/>
          </a:prstGeom>
        </p:spPr>
      </p:pic>
      <p:sp>
        <p:nvSpPr>
          <p:cNvPr id="19" name="Rectangle 18">
            <a:extLst>
              <a:ext uri="{FF2B5EF4-FFF2-40B4-BE49-F238E27FC236}">
                <a16:creationId xmlns:a16="http://schemas.microsoft.com/office/drawing/2014/main" id="{D53F602C-7DDA-F45F-5111-E0B38749BE41}"/>
              </a:ext>
            </a:extLst>
          </p:cNvPr>
          <p:cNvSpPr/>
          <p:nvPr/>
        </p:nvSpPr>
        <p:spPr bwMode="ltGray">
          <a:xfrm>
            <a:off x="3858878" y="3066804"/>
            <a:ext cx="2391049" cy="41676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p>
            <a:pPr algn="ctr">
              <a:lnSpc>
                <a:spcPct val="90000"/>
              </a:lnSpc>
              <a:defRPr/>
            </a:pPr>
            <a:r>
              <a:rPr lang="en-US" sz="1400">
                <a:solidFill>
                  <a:schemeClr val="bg1"/>
                </a:solidFill>
                <a:latin typeface="MetricHPE Light" panose="020B0303030202060203" pitchFamily="34" charset="77"/>
              </a:rPr>
              <a:t>TPM, SED Drives, </a:t>
            </a:r>
            <a:br>
              <a:rPr lang="en-US" sz="1400">
                <a:solidFill>
                  <a:schemeClr val="bg1"/>
                </a:solidFill>
                <a:latin typeface="MetricHPE Light" panose="020B0303030202060203" pitchFamily="34" charset="77"/>
              </a:rPr>
            </a:br>
            <a:r>
              <a:rPr lang="en-US" sz="1400">
                <a:solidFill>
                  <a:schemeClr val="bg1"/>
                </a:solidFill>
                <a:latin typeface="MetricHPE Light" panose="020B0303030202060203" pitchFamily="34" charset="77"/>
              </a:rPr>
              <a:t>Storage Controllers</a:t>
            </a:r>
          </a:p>
        </p:txBody>
      </p:sp>
      <p:sp>
        <p:nvSpPr>
          <p:cNvPr id="22" name="TextBox 21">
            <a:extLst>
              <a:ext uri="{FF2B5EF4-FFF2-40B4-BE49-F238E27FC236}">
                <a16:creationId xmlns:a16="http://schemas.microsoft.com/office/drawing/2014/main" id="{7C5BE49A-57F3-D19E-E1F0-08468C5A6853}"/>
              </a:ext>
            </a:extLst>
          </p:cNvPr>
          <p:cNvSpPr txBox="1"/>
          <p:nvPr/>
        </p:nvSpPr>
        <p:spPr>
          <a:xfrm>
            <a:off x="508623" y="3173931"/>
            <a:ext cx="2467336" cy="172355"/>
          </a:xfrm>
          <a:prstGeom prst="rect">
            <a:avLst/>
          </a:prstGeom>
          <a:noFill/>
          <a:ln w="57150">
            <a:noFill/>
            <a:miter lim="800000"/>
          </a:ln>
        </p:spPr>
        <p:txBody>
          <a:bodyPr wrap="square" lIns="0" tIns="0" rIns="0" bIns="0" anchor="ctr">
            <a:spAutoFit/>
          </a:bodyPr>
          <a:lstStyle/>
          <a:p>
            <a:pPr>
              <a:lnSpc>
                <a:spcPct val="80000"/>
              </a:lnSpc>
              <a:defRPr/>
            </a:pPr>
            <a:r>
              <a:rPr lang="en-US" sz="1400">
                <a:solidFill>
                  <a:prstClr val="white"/>
                </a:solidFill>
                <a:latin typeface="MetricHPE Light" panose="020B0303030202060203" pitchFamily="34" charset="77"/>
              </a:rPr>
              <a:t>Firmware rollback protection</a:t>
            </a:r>
          </a:p>
        </p:txBody>
      </p:sp>
      <p:sp>
        <p:nvSpPr>
          <p:cNvPr id="27" name="Rectangle 26">
            <a:extLst>
              <a:ext uri="{FF2B5EF4-FFF2-40B4-BE49-F238E27FC236}">
                <a16:creationId xmlns:a16="http://schemas.microsoft.com/office/drawing/2014/main" id="{B6C7955A-978D-0E37-7DFE-5B4BCF808319}"/>
              </a:ext>
            </a:extLst>
          </p:cNvPr>
          <p:cNvSpPr/>
          <p:nvPr/>
        </p:nvSpPr>
        <p:spPr bwMode="ltGray">
          <a:xfrm>
            <a:off x="3858878" y="3596865"/>
            <a:ext cx="2391049" cy="41676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p>
            <a:pPr marL="228600" indent="-228600" algn="ctr">
              <a:lnSpc>
                <a:spcPct val="90000"/>
              </a:lnSpc>
              <a:defRPr/>
            </a:pPr>
            <a:r>
              <a:rPr lang="en-US" sz="1400">
                <a:solidFill>
                  <a:schemeClr val="bg1"/>
                </a:solidFill>
                <a:latin typeface="MetricHPE Light" panose="020B0303030202060203" pitchFamily="34" charset="77"/>
              </a:rPr>
              <a:t>UEFI/BIOS/Firmware</a:t>
            </a:r>
          </a:p>
        </p:txBody>
      </p:sp>
      <p:sp>
        <p:nvSpPr>
          <p:cNvPr id="29" name="TextBox 28">
            <a:extLst>
              <a:ext uri="{FF2B5EF4-FFF2-40B4-BE49-F238E27FC236}">
                <a16:creationId xmlns:a16="http://schemas.microsoft.com/office/drawing/2014/main" id="{6DC7F822-333F-9002-684D-F967E8E3CB45}"/>
              </a:ext>
            </a:extLst>
          </p:cNvPr>
          <p:cNvSpPr txBox="1"/>
          <p:nvPr/>
        </p:nvSpPr>
        <p:spPr>
          <a:xfrm>
            <a:off x="508623" y="3700088"/>
            <a:ext cx="3041885" cy="172355"/>
          </a:xfrm>
          <a:prstGeom prst="rect">
            <a:avLst/>
          </a:prstGeom>
          <a:noFill/>
          <a:ln w="57150">
            <a:noFill/>
            <a:miter lim="800000"/>
          </a:ln>
        </p:spPr>
        <p:txBody>
          <a:bodyPr wrap="square" lIns="0" tIns="0" rIns="0" bIns="0" anchor="ctr">
            <a:spAutoFit/>
          </a:bodyPr>
          <a:lstStyle/>
          <a:p>
            <a:pPr>
              <a:lnSpc>
                <a:spcPct val="80000"/>
              </a:lnSpc>
              <a:defRPr/>
            </a:pPr>
            <a:r>
              <a:rPr lang="en-US" sz="1400">
                <a:solidFill>
                  <a:prstClr val="white"/>
                </a:solidFill>
                <a:latin typeface="MetricHPE Light" panose="020B0303030202060203" pitchFamily="34" charset="77"/>
              </a:rPr>
              <a:t>Continual attestation during runtime</a:t>
            </a:r>
          </a:p>
        </p:txBody>
      </p:sp>
      <p:sp>
        <p:nvSpPr>
          <p:cNvPr id="44" name="Rectangle 43">
            <a:extLst>
              <a:ext uri="{FF2B5EF4-FFF2-40B4-BE49-F238E27FC236}">
                <a16:creationId xmlns:a16="http://schemas.microsoft.com/office/drawing/2014/main" id="{108A37B1-1AB8-4F49-0AA7-75AB6489EF0E}"/>
              </a:ext>
            </a:extLst>
          </p:cNvPr>
          <p:cNvSpPr/>
          <p:nvPr/>
        </p:nvSpPr>
        <p:spPr bwMode="ltGray">
          <a:xfrm>
            <a:off x="3858878" y="4126042"/>
            <a:ext cx="2391049" cy="41676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p>
            <a:pPr marL="228600" indent="-228600" algn="ctr">
              <a:lnSpc>
                <a:spcPct val="90000"/>
              </a:lnSpc>
              <a:defRPr/>
            </a:pPr>
            <a:r>
              <a:rPr lang="en-US" sz="1400">
                <a:solidFill>
                  <a:schemeClr val="bg1"/>
                </a:solidFill>
                <a:latin typeface="MetricHPE Light" panose="020B0303030202060203" pitchFamily="34" charset="77"/>
              </a:rPr>
              <a:t>Processor Attestation </a:t>
            </a:r>
          </a:p>
        </p:txBody>
      </p:sp>
      <p:sp>
        <p:nvSpPr>
          <p:cNvPr id="45" name="TextBox 44">
            <a:extLst>
              <a:ext uri="{FF2B5EF4-FFF2-40B4-BE49-F238E27FC236}">
                <a16:creationId xmlns:a16="http://schemas.microsoft.com/office/drawing/2014/main" id="{2AD3AA8F-52E6-EE1F-56AF-2AD1E6551C6C}"/>
              </a:ext>
            </a:extLst>
          </p:cNvPr>
          <p:cNvSpPr txBox="1"/>
          <p:nvPr/>
        </p:nvSpPr>
        <p:spPr>
          <a:xfrm>
            <a:off x="508623" y="4108202"/>
            <a:ext cx="2819259" cy="344710"/>
          </a:xfrm>
          <a:prstGeom prst="rect">
            <a:avLst/>
          </a:prstGeom>
          <a:noFill/>
          <a:ln w="57150">
            <a:noFill/>
            <a:miter lim="800000"/>
          </a:ln>
        </p:spPr>
        <p:txBody>
          <a:bodyPr wrap="square" lIns="0" tIns="0" rIns="0" bIns="0" anchor="ctr">
            <a:spAutoFit/>
          </a:bodyPr>
          <a:lstStyle/>
          <a:p>
            <a:pPr>
              <a:lnSpc>
                <a:spcPct val="80000"/>
              </a:lnSpc>
              <a:defRPr/>
            </a:pPr>
            <a:r>
              <a:rPr lang="en-US" sz="1400">
                <a:solidFill>
                  <a:prstClr val="white"/>
                </a:solidFill>
                <a:latin typeface="MetricHPE Light" panose="020B0303030202060203" pitchFamily="34" charset="77"/>
              </a:rPr>
              <a:t>Processor authenticates itself using cryptographic attestation</a:t>
            </a:r>
          </a:p>
        </p:txBody>
      </p:sp>
      <p:sp>
        <p:nvSpPr>
          <p:cNvPr id="49" name="Rectangle 48">
            <a:extLst>
              <a:ext uri="{FF2B5EF4-FFF2-40B4-BE49-F238E27FC236}">
                <a16:creationId xmlns:a16="http://schemas.microsoft.com/office/drawing/2014/main" id="{AD8A3347-C1C6-EAEF-BF92-6AF4E7618457}"/>
              </a:ext>
            </a:extLst>
          </p:cNvPr>
          <p:cNvSpPr/>
          <p:nvPr/>
        </p:nvSpPr>
        <p:spPr bwMode="ltGray">
          <a:xfrm>
            <a:off x="3858878" y="4655661"/>
            <a:ext cx="2391049" cy="41676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p>
            <a:pPr marL="228600" indent="-228600" algn="ctr">
              <a:lnSpc>
                <a:spcPct val="90000"/>
              </a:lnSpc>
              <a:defRPr/>
            </a:pPr>
            <a:r>
              <a:rPr lang="en-US" sz="1400">
                <a:solidFill>
                  <a:schemeClr val="bg1"/>
                </a:solidFill>
                <a:latin typeface="MetricHPE Light" panose="020B0303030202060203" pitchFamily="34" charset="77"/>
              </a:rPr>
              <a:t>Silicon Root of Trust</a:t>
            </a:r>
          </a:p>
        </p:txBody>
      </p:sp>
      <p:sp>
        <p:nvSpPr>
          <p:cNvPr id="50" name="TextBox 49">
            <a:extLst>
              <a:ext uri="{FF2B5EF4-FFF2-40B4-BE49-F238E27FC236}">
                <a16:creationId xmlns:a16="http://schemas.microsoft.com/office/drawing/2014/main" id="{7AD2C539-BD17-824B-167B-74B28C85743E}"/>
              </a:ext>
            </a:extLst>
          </p:cNvPr>
          <p:cNvSpPr txBox="1"/>
          <p:nvPr/>
        </p:nvSpPr>
        <p:spPr>
          <a:xfrm>
            <a:off x="508623" y="4637821"/>
            <a:ext cx="2769029" cy="344710"/>
          </a:xfrm>
          <a:prstGeom prst="rect">
            <a:avLst/>
          </a:prstGeom>
          <a:noFill/>
          <a:ln w="57150">
            <a:noFill/>
            <a:miter lim="800000"/>
          </a:ln>
        </p:spPr>
        <p:txBody>
          <a:bodyPr wrap="square" lIns="0" tIns="0" rIns="0" bIns="0" anchor="ctr">
            <a:spAutoFit/>
          </a:bodyPr>
          <a:lstStyle/>
          <a:p>
            <a:pPr>
              <a:lnSpc>
                <a:spcPct val="80000"/>
              </a:lnSpc>
              <a:defRPr/>
            </a:pPr>
            <a:r>
              <a:rPr lang="en-US" sz="1400">
                <a:solidFill>
                  <a:prstClr val="white"/>
                </a:solidFill>
                <a:latin typeface="MetricHPE Light" panose="020B0303030202060203" pitchFamily="34" charset="77"/>
              </a:rPr>
              <a:t>Boot with an immutable</a:t>
            </a:r>
            <a:br>
              <a:rPr lang="en-US" sz="1400">
                <a:solidFill>
                  <a:prstClr val="white"/>
                </a:solidFill>
                <a:latin typeface="MetricHPE Light" panose="020B0303030202060203" pitchFamily="34" charset="77"/>
              </a:rPr>
            </a:br>
            <a:r>
              <a:rPr lang="en-US" sz="1400">
                <a:solidFill>
                  <a:prstClr val="white"/>
                </a:solidFill>
                <a:latin typeface="MetricHPE Light" panose="020B0303030202060203" pitchFamily="34" charset="77"/>
              </a:rPr>
              <a:t>(unchangeable) source in silicon</a:t>
            </a:r>
          </a:p>
        </p:txBody>
      </p:sp>
      <p:sp>
        <p:nvSpPr>
          <p:cNvPr id="54" name="Rectangle 53">
            <a:extLst>
              <a:ext uri="{FF2B5EF4-FFF2-40B4-BE49-F238E27FC236}">
                <a16:creationId xmlns:a16="http://schemas.microsoft.com/office/drawing/2014/main" id="{CF598204-9C99-A491-787B-EDA432EB3CEA}"/>
              </a:ext>
            </a:extLst>
          </p:cNvPr>
          <p:cNvSpPr/>
          <p:nvPr/>
        </p:nvSpPr>
        <p:spPr bwMode="ltGray">
          <a:xfrm>
            <a:off x="3858878" y="5185282"/>
            <a:ext cx="2391049" cy="41676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p>
            <a:pPr marL="228600" indent="-228600" algn="ctr">
              <a:lnSpc>
                <a:spcPct val="90000"/>
              </a:lnSpc>
              <a:defRPr/>
            </a:pPr>
            <a:r>
              <a:rPr lang="en-US" sz="1400">
                <a:solidFill>
                  <a:schemeClr val="bg1"/>
                </a:solidFill>
                <a:latin typeface="MetricHPE Light" panose="020B0303030202060203" pitchFamily="34" charset="77"/>
              </a:rPr>
              <a:t>Secure Supply Chain</a:t>
            </a:r>
          </a:p>
        </p:txBody>
      </p:sp>
      <p:sp>
        <p:nvSpPr>
          <p:cNvPr id="55" name="TextBox 54">
            <a:extLst>
              <a:ext uri="{FF2B5EF4-FFF2-40B4-BE49-F238E27FC236}">
                <a16:creationId xmlns:a16="http://schemas.microsoft.com/office/drawing/2014/main" id="{B33FF9FD-4D10-8572-2693-70C284079548}"/>
              </a:ext>
            </a:extLst>
          </p:cNvPr>
          <p:cNvSpPr txBox="1"/>
          <p:nvPr/>
        </p:nvSpPr>
        <p:spPr>
          <a:xfrm>
            <a:off x="508623" y="5292409"/>
            <a:ext cx="2662187" cy="172355"/>
          </a:xfrm>
          <a:prstGeom prst="rect">
            <a:avLst/>
          </a:prstGeom>
          <a:noFill/>
          <a:ln w="57150">
            <a:noFill/>
            <a:miter lim="800000"/>
          </a:ln>
        </p:spPr>
        <p:txBody>
          <a:bodyPr wrap="square" lIns="0" tIns="0" rIns="0" bIns="0" anchor="ctr">
            <a:spAutoFit/>
          </a:bodyPr>
          <a:lstStyle/>
          <a:p>
            <a:pPr>
              <a:lnSpc>
                <a:spcPct val="80000"/>
              </a:lnSpc>
              <a:defRPr/>
            </a:pPr>
            <a:r>
              <a:rPr lang="en-US" sz="1400">
                <a:solidFill>
                  <a:prstClr val="white"/>
                </a:solidFill>
                <a:latin typeface="MetricHPE Light" panose="020B0303030202060203" pitchFamily="34" charset="77"/>
              </a:rPr>
              <a:t>Begin with secure supply chain</a:t>
            </a:r>
          </a:p>
        </p:txBody>
      </p:sp>
      <p:sp>
        <p:nvSpPr>
          <p:cNvPr id="59" name="TextBox 58">
            <a:extLst>
              <a:ext uri="{FF2B5EF4-FFF2-40B4-BE49-F238E27FC236}">
                <a16:creationId xmlns:a16="http://schemas.microsoft.com/office/drawing/2014/main" id="{6F0D0BB7-CD51-1CDA-F158-4B0102360163}"/>
              </a:ext>
            </a:extLst>
          </p:cNvPr>
          <p:cNvSpPr txBox="1"/>
          <p:nvPr/>
        </p:nvSpPr>
        <p:spPr>
          <a:xfrm>
            <a:off x="7017920" y="5449869"/>
            <a:ext cx="4869280" cy="172355"/>
          </a:xfrm>
          <a:prstGeom prst="rect">
            <a:avLst/>
          </a:prstGeom>
          <a:noFill/>
          <a:ln w="57150">
            <a:noFill/>
            <a:miter lim="800000"/>
          </a:ln>
        </p:spPr>
        <p:txBody>
          <a:bodyPr wrap="square" lIns="0" tIns="0" rIns="0" bIns="0" anchor="t" anchorCtr="0">
            <a:spAutoFit/>
          </a:bodyPr>
          <a:lstStyle/>
          <a:p>
            <a:pPr>
              <a:lnSpc>
                <a:spcPct val="80000"/>
              </a:lnSpc>
              <a:defRPr/>
            </a:pPr>
            <a:r>
              <a:rPr lang="en-US" sz="1400">
                <a:latin typeface="MetricHPE Light" panose="020B0303030202060203" pitchFamily="34" charset="77"/>
              </a:rPr>
              <a:t>Counterfeit materials, malware, tampering, theft, root kit, boot kit</a:t>
            </a:r>
          </a:p>
        </p:txBody>
      </p:sp>
      <p:sp>
        <p:nvSpPr>
          <p:cNvPr id="60" name="TextBox 59">
            <a:extLst>
              <a:ext uri="{FF2B5EF4-FFF2-40B4-BE49-F238E27FC236}">
                <a16:creationId xmlns:a16="http://schemas.microsoft.com/office/drawing/2014/main" id="{6E00AB6B-D230-1767-3582-4C0D79D77D00}"/>
              </a:ext>
            </a:extLst>
          </p:cNvPr>
          <p:cNvSpPr txBox="1"/>
          <p:nvPr/>
        </p:nvSpPr>
        <p:spPr>
          <a:xfrm>
            <a:off x="7017920" y="4940251"/>
            <a:ext cx="4325198" cy="172355"/>
          </a:xfrm>
          <a:prstGeom prst="rect">
            <a:avLst/>
          </a:prstGeom>
          <a:noFill/>
          <a:ln w="57150">
            <a:noFill/>
            <a:miter lim="800000"/>
          </a:ln>
        </p:spPr>
        <p:txBody>
          <a:bodyPr wrap="square" lIns="0" tIns="0" rIns="0" bIns="0" anchor="t" anchorCtr="0">
            <a:spAutoFit/>
          </a:bodyPr>
          <a:lstStyle/>
          <a:p>
            <a:pPr>
              <a:lnSpc>
                <a:spcPct val="80000"/>
              </a:lnSpc>
              <a:defRPr/>
            </a:pPr>
            <a:r>
              <a:rPr lang="en-US" sz="1400">
                <a:latin typeface="MetricHPE Light" panose="020B0303030202060203" pitchFamily="34" charset="77"/>
              </a:rPr>
              <a:t>Malware (firmware), unvalidated firmware updates, theft of data</a:t>
            </a:r>
          </a:p>
        </p:txBody>
      </p:sp>
      <p:sp>
        <p:nvSpPr>
          <p:cNvPr id="61" name="TextBox 60">
            <a:extLst>
              <a:ext uri="{FF2B5EF4-FFF2-40B4-BE49-F238E27FC236}">
                <a16:creationId xmlns:a16="http://schemas.microsoft.com/office/drawing/2014/main" id="{316B8199-9D50-89EC-19DE-3C3C9EAEB9CC}"/>
              </a:ext>
            </a:extLst>
          </p:cNvPr>
          <p:cNvSpPr txBox="1"/>
          <p:nvPr/>
        </p:nvSpPr>
        <p:spPr>
          <a:xfrm>
            <a:off x="7017920" y="4460542"/>
            <a:ext cx="3410251" cy="172355"/>
          </a:xfrm>
          <a:prstGeom prst="rect">
            <a:avLst/>
          </a:prstGeom>
          <a:noFill/>
          <a:ln w="57150">
            <a:noFill/>
            <a:miter lim="800000"/>
          </a:ln>
        </p:spPr>
        <p:txBody>
          <a:bodyPr wrap="square" lIns="0" tIns="0" rIns="0" bIns="0" anchor="t" anchorCtr="0">
            <a:spAutoFit/>
          </a:bodyPr>
          <a:lstStyle/>
          <a:p>
            <a:pPr>
              <a:lnSpc>
                <a:spcPct val="80000"/>
              </a:lnSpc>
              <a:defRPr/>
            </a:pPr>
            <a:r>
              <a:rPr lang="en-US" sz="1400">
                <a:latin typeface="MetricHPE Light" panose="020B0303030202060203" pitchFamily="34" charset="77"/>
              </a:rPr>
              <a:t>Boot Kit, root kit, tampering, data theft</a:t>
            </a:r>
          </a:p>
        </p:txBody>
      </p:sp>
      <p:sp>
        <p:nvSpPr>
          <p:cNvPr id="62" name="TextBox 61">
            <a:extLst>
              <a:ext uri="{FF2B5EF4-FFF2-40B4-BE49-F238E27FC236}">
                <a16:creationId xmlns:a16="http://schemas.microsoft.com/office/drawing/2014/main" id="{83F713D4-FFD2-2A3C-258A-43A8F9CDF3E5}"/>
              </a:ext>
            </a:extLst>
          </p:cNvPr>
          <p:cNvSpPr txBox="1"/>
          <p:nvPr/>
        </p:nvSpPr>
        <p:spPr>
          <a:xfrm>
            <a:off x="7017920" y="3501124"/>
            <a:ext cx="3410252" cy="172355"/>
          </a:xfrm>
          <a:prstGeom prst="rect">
            <a:avLst/>
          </a:prstGeom>
          <a:noFill/>
          <a:ln w="57150">
            <a:noFill/>
            <a:miter lim="800000"/>
          </a:ln>
        </p:spPr>
        <p:txBody>
          <a:bodyPr wrap="square" lIns="0" tIns="0" rIns="0" bIns="0" anchor="t" anchorCtr="0">
            <a:spAutoFit/>
          </a:bodyPr>
          <a:lstStyle/>
          <a:p>
            <a:pPr>
              <a:lnSpc>
                <a:spcPct val="80000"/>
              </a:lnSpc>
              <a:defRPr/>
            </a:pPr>
            <a:r>
              <a:rPr lang="en-US" sz="1400">
                <a:latin typeface="MetricHPE Light" panose="020B0303030202060203" pitchFamily="34" charset="77"/>
              </a:rPr>
              <a:t>Malware, data theft, theft of hard drives </a:t>
            </a:r>
          </a:p>
        </p:txBody>
      </p:sp>
      <p:sp>
        <p:nvSpPr>
          <p:cNvPr id="63" name="TextBox 62">
            <a:extLst>
              <a:ext uri="{FF2B5EF4-FFF2-40B4-BE49-F238E27FC236}">
                <a16:creationId xmlns:a16="http://schemas.microsoft.com/office/drawing/2014/main" id="{98156D32-793B-7879-F7B4-D35E89A7110E}"/>
              </a:ext>
            </a:extLst>
          </p:cNvPr>
          <p:cNvSpPr txBox="1"/>
          <p:nvPr/>
        </p:nvSpPr>
        <p:spPr>
          <a:xfrm>
            <a:off x="7017919" y="1788669"/>
            <a:ext cx="4325199" cy="344710"/>
          </a:xfrm>
          <a:prstGeom prst="rect">
            <a:avLst/>
          </a:prstGeom>
          <a:noFill/>
          <a:ln w="57150">
            <a:noFill/>
            <a:miter lim="800000"/>
          </a:ln>
        </p:spPr>
        <p:txBody>
          <a:bodyPr wrap="square" lIns="0" tIns="0" rIns="0" bIns="0" anchor="t" anchorCtr="0">
            <a:spAutoFit/>
          </a:bodyPr>
          <a:lstStyle/>
          <a:p>
            <a:pPr>
              <a:lnSpc>
                <a:spcPct val="80000"/>
              </a:lnSpc>
              <a:defRPr/>
            </a:pPr>
            <a:r>
              <a:rPr lang="en-US" sz="1400">
                <a:latin typeface="MetricHPE Light" panose="020B0303030202060203" pitchFamily="34" charset="77"/>
              </a:rPr>
              <a:t>Ransomware, malicious insider, malware, phishing, SQL injection, theft, trojan horse, user error, water-holing, zero day attack</a:t>
            </a:r>
          </a:p>
        </p:txBody>
      </p:sp>
      <p:sp>
        <p:nvSpPr>
          <p:cNvPr id="64" name="TextBox 63">
            <a:extLst>
              <a:ext uri="{FF2B5EF4-FFF2-40B4-BE49-F238E27FC236}">
                <a16:creationId xmlns:a16="http://schemas.microsoft.com/office/drawing/2014/main" id="{AF63FB1D-AF31-6BE9-FA43-BD17BDBF9D41}"/>
              </a:ext>
            </a:extLst>
          </p:cNvPr>
          <p:cNvSpPr txBox="1"/>
          <p:nvPr/>
        </p:nvSpPr>
        <p:spPr>
          <a:xfrm>
            <a:off x="7017920" y="3021415"/>
            <a:ext cx="3652385" cy="172355"/>
          </a:xfrm>
          <a:prstGeom prst="rect">
            <a:avLst/>
          </a:prstGeom>
          <a:noFill/>
          <a:ln w="57150">
            <a:noFill/>
            <a:miter lim="800000"/>
          </a:ln>
        </p:spPr>
        <p:txBody>
          <a:bodyPr wrap="square" lIns="0" tIns="0" rIns="0" bIns="0" anchor="t" anchorCtr="0">
            <a:spAutoFit/>
          </a:bodyPr>
          <a:lstStyle/>
          <a:p>
            <a:pPr>
              <a:lnSpc>
                <a:spcPct val="80000"/>
              </a:lnSpc>
              <a:defRPr/>
            </a:pPr>
            <a:r>
              <a:rPr lang="en-US" sz="1400">
                <a:latin typeface="MetricHPE Light" panose="020B0303030202060203" pitchFamily="34" charset="77"/>
              </a:rPr>
              <a:t>Ransomware, man in the middle, user error, worms</a:t>
            </a:r>
          </a:p>
        </p:txBody>
      </p:sp>
      <p:sp>
        <p:nvSpPr>
          <p:cNvPr id="65" name="TextBox 64">
            <a:extLst>
              <a:ext uri="{FF2B5EF4-FFF2-40B4-BE49-F238E27FC236}">
                <a16:creationId xmlns:a16="http://schemas.microsoft.com/office/drawing/2014/main" id="{3E929658-791F-E5AE-F42B-B5BE01510789}"/>
              </a:ext>
            </a:extLst>
          </p:cNvPr>
          <p:cNvSpPr txBox="1"/>
          <p:nvPr/>
        </p:nvSpPr>
        <p:spPr>
          <a:xfrm>
            <a:off x="7017919" y="3980833"/>
            <a:ext cx="3906863" cy="172355"/>
          </a:xfrm>
          <a:prstGeom prst="rect">
            <a:avLst/>
          </a:prstGeom>
          <a:noFill/>
          <a:ln w="57150">
            <a:noFill/>
            <a:miter lim="800000"/>
          </a:ln>
        </p:spPr>
        <p:txBody>
          <a:bodyPr wrap="square" lIns="0" tIns="0" rIns="0" bIns="0" anchor="t" anchorCtr="0">
            <a:spAutoFit/>
          </a:bodyPr>
          <a:lstStyle/>
          <a:p>
            <a:pPr>
              <a:lnSpc>
                <a:spcPct val="80000"/>
              </a:lnSpc>
              <a:defRPr/>
            </a:pPr>
            <a:r>
              <a:rPr lang="en-US" sz="1400">
                <a:latin typeface="MetricHPE Light" panose="020B0303030202060203" pitchFamily="34" charset="77"/>
              </a:rPr>
              <a:t>Root kit, boot kit, booting into alternate OS, </a:t>
            </a:r>
            <a:r>
              <a:rPr lang="en-US" sz="1400" err="1">
                <a:latin typeface="MetricHPE Light" panose="020B0303030202060203" pitchFamily="34" charset="77"/>
              </a:rPr>
              <a:t>phlashing</a:t>
            </a:r>
            <a:endParaRPr lang="en-US" sz="1400">
              <a:latin typeface="MetricHPE Light" panose="020B0303030202060203" pitchFamily="34" charset="77"/>
            </a:endParaRPr>
          </a:p>
        </p:txBody>
      </p:sp>
      <p:sp>
        <p:nvSpPr>
          <p:cNvPr id="66" name="TextBox 65">
            <a:extLst>
              <a:ext uri="{FF2B5EF4-FFF2-40B4-BE49-F238E27FC236}">
                <a16:creationId xmlns:a16="http://schemas.microsoft.com/office/drawing/2014/main" id="{5900C6B7-5C67-B683-B5E5-71BFE48857C7}"/>
              </a:ext>
            </a:extLst>
          </p:cNvPr>
          <p:cNvSpPr txBox="1"/>
          <p:nvPr/>
        </p:nvSpPr>
        <p:spPr>
          <a:xfrm>
            <a:off x="7017919" y="2511028"/>
            <a:ext cx="3237901" cy="173124"/>
          </a:xfrm>
          <a:prstGeom prst="rect">
            <a:avLst/>
          </a:prstGeom>
          <a:noFill/>
          <a:ln w="57150">
            <a:noFill/>
            <a:miter lim="800000"/>
          </a:ln>
        </p:spPr>
        <p:txBody>
          <a:bodyPr wrap="square" lIns="0" tIns="0" rIns="0" bIns="0" anchor="t" anchorCtr="0">
            <a:spAutoFit/>
          </a:bodyPr>
          <a:lstStyle/>
          <a:p>
            <a:pPr>
              <a:lnSpc>
                <a:spcPct val="80000"/>
              </a:lnSpc>
              <a:defRPr/>
            </a:pPr>
            <a:r>
              <a:rPr lang="es-ES" sz="1400">
                <a:latin typeface="MetricHPE Light" panose="020B0303030202060203" pitchFamily="34" charset="77"/>
              </a:rPr>
              <a:t>DOS, DDOS, user error, worms</a:t>
            </a:r>
          </a:p>
        </p:txBody>
      </p:sp>
      <p:grpSp>
        <p:nvGrpSpPr>
          <p:cNvPr id="75" name="Group 74">
            <a:extLst>
              <a:ext uri="{FF2B5EF4-FFF2-40B4-BE49-F238E27FC236}">
                <a16:creationId xmlns:a16="http://schemas.microsoft.com/office/drawing/2014/main" id="{6C608244-3B1E-5E68-1F3B-C56CF4CC7DA9}"/>
              </a:ext>
            </a:extLst>
          </p:cNvPr>
          <p:cNvGrpSpPr/>
          <p:nvPr/>
        </p:nvGrpSpPr>
        <p:grpSpPr>
          <a:xfrm>
            <a:off x="508623" y="3483566"/>
            <a:ext cx="2662187" cy="1643842"/>
            <a:chOff x="615176" y="3482353"/>
            <a:chExt cx="2286000" cy="1643842"/>
          </a:xfrm>
        </p:grpSpPr>
        <p:cxnSp>
          <p:nvCxnSpPr>
            <p:cNvPr id="76" name="Straight Connector 75">
              <a:extLst>
                <a:ext uri="{FF2B5EF4-FFF2-40B4-BE49-F238E27FC236}">
                  <a16:creationId xmlns:a16="http://schemas.microsoft.com/office/drawing/2014/main" id="{171F9644-E735-0027-9A49-9745F8EF3E2A}"/>
                </a:ext>
              </a:extLst>
            </p:cNvPr>
            <p:cNvCxnSpPr>
              <a:cxnSpLocks/>
            </p:cNvCxnSpPr>
            <p:nvPr/>
          </p:nvCxnSpPr>
          <p:spPr>
            <a:xfrm>
              <a:off x="615176" y="5126195"/>
              <a:ext cx="228600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65171CD-D28E-BD6A-E0A8-7424FA58FE9F}"/>
                </a:ext>
              </a:extLst>
            </p:cNvPr>
            <p:cNvCxnSpPr>
              <a:cxnSpLocks/>
            </p:cNvCxnSpPr>
            <p:nvPr/>
          </p:nvCxnSpPr>
          <p:spPr>
            <a:xfrm>
              <a:off x="615176" y="4546397"/>
              <a:ext cx="228600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BC9FAA-E1D0-F9F3-60E7-E13D3D6DE30A}"/>
                </a:ext>
              </a:extLst>
            </p:cNvPr>
            <p:cNvCxnSpPr>
              <a:cxnSpLocks/>
            </p:cNvCxnSpPr>
            <p:nvPr/>
          </p:nvCxnSpPr>
          <p:spPr>
            <a:xfrm>
              <a:off x="615176" y="4014375"/>
              <a:ext cx="228600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C53917A-FE8D-8E9F-C84E-8062534D6429}"/>
                </a:ext>
              </a:extLst>
            </p:cNvPr>
            <p:cNvCxnSpPr>
              <a:cxnSpLocks/>
            </p:cNvCxnSpPr>
            <p:nvPr/>
          </p:nvCxnSpPr>
          <p:spPr>
            <a:xfrm>
              <a:off x="615176" y="3482353"/>
              <a:ext cx="228600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AD9E35A4-AEF5-D0C2-87AB-09FFE51CD9AD}"/>
              </a:ext>
            </a:extLst>
          </p:cNvPr>
          <p:cNvCxnSpPr>
            <a:cxnSpLocks/>
          </p:cNvCxnSpPr>
          <p:nvPr/>
        </p:nvCxnSpPr>
        <p:spPr>
          <a:xfrm>
            <a:off x="7017920" y="2867738"/>
            <a:ext cx="4248998"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838D220-2787-49E7-D5F6-EA7113FE0BB7}"/>
              </a:ext>
            </a:extLst>
          </p:cNvPr>
          <p:cNvCxnSpPr>
            <a:cxnSpLocks/>
          </p:cNvCxnSpPr>
          <p:nvPr/>
        </p:nvCxnSpPr>
        <p:spPr>
          <a:xfrm>
            <a:off x="7017920" y="2292528"/>
            <a:ext cx="4248998"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8D66622-E642-771E-48A6-2A9BBC854B9C}"/>
              </a:ext>
            </a:extLst>
          </p:cNvPr>
          <p:cNvCxnSpPr>
            <a:cxnSpLocks/>
          </p:cNvCxnSpPr>
          <p:nvPr/>
        </p:nvCxnSpPr>
        <p:spPr>
          <a:xfrm>
            <a:off x="7017920" y="3347447"/>
            <a:ext cx="4248998"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E89D67F-635C-C91B-2E28-0F8FA39A6E61}"/>
              </a:ext>
            </a:extLst>
          </p:cNvPr>
          <p:cNvCxnSpPr>
            <a:cxnSpLocks/>
          </p:cNvCxnSpPr>
          <p:nvPr/>
        </p:nvCxnSpPr>
        <p:spPr>
          <a:xfrm>
            <a:off x="7017920" y="3827156"/>
            <a:ext cx="4248998"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5E2D4C4-434E-3541-8919-9220D72B9984}"/>
              </a:ext>
            </a:extLst>
          </p:cNvPr>
          <p:cNvCxnSpPr>
            <a:cxnSpLocks/>
          </p:cNvCxnSpPr>
          <p:nvPr/>
        </p:nvCxnSpPr>
        <p:spPr>
          <a:xfrm>
            <a:off x="7017920" y="4306865"/>
            <a:ext cx="4248998"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2A382CA-99FE-565A-8705-51EC5222FF52}"/>
              </a:ext>
            </a:extLst>
          </p:cNvPr>
          <p:cNvCxnSpPr>
            <a:cxnSpLocks/>
          </p:cNvCxnSpPr>
          <p:nvPr/>
        </p:nvCxnSpPr>
        <p:spPr>
          <a:xfrm>
            <a:off x="7017920" y="4786574"/>
            <a:ext cx="4248998"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DE2793D-080B-34D0-2831-889F45C97BD0}"/>
              </a:ext>
            </a:extLst>
          </p:cNvPr>
          <p:cNvCxnSpPr>
            <a:cxnSpLocks/>
          </p:cNvCxnSpPr>
          <p:nvPr/>
        </p:nvCxnSpPr>
        <p:spPr>
          <a:xfrm>
            <a:off x="7017920" y="5266283"/>
            <a:ext cx="4248998"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8" name="Footer Placeholder 27">
            <a:extLst>
              <a:ext uri="{FF2B5EF4-FFF2-40B4-BE49-F238E27FC236}">
                <a16:creationId xmlns:a16="http://schemas.microsoft.com/office/drawing/2014/main" id="{78039EB0-55FD-B9CD-81A4-7A57304656DD}"/>
              </a:ext>
            </a:extLst>
          </p:cNvPr>
          <p:cNvSpPr>
            <a:spLocks noGrp="1"/>
          </p:cNvSpPr>
          <p:nvPr>
            <p:ph type="ftr" sz="quarter" idx="14"/>
          </p:nvPr>
        </p:nvSpPr>
        <p:spPr/>
        <p:txBody>
          <a:bodyPr/>
          <a:lstStyle/>
          <a:p>
            <a:r>
              <a:rPr lang="en-US"/>
              <a:t>Confidential | Authorized HPE Partner Use Only</a:t>
            </a:r>
          </a:p>
        </p:txBody>
      </p:sp>
      <p:grpSp>
        <p:nvGrpSpPr>
          <p:cNvPr id="7" name="Group 6">
            <a:extLst>
              <a:ext uri="{FF2B5EF4-FFF2-40B4-BE49-F238E27FC236}">
                <a16:creationId xmlns:a16="http://schemas.microsoft.com/office/drawing/2014/main" id="{C6A85A80-4916-BCB6-44B8-C4D25BEF3120}"/>
              </a:ext>
            </a:extLst>
          </p:cNvPr>
          <p:cNvGrpSpPr/>
          <p:nvPr/>
        </p:nvGrpSpPr>
        <p:grpSpPr>
          <a:xfrm>
            <a:off x="3398569" y="3108789"/>
            <a:ext cx="284364" cy="349326"/>
            <a:chOff x="4432204" y="3073705"/>
            <a:chExt cx="284364" cy="349326"/>
          </a:xfrm>
        </p:grpSpPr>
        <p:sp>
          <p:nvSpPr>
            <p:cNvPr id="8" name="Rectangle 7">
              <a:extLst>
                <a:ext uri="{FF2B5EF4-FFF2-40B4-BE49-F238E27FC236}">
                  <a16:creationId xmlns:a16="http://schemas.microsoft.com/office/drawing/2014/main" id="{539D36B5-7A32-893A-8244-49C6955F7734}"/>
                </a:ext>
              </a:extLst>
            </p:cNvPr>
            <p:cNvSpPr/>
            <p:nvPr/>
          </p:nvSpPr>
          <p:spPr bwMode="ltGray">
            <a:xfrm>
              <a:off x="4432204" y="3073705"/>
              <a:ext cx="284364" cy="349326"/>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prstClr val="white"/>
                </a:solidFill>
              </a:endParaRPr>
            </a:p>
          </p:txBody>
        </p:sp>
        <p:pic>
          <p:nvPicPr>
            <p:cNvPr id="14" name="Picture 13">
              <a:extLst>
                <a:ext uri="{FF2B5EF4-FFF2-40B4-BE49-F238E27FC236}">
                  <a16:creationId xmlns:a16="http://schemas.microsoft.com/office/drawing/2014/main" id="{69D8C15A-3855-DED4-A378-A5C90169893F}"/>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4473234" y="3116282"/>
              <a:ext cx="194416" cy="265746"/>
            </a:xfrm>
            <a:prstGeom prst="rect">
              <a:avLst/>
            </a:prstGeom>
          </p:spPr>
        </p:pic>
      </p:grpSp>
      <p:grpSp>
        <p:nvGrpSpPr>
          <p:cNvPr id="74" name="Group 73">
            <a:extLst>
              <a:ext uri="{FF2B5EF4-FFF2-40B4-BE49-F238E27FC236}">
                <a16:creationId xmlns:a16="http://schemas.microsoft.com/office/drawing/2014/main" id="{B393053F-6403-E545-5E1B-0E4D2532FCE6}"/>
              </a:ext>
            </a:extLst>
          </p:cNvPr>
          <p:cNvGrpSpPr/>
          <p:nvPr/>
        </p:nvGrpSpPr>
        <p:grpSpPr>
          <a:xfrm>
            <a:off x="3398569" y="3629650"/>
            <a:ext cx="284364" cy="349326"/>
            <a:chOff x="4432204" y="3073705"/>
            <a:chExt cx="284364" cy="349326"/>
          </a:xfrm>
        </p:grpSpPr>
        <p:sp>
          <p:nvSpPr>
            <p:cNvPr id="81" name="Rectangle 80">
              <a:extLst>
                <a:ext uri="{FF2B5EF4-FFF2-40B4-BE49-F238E27FC236}">
                  <a16:creationId xmlns:a16="http://schemas.microsoft.com/office/drawing/2014/main" id="{E0166659-42D6-6404-BAED-73BA4C089E80}"/>
                </a:ext>
              </a:extLst>
            </p:cNvPr>
            <p:cNvSpPr/>
            <p:nvPr/>
          </p:nvSpPr>
          <p:spPr bwMode="ltGray">
            <a:xfrm>
              <a:off x="4432204" y="3073705"/>
              <a:ext cx="284364" cy="349326"/>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prstClr val="white"/>
                </a:solidFill>
              </a:endParaRPr>
            </a:p>
          </p:txBody>
        </p:sp>
        <p:pic>
          <p:nvPicPr>
            <p:cNvPr id="82" name="Picture 81">
              <a:extLst>
                <a:ext uri="{FF2B5EF4-FFF2-40B4-BE49-F238E27FC236}">
                  <a16:creationId xmlns:a16="http://schemas.microsoft.com/office/drawing/2014/main" id="{4093C257-A8BD-20DA-5B30-6C70644FF52D}"/>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4473234" y="3116282"/>
              <a:ext cx="194416" cy="265746"/>
            </a:xfrm>
            <a:prstGeom prst="rect">
              <a:avLst/>
            </a:prstGeom>
          </p:spPr>
        </p:pic>
      </p:grpSp>
      <p:grpSp>
        <p:nvGrpSpPr>
          <p:cNvPr id="83" name="Group 82">
            <a:extLst>
              <a:ext uri="{FF2B5EF4-FFF2-40B4-BE49-F238E27FC236}">
                <a16:creationId xmlns:a16="http://schemas.microsoft.com/office/drawing/2014/main" id="{87C9622A-79D9-F1D2-0914-011DA744DC0D}"/>
              </a:ext>
            </a:extLst>
          </p:cNvPr>
          <p:cNvGrpSpPr/>
          <p:nvPr/>
        </p:nvGrpSpPr>
        <p:grpSpPr>
          <a:xfrm>
            <a:off x="3398569" y="4162085"/>
            <a:ext cx="284364" cy="349326"/>
            <a:chOff x="4432204" y="3073705"/>
            <a:chExt cx="284364" cy="349326"/>
          </a:xfrm>
        </p:grpSpPr>
        <p:sp>
          <p:nvSpPr>
            <p:cNvPr id="84" name="Rectangle 83">
              <a:extLst>
                <a:ext uri="{FF2B5EF4-FFF2-40B4-BE49-F238E27FC236}">
                  <a16:creationId xmlns:a16="http://schemas.microsoft.com/office/drawing/2014/main" id="{DC0E5031-29C6-118D-2A70-2BCD6C796334}"/>
                </a:ext>
              </a:extLst>
            </p:cNvPr>
            <p:cNvSpPr/>
            <p:nvPr/>
          </p:nvSpPr>
          <p:spPr bwMode="ltGray">
            <a:xfrm>
              <a:off x="4432204" y="3073705"/>
              <a:ext cx="284364" cy="349326"/>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prstClr val="white"/>
                </a:solidFill>
              </a:endParaRPr>
            </a:p>
          </p:txBody>
        </p:sp>
        <p:pic>
          <p:nvPicPr>
            <p:cNvPr id="85" name="Picture 84">
              <a:extLst>
                <a:ext uri="{FF2B5EF4-FFF2-40B4-BE49-F238E27FC236}">
                  <a16:creationId xmlns:a16="http://schemas.microsoft.com/office/drawing/2014/main" id="{270F111D-176E-CCB1-B551-8E634116121E}"/>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4473234" y="3116282"/>
              <a:ext cx="194416" cy="265746"/>
            </a:xfrm>
            <a:prstGeom prst="rect">
              <a:avLst/>
            </a:prstGeom>
          </p:spPr>
        </p:pic>
      </p:grpSp>
      <p:grpSp>
        <p:nvGrpSpPr>
          <p:cNvPr id="86" name="Group 85">
            <a:extLst>
              <a:ext uri="{FF2B5EF4-FFF2-40B4-BE49-F238E27FC236}">
                <a16:creationId xmlns:a16="http://schemas.microsoft.com/office/drawing/2014/main" id="{2ECFA0F3-FF55-548D-6915-7FD2368BD2E3}"/>
              </a:ext>
            </a:extLst>
          </p:cNvPr>
          <p:cNvGrpSpPr/>
          <p:nvPr/>
        </p:nvGrpSpPr>
        <p:grpSpPr>
          <a:xfrm>
            <a:off x="3398569" y="4694520"/>
            <a:ext cx="284364" cy="349326"/>
            <a:chOff x="4432204" y="3073705"/>
            <a:chExt cx="284364" cy="349326"/>
          </a:xfrm>
        </p:grpSpPr>
        <p:sp>
          <p:nvSpPr>
            <p:cNvPr id="87" name="Rectangle 86">
              <a:extLst>
                <a:ext uri="{FF2B5EF4-FFF2-40B4-BE49-F238E27FC236}">
                  <a16:creationId xmlns:a16="http://schemas.microsoft.com/office/drawing/2014/main" id="{3E08F256-B560-4F4B-A134-88A9E5DD07E3}"/>
                </a:ext>
              </a:extLst>
            </p:cNvPr>
            <p:cNvSpPr/>
            <p:nvPr/>
          </p:nvSpPr>
          <p:spPr bwMode="ltGray">
            <a:xfrm>
              <a:off x="4432204" y="3073705"/>
              <a:ext cx="284364" cy="349326"/>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prstClr val="white"/>
                </a:solidFill>
              </a:endParaRPr>
            </a:p>
          </p:txBody>
        </p:sp>
        <p:pic>
          <p:nvPicPr>
            <p:cNvPr id="88" name="Picture 87">
              <a:extLst>
                <a:ext uri="{FF2B5EF4-FFF2-40B4-BE49-F238E27FC236}">
                  <a16:creationId xmlns:a16="http://schemas.microsoft.com/office/drawing/2014/main" id="{7887EA13-524A-C4F6-1D99-0245A9B48523}"/>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4473234" y="3116282"/>
              <a:ext cx="194416" cy="265746"/>
            </a:xfrm>
            <a:prstGeom prst="rect">
              <a:avLst/>
            </a:prstGeom>
          </p:spPr>
        </p:pic>
      </p:grpSp>
      <p:grpSp>
        <p:nvGrpSpPr>
          <p:cNvPr id="89" name="Group 88">
            <a:extLst>
              <a:ext uri="{FF2B5EF4-FFF2-40B4-BE49-F238E27FC236}">
                <a16:creationId xmlns:a16="http://schemas.microsoft.com/office/drawing/2014/main" id="{F93ECBBC-3AC7-3983-BABE-184329CB1A72}"/>
              </a:ext>
            </a:extLst>
          </p:cNvPr>
          <p:cNvGrpSpPr/>
          <p:nvPr/>
        </p:nvGrpSpPr>
        <p:grpSpPr>
          <a:xfrm>
            <a:off x="3398569" y="5198019"/>
            <a:ext cx="284364" cy="349326"/>
            <a:chOff x="4432204" y="3073705"/>
            <a:chExt cx="284364" cy="349326"/>
          </a:xfrm>
        </p:grpSpPr>
        <p:sp>
          <p:nvSpPr>
            <p:cNvPr id="90" name="Rectangle 89">
              <a:extLst>
                <a:ext uri="{FF2B5EF4-FFF2-40B4-BE49-F238E27FC236}">
                  <a16:creationId xmlns:a16="http://schemas.microsoft.com/office/drawing/2014/main" id="{9684FA1A-0219-8DBD-22CA-26907E1CB9A3}"/>
                </a:ext>
              </a:extLst>
            </p:cNvPr>
            <p:cNvSpPr/>
            <p:nvPr/>
          </p:nvSpPr>
          <p:spPr bwMode="ltGray">
            <a:xfrm>
              <a:off x="4432204" y="3073705"/>
              <a:ext cx="284364" cy="349326"/>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prstClr val="white"/>
                </a:solidFill>
              </a:endParaRPr>
            </a:p>
          </p:txBody>
        </p:sp>
        <p:pic>
          <p:nvPicPr>
            <p:cNvPr id="91" name="Picture 90">
              <a:extLst>
                <a:ext uri="{FF2B5EF4-FFF2-40B4-BE49-F238E27FC236}">
                  <a16:creationId xmlns:a16="http://schemas.microsoft.com/office/drawing/2014/main" id="{663F3BF0-F4FE-DDE6-D075-A98F891D7D22}"/>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4473234" y="3116282"/>
              <a:ext cx="194416" cy="265746"/>
            </a:xfrm>
            <a:prstGeom prst="rect">
              <a:avLst/>
            </a:prstGeom>
          </p:spPr>
        </p:pic>
      </p:grpSp>
      <p:sp>
        <p:nvSpPr>
          <p:cNvPr id="92" name="TextBox 91">
            <a:extLst>
              <a:ext uri="{FF2B5EF4-FFF2-40B4-BE49-F238E27FC236}">
                <a16:creationId xmlns:a16="http://schemas.microsoft.com/office/drawing/2014/main" id="{7F0FE577-29EA-CA91-A717-F34DACD0EFDD}"/>
              </a:ext>
            </a:extLst>
          </p:cNvPr>
          <p:cNvSpPr txBox="1"/>
          <p:nvPr/>
        </p:nvSpPr>
        <p:spPr>
          <a:xfrm>
            <a:off x="12172950" y="5419960"/>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93" name="TextBox 92">
            <a:extLst>
              <a:ext uri="{FF2B5EF4-FFF2-40B4-BE49-F238E27FC236}">
                <a16:creationId xmlns:a16="http://schemas.microsoft.com/office/drawing/2014/main" id="{B80E76D4-8750-D395-3778-9CECBFB5A3D6}"/>
              </a:ext>
            </a:extLst>
          </p:cNvPr>
          <p:cNvSpPr txBox="1"/>
          <p:nvPr/>
        </p:nvSpPr>
        <p:spPr>
          <a:xfrm>
            <a:off x="6896100" y="2714061"/>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Tree>
    <p:extLst>
      <p:ext uri="{BB962C8B-B14F-4D97-AF65-F5344CB8AC3E}">
        <p14:creationId xmlns:p14="http://schemas.microsoft.com/office/powerpoint/2010/main" val="407521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D1ED998-0321-4D11-B374-7B67BFCCE9BE}"/>
              </a:ext>
            </a:extLst>
          </p:cNvPr>
          <p:cNvGraphicFramePr>
            <a:graphicFrameLocks noChangeAspect="1"/>
          </p:cNvGraphicFramePr>
          <p:nvPr>
            <p:custDataLst>
              <p:tags r:id="rId1"/>
            </p:custDataLst>
            <p:extLst>
              <p:ext uri="{D42A27DB-BD31-4B8C-83A1-F6EECF244321}">
                <p14:modId xmlns:p14="http://schemas.microsoft.com/office/powerpoint/2010/main" val="982031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BD1ED998-0321-4D11-B374-7B67BFCCE9B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1" name="Content Placeholder 21">
            <a:extLst>
              <a:ext uri="{FF2B5EF4-FFF2-40B4-BE49-F238E27FC236}">
                <a16:creationId xmlns:a16="http://schemas.microsoft.com/office/drawing/2014/main" id="{61B0F2BF-C7B9-11EC-78C5-2A56AD8E4FF1}"/>
              </a:ext>
            </a:extLst>
          </p:cNvPr>
          <p:cNvSpPr txBox="1">
            <a:spLocks/>
          </p:cNvSpPr>
          <p:nvPr/>
        </p:nvSpPr>
        <p:spPr>
          <a:xfrm>
            <a:off x="6245310" y="733195"/>
            <a:ext cx="5752224" cy="1431464"/>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lnSpc>
                <a:spcPct val="80000"/>
              </a:lnSpc>
              <a:spcBef>
                <a:spcPts val="0"/>
              </a:spcBef>
              <a:buFont typeface="" panose="020B0303030202060203" pitchFamily="34" charset="0"/>
              <a:buNone/>
            </a:pPr>
            <a:r>
              <a:rPr lang="en-US" sz="4000" dirty="0">
                <a:solidFill>
                  <a:schemeClr val="bg1"/>
                </a:solidFill>
                <a:latin typeface="MetricHPE Light" panose="020B0303030202060203" pitchFamily="34" charset="77"/>
                <a:ea typeface="Calibri" panose="020F0502020204030204" pitchFamily="34" charset="0"/>
                <a:cs typeface="Times New Roman" panose="02020603050405020304" pitchFamily="18" charset="0"/>
              </a:rPr>
              <a:t>Optimized performance</a:t>
            </a:r>
            <a:br>
              <a:rPr lang="en-US" sz="4000" dirty="0">
                <a:solidFill>
                  <a:schemeClr val="bg1"/>
                </a:solidFill>
                <a:latin typeface="MetricHPE Light" panose="020B0303030202060203" pitchFamily="34" charset="77"/>
                <a:ea typeface="Calibri" panose="020F0502020204030204" pitchFamily="34" charset="0"/>
                <a:cs typeface="Times New Roman" panose="02020603050405020304" pitchFamily="18" charset="0"/>
              </a:rPr>
            </a:br>
            <a:r>
              <a:rPr lang="en-US" sz="4000" dirty="0">
                <a:solidFill>
                  <a:schemeClr val="bg1"/>
                </a:solidFill>
                <a:latin typeface="MetricHPE Light" panose="020B0303030202060203" pitchFamily="34" charset="77"/>
                <a:ea typeface="Calibri" panose="020F0502020204030204" pitchFamily="34" charset="0"/>
                <a:cs typeface="Times New Roman" panose="02020603050405020304" pitchFamily="18" charset="0"/>
              </a:rPr>
              <a:t>for your workloads</a:t>
            </a:r>
            <a:endParaRPr lang="en-US" sz="4000" dirty="0">
              <a:solidFill>
                <a:schemeClr val="bg1"/>
              </a:solidFill>
              <a:latin typeface="MetricHPE Light" panose="020B0303030202060203" pitchFamily="34" charset="77"/>
              <a:cs typeface="Times New Roman" panose="02020603050405020304" pitchFamily="18" charset="0"/>
            </a:endParaRPr>
          </a:p>
        </p:txBody>
      </p:sp>
      <p:sp>
        <p:nvSpPr>
          <p:cNvPr id="32" name="TextBox 31">
            <a:extLst>
              <a:ext uri="{FF2B5EF4-FFF2-40B4-BE49-F238E27FC236}">
                <a16:creationId xmlns:a16="http://schemas.microsoft.com/office/drawing/2014/main" id="{322BDF16-E817-8D26-2108-C22F7C1A2E83}"/>
              </a:ext>
            </a:extLst>
          </p:cNvPr>
          <p:cNvSpPr txBox="1"/>
          <p:nvPr/>
        </p:nvSpPr>
        <p:spPr>
          <a:xfrm>
            <a:off x="6521776" y="5047279"/>
            <a:ext cx="5199292" cy="735756"/>
          </a:xfrm>
          <a:prstGeom prst="rect">
            <a:avLst/>
          </a:prstGeom>
          <a:noFill/>
          <a:ln w="57150">
            <a:noFill/>
            <a:miter lim="800000"/>
          </a:ln>
        </p:spPr>
        <p:txBody>
          <a:bodyPr wrap="square" lIns="90000" tIns="90000" rIns="90000" bIns="90000" rtlCol="0" anchor="ctr" anchorCtr="0">
            <a:spAutoFit/>
          </a:bodyPr>
          <a:lstStyle/>
          <a:p>
            <a:pPr marL="0" indent="0" algn="ctr">
              <a:lnSpc>
                <a:spcPct val="90000"/>
              </a:lnSpc>
              <a:buFont typeface="MetricHPE" panose="020B0503030202060203" pitchFamily="34" charset="0"/>
              <a:buNone/>
            </a:pPr>
            <a:r>
              <a:rPr lang="en-US" sz="2000">
                <a:solidFill>
                  <a:schemeClr val="bg1"/>
                </a:solidFill>
                <a:latin typeface="MetricHPE Light" panose="020B0303030202060203" pitchFamily="34" charset="77"/>
                <a:sym typeface="MetricHPE" panose="020B0503030202060203" pitchFamily="34" charset="0"/>
              </a:rPr>
              <a:t>Accelerate innovation </a:t>
            </a:r>
            <a:br>
              <a:rPr lang="en-US" sz="2000">
                <a:solidFill>
                  <a:schemeClr val="bg1"/>
                </a:solidFill>
                <a:latin typeface="MetricHPE Light" panose="020B0303030202060203" pitchFamily="34" charset="77"/>
                <a:sym typeface="MetricHPE" panose="020B0503030202060203" pitchFamily="34" charset="0"/>
              </a:rPr>
            </a:br>
            <a:r>
              <a:rPr lang="en-US" sz="2000">
                <a:solidFill>
                  <a:schemeClr val="bg1"/>
                </a:solidFill>
                <a:latin typeface="MetricHPE Light" panose="020B0303030202060203" pitchFamily="34" charset="77"/>
                <a:sym typeface="MetricHPE" panose="020B0503030202060203" pitchFamily="34" charset="0"/>
              </a:rPr>
              <a:t>everywhere your data lives</a:t>
            </a:r>
          </a:p>
        </p:txBody>
      </p:sp>
      <p:sp>
        <p:nvSpPr>
          <p:cNvPr id="33" name="Rounded Rectangle 32">
            <a:extLst>
              <a:ext uri="{FF2B5EF4-FFF2-40B4-BE49-F238E27FC236}">
                <a16:creationId xmlns:a16="http://schemas.microsoft.com/office/drawing/2014/main" id="{A07AC448-C997-45E2-D8B8-69860F48ECB1}"/>
              </a:ext>
            </a:extLst>
          </p:cNvPr>
          <p:cNvSpPr/>
          <p:nvPr/>
        </p:nvSpPr>
        <p:spPr bwMode="ltGray">
          <a:xfrm>
            <a:off x="7049858" y="2096073"/>
            <a:ext cx="4143128" cy="769155"/>
          </a:xfrm>
          <a:prstGeom prst="roundRect">
            <a:avLst>
              <a:gd name="adj" fmla="val 16413"/>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Efficient</a:t>
            </a:r>
          </a:p>
        </p:txBody>
      </p:sp>
      <p:sp>
        <p:nvSpPr>
          <p:cNvPr id="34" name="Rounded Rectangle 33">
            <a:extLst>
              <a:ext uri="{FF2B5EF4-FFF2-40B4-BE49-F238E27FC236}">
                <a16:creationId xmlns:a16="http://schemas.microsoft.com/office/drawing/2014/main" id="{69D4439C-2A15-6984-792C-67DFA625A024}"/>
              </a:ext>
            </a:extLst>
          </p:cNvPr>
          <p:cNvSpPr/>
          <p:nvPr/>
        </p:nvSpPr>
        <p:spPr bwMode="ltGray">
          <a:xfrm>
            <a:off x="7049858" y="3087779"/>
            <a:ext cx="4143128" cy="769155"/>
          </a:xfrm>
          <a:prstGeom prst="roundRect">
            <a:avLst>
              <a:gd name="adj" fmla="val 12268"/>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Accelerated</a:t>
            </a:r>
          </a:p>
        </p:txBody>
      </p:sp>
      <p:sp>
        <p:nvSpPr>
          <p:cNvPr id="35" name="Rounded Rectangle 34">
            <a:extLst>
              <a:ext uri="{FF2B5EF4-FFF2-40B4-BE49-F238E27FC236}">
                <a16:creationId xmlns:a16="http://schemas.microsoft.com/office/drawing/2014/main" id="{C610EEE8-47BC-DBEA-C300-1CF2B85244C8}"/>
              </a:ext>
            </a:extLst>
          </p:cNvPr>
          <p:cNvSpPr/>
          <p:nvPr/>
        </p:nvSpPr>
        <p:spPr bwMode="ltGray">
          <a:xfrm>
            <a:off x="7049858" y="4052833"/>
            <a:ext cx="4143128" cy="769155"/>
          </a:xfrm>
          <a:prstGeom prst="roundRect">
            <a:avLst>
              <a:gd name="adj" fmla="val 10724"/>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200" b="1">
                <a:solidFill>
                  <a:schemeClr val="bg1"/>
                </a:solidFill>
              </a:rPr>
              <a:t>Open</a:t>
            </a:r>
          </a:p>
        </p:txBody>
      </p:sp>
      <p:sp>
        <p:nvSpPr>
          <p:cNvPr id="36" name="Element">
            <a:extLst>
              <a:ext uri="{FF2B5EF4-FFF2-40B4-BE49-F238E27FC236}">
                <a16:creationId xmlns:a16="http://schemas.microsoft.com/office/drawing/2014/main" id="{D66ECA09-46CB-7B37-4B3C-6A3B24841AC1}"/>
              </a:ext>
            </a:extLst>
          </p:cNvPr>
          <p:cNvSpPr>
            <a:spLocks noChangeAspect="1"/>
          </p:cNvSpPr>
          <p:nvPr/>
        </p:nvSpPr>
        <p:spPr>
          <a:xfrm>
            <a:off x="367748" y="6246577"/>
            <a:ext cx="977975"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9702" r="21240"/>
          <a:stretch/>
        </p:blipFill>
        <p:spPr>
          <a:xfrm>
            <a:off x="0" y="0"/>
            <a:ext cx="6073422" cy="6858000"/>
          </a:xfrm>
          <a:prstGeom prst="rect">
            <a:avLst/>
          </a:prstGeom>
        </p:spPr>
      </p:pic>
      <p:sp>
        <p:nvSpPr>
          <p:cNvPr id="9" name="Slide Number Placeholder 8">
            <a:extLst>
              <a:ext uri="{FF2B5EF4-FFF2-40B4-BE49-F238E27FC236}">
                <a16:creationId xmlns:a16="http://schemas.microsoft.com/office/drawing/2014/main" id="{0454DA11-7FBC-114E-5F4A-460828BBCA60}"/>
              </a:ext>
            </a:extLst>
          </p:cNvPr>
          <p:cNvSpPr>
            <a:spLocks noGrp="1"/>
          </p:cNvSpPr>
          <p:nvPr>
            <p:ph type="sldNum" sz="quarter" idx="11"/>
          </p:nvPr>
        </p:nvSpPr>
        <p:spPr/>
        <p:txBody>
          <a:bodyPr/>
          <a:lstStyle/>
          <a:p>
            <a:pPr defTabSz="1088421"/>
            <a:fld id="{104FC826-72BB-4AF1-BA01-A94F7396A7DC}" type="slidenum">
              <a:rPr lang="en-US" smtClean="0">
                <a:solidFill>
                  <a:schemeClr val="bg1"/>
                </a:solidFill>
              </a:rPr>
              <a:pPr defTabSz="1088421"/>
              <a:t>21</a:t>
            </a:fld>
            <a:endParaRPr lang="en-US">
              <a:solidFill>
                <a:schemeClr val="bg1"/>
              </a:solidFill>
            </a:endParaRPr>
          </a:p>
        </p:txBody>
      </p:sp>
      <p:sp>
        <p:nvSpPr>
          <p:cNvPr id="11" name="Element">
            <a:extLst>
              <a:ext uri="{FF2B5EF4-FFF2-40B4-BE49-F238E27FC236}">
                <a16:creationId xmlns:a16="http://schemas.microsoft.com/office/drawing/2014/main" id="{C0186CCE-3583-9865-5952-55BC20CFC492}"/>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13"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solidFill>
                  <a:schemeClr val="bg1"/>
                </a:solidFill>
              </a:rPr>
              <a:t>Confidential | Authorized HPE Partner Use Only</a:t>
            </a:r>
          </a:p>
        </p:txBody>
      </p:sp>
    </p:spTree>
    <p:extLst>
      <p:ext uri="{BB962C8B-B14F-4D97-AF65-F5344CB8AC3E}">
        <p14:creationId xmlns:p14="http://schemas.microsoft.com/office/powerpoint/2010/main" val="1838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1B15195-DD9D-43EB-943C-ABBEBAA71D4A}"/>
              </a:ext>
            </a:extLst>
          </p:cNvPr>
          <p:cNvGraphicFramePr>
            <a:graphicFrameLocks noChangeAspect="1"/>
          </p:cNvGraphicFramePr>
          <p:nvPr>
            <p:custDataLst>
              <p:tags r:id="rId1"/>
            </p:custDataLst>
            <p:extLst>
              <p:ext uri="{D42A27DB-BD31-4B8C-83A1-F6EECF244321}">
                <p14:modId xmlns:p14="http://schemas.microsoft.com/office/powerpoint/2010/main" val="4290892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ct 6" hidden="1">
                        <a:extLst>
                          <a:ext uri="{FF2B5EF4-FFF2-40B4-BE49-F238E27FC236}">
                            <a16:creationId xmlns:a16="http://schemas.microsoft.com/office/drawing/2014/main" id="{D1B15195-DD9D-43EB-943C-ABBEBAA71D4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A338768D-0AAE-83AF-2FAE-FF5D238F2CF5}"/>
              </a:ext>
            </a:extLst>
          </p:cNvPr>
          <p:cNvSpPr txBox="1"/>
          <p:nvPr/>
        </p:nvSpPr>
        <p:spPr>
          <a:xfrm>
            <a:off x="13462000" y="3835400"/>
            <a:ext cx="0" cy="0"/>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800" b="0" i="0" u="none" strike="noStrike" kern="1200" cap="none" spc="0" normalizeH="0" baseline="0" noProof="0" err="1">
              <a:ln>
                <a:noFill/>
              </a:ln>
              <a:solidFill>
                <a:prstClr val="black"/>
              </a:solidFill>
              <a:effectLst/>
              <a:uLnTx/>
              <a:uFillTx/>
              <a:latin typeface="MetricHPE"/>
            </a:endParaRPr>
          </a:p>
        </p:txBody>
      </p:sp>
      <p:sp>
        <p:nvSpPr>
          <p:cNvPr id="30" name="Slide Number Placeholder 22">
            <a:extLst>
              <a:ext uri="{FF2B5EF4-FFF2-40B4-BE49-F238E27FC236}">
                <a16:creationId xmlns:a16="http://schemas.microsoft.com/office/drawing/2014/main" id="{4ECDF420-42F1-B359-DBA3-B73A56149D43}"/>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7"/>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rPr>
              <a:pPr marL="205699" marR="0" lvl="0" indent="-205699" algn="l" defTabSz="1088421" rtl="0" eaLnBrk="1" fontAlgn="auto" latinLnBrk="0" hangingPunct="1">
                <a:lnSpc>
                  <a:spcPct val="90000"/>
                </a:lnSpc>
                <a:spcBef>
                  <a:spcPts val="0"/>
                </a:spcBef>
                <a:spcAft>
                  <a:spcPts val="0"/>
                </a:spcAft>
                <a:buClrTx/>
                <a:buSzPct val="120000"/>
                <a:buFontTx/>
                <a:buBlip>
                  <a:blip r:embed="rId7"/>
                </a:buBlip>
                <a:tabLst/>
                <a:defRPr/>
              </a:pPr>
              <a:t>22</a:t>
            </a:fld>
            <a:endParaRPr kumimoji="0" lang="en-US" sz="2000" b="0" i="0" u="none" strike="noStrike" kern="1200" cap="all" spc="0" normalizeH="0" baseline="10000" noProof="0">
              <a:ln>
                <a:noFill/>
              </a:ln>
              <a:solidFill>
                <a:prstClr val="black"/>
              </a:solidFill>
              <a:effectLst/>
              <a:uLnTx/>
              <a:uFillTx/>
            </a:endParaRPr>
          </a:p>
        </p:txBody>
      </p:sp>
      <p:sp>
        <p:nvSpPr>
          <p:cNvPr id="17"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rPr>
              <a:t>Confidential | Authorized HPE Partner Use Only</a:t>
            </a:r>
          </a:p>
        </p:txBody>
      </p:sp>
      <p:sp>
        <p:nvSpPr>
          <p:cNvPr id="5" name="TextBox 4">
            <a:extLst>
              <a:ext uri="{FF2B5EF4-FFF2-40B4-BE49-F238E27FC236}">
                <a16:creationId xmlns:a16="http://schemas.microsoft.com/office/drawing/2014/main" id="{C5CC8F7F-2370-FC6B-7FA1-C70984B772E9}"/>
              </a:ext>
            </a:extLst>
          </p:cNvPr>
          <p:cNvSpPr txBox="1"/>
          <p:nvPr/>
        </p:nvSpPr>
        <p:spPr>
          <a:xfrm>
            <a:off x="-927652" y="3326296"/>
            <a:ext cx="0" cy="0"/>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800" b="0" i="0" u="none" strike="noStrike" kern="1200" cap="none" spc="0" normalizeH="0" baseline="0" noProof="0" err="1">
              <a:ln>
                <a:noFill/>
              </a:ln>
              <a:solidFill>
                <a:prstClr val="black"/>
              </a:solidFill>
              <a:effectLst/>
              <a:uLnTx/>
              <a:uFillTx/>
              <a:latin typeface="MetricHPE"/>
            </a:endParaRPr>
          </a:p>
        </p:txBody>
      </p:sp>
      <p:sp>
        <p:nvSpPr>
          <p:cNvPr id="8" name="Rectangle 7">
            <a:extLst>
              <a:ext uri="{FF2B5EF4-FFF2-40B4-BE49-F238E27FC236}">
                <a16:creationId xmlns:a16="http://schemas.microsoft.com/office/drawing/2014/main" id="{D53FDBDF-5290-2753-533E-BE77AB61B8B0}"/>
              </a:ext>
            </a:extLst>
          </p:cNvPr>
          <p:cNvSpPr/>
          <p:nvPr/>
        </p:nvSpPr>
        <p:spPr>
          <a:xfrm>
            <a:off x="412174" y="3623216"/>
            <a:ext cx="6591597" cy="1895904"/>
          </a:xfrm>
          <a:prstGeom prst="rect">
            <a:avLst/>
          </a:prstGeom>
        </p:spPr>
        <p:txBody>
          <a:bodyPr wrap="square">
            <a:spAutoFit/>
          </a:bodyPr>
          <a:lstStyle/>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etricHPE Light" panose="020B0303030202060203" pitchFamily="34" charset="77"/>
              </a:rPr>
              <a:t>Up to </a:t>
            </a:r>
            <a:r>
              <a:rPr kumimoji="0" lang="en-US" sz="1800" i="0" u="none" strike="noStrike" kern="1200" cap="none" spc="0" normalizeH="0" baseline="0" noProof="0" dirty="0">
                <a:ln>
                  <a:noFill/>
                </a:ln>
                <a:solidFill>
                  <a:prstClr val="black"/>
                </a:solidFill>
                <a:effectLst/>
                <a:uLnTx/>
                <a:uFillTx/>
                <a:latin typeface="MetricHPE Light" panose="020B0303030202060203" pitchFamily="34" charset="0"/>
              </a:rPr>
              <a:t>43% more energy efficient </a:t>
            </a:r>
            <a:r>
              <a:rPr kumimoji="0" lang="en-US" sz="1800" b="0" i="0" u="none" strike="noStrike" kern="1200" cap="none" spc="0" normalizeH="0" baseline="0" noProof="0" dirty="0">
                <a:ln>
                  <a:noFill/>
                </a:ln>
                <a:solidFill>
                  <a:prstClr val="black"/>
                </a:solidFill>
                <a:effectLst/>
                <a:uLnTx/>
                <a:uFillTx/>
                <a:latin typeface="MetricHPE Light" panose="020B0303030202060203" pitchFamily="34" charset="77"/>
              </a:rPr>
              <a:t>compared to previous generation</a:t>
            </a:r>
            <a:r>
              <a:rPr kumimoji="0" lang="en-US" sz="1800" b="0" i="0" u="none" strike="noStrike" kern="1200" cap="none" spc="0" normalizeH="0" baseline="30000" noProof="0" dirty="0">
                <a:ln>
                  <a:noFill/>
                </a:ln>
                <a:solidFill>
                  <a:prstClr val="black"/>
                </a:solidFill>
                <a:effectLst/>
                <a:uLnTx/>
                <a:uFillTx/>
                <a:latin typeface="MetricHPE Light" panose="020B0303030202060203" pitchFamily="34" charset="77"/>
              </a:rPr>
              <a:t>2</a:t>
            </a:r>
            <a:r>
              <a:rPr kumimoji="0" lang="en-US" sz="1800" b="0" i="0" u="none" strike="noStrike" kern="1200" cap="none" spc="0" normalizeH="0" baseline="0" noProof="0" dirty="0">
                <a:ln>
                  <a:noFill/>
                </a:ln>
                <a:solidFill>
                  <a:prstClr val="black"/>
                </a:solidFill>
                <a:effectLst/>
                <a:uLnTx/>
                <a:uFillTx/>
                <a:latin typeface="MetricHPE Light" panose="020B0303030202060203" pitchFamily="34" charset="77"/>
              </a:rPr>
              <a:t> </a:t>
            </a: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etricHPE Light" panose="020B0303030202060203" pitchFamily="34" charset="77"/>
              </a:rPr>
              <a:t>50% more cores per CPU for improved workload consolidation</a:t>
            </a:r>
            <a:r>
              <a:rPr kumimoji="0" lang="en-US" sz="1800" b="0" i="0" u="none" strike="noStrike" kern="1200" cap="none" spc="0" normalizeH="0" baseline="30000" noProof="0" dirty="0">
                <a:ln>
                  <a:noFill/>
                </a:ln>
                <a:solidFill>
                  <a:prstClr val="black"/>
                </a:solidFill>
                <a:effectLst/>
                <a:uLnTx/>
                <a:uFillTx/>
                <a:latin typeface="MetricHPE Light" panose="020B0303030202060203" pitchFamily="34" charset="77"/>
              </a:rPr>
              <a:t>3</a:t>
            </a: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etricHPE Light" panose="020B0303030202060203" pitchFamily="34" charset="77"/>
              </a:rPr>
              <a:t>2X more I/O bandwidth with more room for data and graphics acceleration</a:t>
            </a:r>
            <a:r>
              <a:rPr kumimoji="0" lang="en-US" sz="1800" b="0" i="0" u="none" strike="noStrike" kern="1200" cap="none" spc="0" normalizeH="0" baseline="30000" noProof="0" dirty="0">
                <a:ln>
                  <a:noFill/>
                </a:ln>
                <a:solidFill>
                  <a:prstClr val="black"/>
                </a:solidFill>
                <a:effectLst/>
                <a:uLnTx/>
                <a:uFillTx/>
                <a:latin typeface="MetricHPE Light" panose="020B0303030202060203" pitchFamily="34" charset="77"/>
              </a:rPr>
              <a:t>4</a:t>
            </a: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etricHPE Light" panose="020B0303030202060203" pitchFamily="34" charset="77"/>
              </a:rPr>
              <a:t>Modernize your business with scalability, efficiency </a:t>
            </a:r>
            <a:br>
              <a:rPr kumimoji="0" lang="en-US" sz="1800" b="0" i="0" u="none" strike="noStrike" kern="1200" cap="none" spc="0" normalizeH="0" baseline="0" noProof="0" dirty="0">
                <a:ln>
                  <a:noFill/>
                </a:ln>
                <a:solidFill>
                  <a:prstClr val="black"/>
                </a:solidFill>
                <a:effectLst/>
                <a:uLnTx/>
                <a:uFillTx/>
                <a:latin typeface="MetricHPE Light" panose="020B0303030202060203" pitchFamily="34" charset="77"/>
              </a:rPr>
            </a:br>
            <a:r>
              <a:rPr kumimoji="0" lang="en-US" sz="1800" b="0" i="0" u="none" strike="noStrike" kern="1200" cap="none" spc="0" normalizeH="0" baseline="0" noProof="0" dirty="0">
                <a:ln>
                  <a:noFill/>
                </a:ln>
                <a:solidFill>
                  <a:prstClr val="black"/>
                </a:solidFill>
                <a:effectLst/>
                <a:uLnTx/>
                <a:uFillTx/>
                <a:latin typeface="MetricHPE Light" panose="020B0303030202060203" pitchFamily="34" charset="77"/>
              </a:rPr>
              <a:t>and greater performance </a:t>
            </a:r>
          </a:p>
        </p:txBody>
      </p:sp>
      <p:sp>
        <p:nvSpPr>
          <p:cNvPr id="9" name="Content Placeholder 21">
            <a:extLst>
              <a:ext uri="{FF2B5EF4-FFF2-40B4-BE49-F238E27FC236}">
                <a16:creationId xmlns:a16="http://schemas.microsoft.com/office/drawing/2014/main" id="{0687CB9C-C073-D5DF-B8D4-B9DA416CE332}"/>
              </a:ext>
            </a:extLst>
          </p:cNvPr>
          <p:cNvSpPr txBox="1">
            <a:spLocks/>
          </p:cNvSpPr>
          <p:nvPr/>
        </p:nvSpPr>
        <p:spPr>
          <a:xfrm>
            <a:off x="403903" y="2530362"/>
            <a:ext cx="5367420" cy="1112741"/>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800"/>
              </a:spcBef>
              <a:spcAft>
                <a:spcPts val="0"/>
              </a:spcAft>
              <a:buClrTx/>
              <a:buSzTx/>
              <a:buFont typeface="" panose="020B0303030202060203" pitchFamily="34" charset="0"/>
              <a:buNone/>
              <a:tabLst/>
              <a:defRPr/>
            </a:pPr>
            <a:r>
              <a:rPr kumimoji="0" lang="en-US" sz="2400" b="0" i="0" u="none" strike="noStrike" kern="1200" cap="none" spc="0" normalizeH="0" baseline="0" noProof="0">
                <a:ln>
                  <a:noFill/>
                </a:ln>
                <a:solidFill>
                  <a:prstClr val="black"/>
                </a:solidFill>
                <a:effectLst/>
                <a:uLnTx/>
                <a:uFillTx/>
                <a:latin typeface="MetricHPE Light" panose="020B0303030202060203" pitchFamily="34" charset="77"/>
                <a:ea typeface="Calibri" panose="020F0502020204030204" pitchFamily="34" charset="0"/>
                <a:cs typeface="Times New Roman" panose="02020603050405020304" pitchFamily="18" charset="0"/>
              </a:rPr>
              <a:t>Expect more from your infrastructure</a:t>
            </a:r>
          </a:p>
        </p:txBody>
      </p:sp>
      <p:sp>
        <p:nvSpPr>
          <p:cNvPr id="10" name="Rounded Rectangle 9">
            <a:extLst>
              <a:ext uri="{FF2B5EF4-FFF2-40B4-BE49-F238E27FC236}">
                <a16:creationId xmlns:a16="http://schemas.microsoft.com/office/drawing/2014/main" id="{AE7E884B-40DD-7AB5-7C5C-32003FC163E1}"/>
              </a:ext>
            </a:extLst>
          </p:cNvPr>
          <p:cNvSpPr/>
          <p:nvPr/>
        </p:nvSpPr>
        <p:spPr bwMode="ltGray">
          <a:xfrm>
            <a:off x="7858539" y="498768"/>
            <a:ext cx="3872616" cy="5504550"/>
          </a:xfrm>
          <a:prstGeom prst="roundRect">
            <a:avLst>
              <a:gd name="adj" fmla="val 3663"/>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3600" b="1" i="0" u="none" strike="noStrike" kern="1200" cap="none" spc="0" normalizeH="0" baseline="0" noProof="0">
              <a:ln>
                <a:noFill/>
              </a:ln>
              <a:solidFill>
                <a:prstClr val="white"/>
              </a:solidFill>
              <a:effectLst/>
              <a:uLnTx/>
              <a:uFillTx/>
              <a:latin typeface="MetricHPE" panose="020B0503030202060203" pitchFamily="34" charset="77"/>
              <a:sym typeface="MetricHPE" panose="020B0503030202060203" pitchFamily="34" charset="0"/>
            </a:endParaRPr>
          </a:p>
        </p:txBody>
      </p:sp>
      <p:sp>
        <p:nvSpPr>
          <p:cNvPr id="15" name="Content Placeholder 21">
            <a:extLst>
              <a:ext uri="{FF2B5EF4-FFF2-40B4-BE49-F238E27FC236}">
                <a16:creationId xmlns:a16="http://schemas.microsoft.com/office/drawing/2014/main" id="{26A37E59-9B55-E94B-AEF6-D29A369FBFEC}"/>
              </a:ext>
            </a:extLst>
          </p:cNvPr>
          <p:cNvSpPr txBox="1">
            <a:spLocks/>
          </p:cNvSpPr>
          <p:nvPr/>
        </p:nvSpPr>
        <p:spPr>
          <a:xfrm>
            <a:off x="8205672" y="4216481"/>
            <a:ext cx="3358509" cy="1763610"/>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2200" b="0" i="0" u="none" strike="noStrike" kern="1200" cap="none" spc="0" normalizeH="0" baseline="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rPr>
              <a:t>higher performance compared to previous generation</a:t>
            </a:r>
            <a:r>
              <a:rPr kumimoji="0" lang="en-US" sz="2200" b="0" i="0" u="none" strike="noStrike" kern="1200" cap="none" spc="0" normalizeH="0" baseline="3000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rPr>
              <a:t>1</a:t>
            </a:r>
            <a:r>
              <a:rPr kumimoji="0" lang="en-US" sz="2200" b="0" i="0" u="none" strike="noStrike" kern="1200" cap="none" spc="0" normalizeH="0" baseline="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rPr>
              <a:t> </a:t>
            </a:r>
            <a:endParaRPr kumimoji="0" lang="en-US" sz="2200" b="0" i="0" u="none" strike="noStrike" kern="1200" cap="none" spc="0" normalizeH="0" baseline="3000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endParaRPr>
          </a:p>
        </p:txBody>
      </p:sp>
      <p:sp>
        <p:nvSpPr>
          <p:cNvPr id="16" name="Rectangle 4">
            <a:extLst>
              <a:ext uri="{FF2B5EF4-FFF2-40B4-BE49-F238E27FC236}">
                <a16:creationId xmlns:a16="http://schemas.microsoft.com/office/drawing/2014/main" id="{BA1CB9A4-18F5-5C0A-9BA7-4335293F6475}"/>
              </a:ext>
            </a:extLst>
          </p:cNvPr>
          <p:cNvSpPr/>
          <p:nvPr/>
        </p:nvSpPr>
        <p:spPr bwMode="ltGray">
          <a:xfrm>
            <a:off x="8200611" y="3605619"/>
            <a:ext cx="4508018" cy="904554"/>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ts val="5100"/>
              </a:lnSpc>
              <a:spcBef>
                <a:spcPts val="0"/>
              </a:spcBef>
              <a:spcAft>
                <a:spcPts val="0"/>
              </a:spcAft>
              <a:buClrTx/>
              <a:buSzTx/>
              <a:buFontTx/>
              <a:buNone/>
              <a:tabLst/>
              <a:defRPr/>
            </a:pPr>
            <a:r>
              <a:rPr kumimoji="0" lang="en-US" sz="7200" b="1" i="0" u="none" strike="noStrike" kern="1200" cap="all" spc="0" normalizeH="0" baseline="0" noProof="0">
                <a:ln>
                  <a:noFill/>
                </a:ln>
                <a:solidFill>
                  <a:prstClr val="white"/>
                </a:solidFill>
                <a:effectLst/>
                <a:uLnTx/>
                <a:uFillTx/>
                <a:latin typeface="MetricHPE" panose="020B0503030202060203" pitchFamily="34" charset="77"/>
              </a:rPr>
              <a:t>99%</a:t>
            </a:r>
          </a:p>
        </p:txBody>
      </p:sp>
      <p:sp>
        <p:nvSpPr>
          <p:cNvPr id="19" name="Title 1">
            <a:extLst>
              <a:ext uri="{FF2B5EF4-FFF2-40B4-BE49-F238E27FC236}">
                <a16:creationId xmlns:a16="http://schemas.microsoft.com/office/drawing/2014/main" id="{A0B43075-11B7-5F73-79EF-CF2A81B79525}"/>
              </a:ext>
            </a:extLst>
          </p:cNvPr>
          <p:cNvSpPr txBox="1">
            <a:spLocks/>
          </p:cNvSpPr>
          <p:nvPr/>
        </p:nvSpPr>
        <p:spPr>
          <a:xfrm>
            <a:off x="381000" y="1506650"/>
            <a:ext cx="4840358" cy="1217928"/>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srgbClr val="FF8300"/>
                </a:solidFill>
                <a:effectLst/>
                <a:uLnTx/>
                <a:uFillTx/>
              </a:rPr>
              <a:t>Efficient</a:t>
            </a:r>
          </a:p>
        </p:txBody>
      </p:sp>
      <p:cxnSp>
        <p:nvCxnSpPr>
          <p:cNvPr id="21" name="Straight Connector 20">
            <a:extLst>
              <a:ext uri="{FF2B5EF4-FFF2-40B4-BE49-F238E27FC236}">
                <a16:creationId xmlns:a16="http://schemas.microsoft.com/office/drawing/2014/main" id="{FFB6C341-04D4-BADE-9EA7-8742F5720E99}"/>
              </a:ext>
            </a:extLst>
          </p:cNvPr>
          <p:cNvCxnSpPr>
            <a:cxnSpLocks/>
          </p:cNvCxnSpPr>
          <p:nvPr/>
        </p:nvCxnSpPr>
        <p:spPr>
          <a:xfrm flipH="1">
            <a:off x="495300" y="3429000"/>
            <a:ext cx="613079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Content Placeholder 21">
            <a:extLst>
              <a:ext uri="{FF2B5EF4-FFF2-40B4-BE49-F238E27FC236}">
                <a16:creationId xmlns:a16="http://schemas.microsoft.com/office/drawing/2014/main" id="{9E6003DB-6B29-200D-C87E-91FE740EA12B}"/>
              </a:ext>
            </a:extLst>
          </p:cNvPr>
          <p:cNvSpPr txBox="1">
            <a:spLocks/>
          </p:cNvSpPr>
          <p:nvPr/>
        </p:nvSpPr>
        <p:spPr>
          <a:xfrm>
            <a:off x="8186519" y="3069514"/>
            <a:ext cx="3358509" cy="1763610"/>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2200" b="0" i="0" u="none" strike="noStrike" kern="1200" cap="none" spc="0" normalizeH="0" baseline="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rPr>
              <a:t>Up to</a:t>
            </a:r>
            <a:endParaRPr kumimoji="0" lang="en-US" sz="2200" b="0" i="0" u="none" strike="noStrike" kern="1200" cap="none" spc="0" normalizeH="0" baseline="3000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endParaRPr>
          </a:p>
        </p:txBody>
      </p:sp>
      <p:pic>
        <p:nvPicPr>
          <p:cNvPr id="3" name="Picture 2" descr="A picture containing text, indoor&#10;&#10;Description automatically generated">
            <a:extLst>
              <a:ext uri="{FF2B5EF4-FFF2-40B4-BE49-F238E27FC236}">
                <a16:creationId xmlns:a16="http://schemas.microsoft.com/office/drawing/2014/main" id="{7FFD9B72-A5F0-29A2-35F8-5E0552D62A0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341509" y="1277425"/>
            <a:ext cx="6562808" cy="3949911"/>
          </a:xfrm>
          <a:prstGeom prst="rect">
            <a:avLst/>
          </a:prstGeom>
        </p:spPr>
      </p:pic>
    </p:spTree>
    <p:extLst>
      <p:ext uri="{BB962C8B-B14F-4D97-AF65-F5344CB8AC3E}">
        <p14:creationId xmlns:p14="http://schemas.microsoft.com/office/powerpoint/2010/main" val="365508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1B15195-DD9D-43EB-943C-ABBEBAA71D4A}"/>
              </a:ext>
            </a:extLst>
          </p:cNvPr>
          <p:cNvGraphicFramePr>
            <a:graphicFrameLocks noChangeAspect="1"/>
          </p:cNvGraphicFramePr>
          <p:nvPr>
            <p:custDataLst>
              <p:tags r:id="rId1"/>
            </p:custDataLst>
            <p:extLst>
              <p:ext uri="{D42A27DB-BD31-4B8C-83A1-F6EECF244321}">
                <p14:modId xmlns:p14="http://schemas.microsoft.com/office/powerpoint/2010/main" val="11152291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ct 6" hidden="1">
                        <a:extLst>
                          <a:ext uri="{FF2B5EF4-FFF2-40B4-BE49-F238E27FC236}">
                            <a16:creationId xmlns:a16="http://schemas.microsoft.com/office/drawing/2014/main" id="{D1B15195-DD9D-43EB-943C-ABBEBAA71D4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ounded Rectangle 1">
            <a:extLst>
              <a:ext uri="{FF2B5EF4-FFF2-40B4-BE49-F238E27FC236}">
                <a16:creationId xmlns:a16="http://schemas.microsoft.com/office/drawing/2014/main" id="{49269CCC-7F15-33DF-FBE3-DA1242F20B7E}"/>
              </a:ext>
            </a:extLst>
          </p:cNvPr>
          <p:cNvSpPr/>
          <p:nvPr/>
        </p:nvSpPr>
        <p:spPr bwMode="ltGray">
          <a:xfrm>
            <a:off x="7858539" y="498768"/>
            <a:ext cx="3872616" cy="5504550"/>
          </a:xfrm>
          <a:prstGeom prst="roundRect">
            <a:avLst>
              <a:gd name="adj" fmla="val 3663"/>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3600" b="1" i="0" u="none" strike="noStrike" kern="1200" cap="none" spc="0" normalizeH="0" baseline="0" noProof="0">
              <a:ln>
                <a:noFill/>
              </a:ln>
              <a:solidFill>
                <a:prstClr val="white"/>
              </a:solidFill>
              <a:effectLst/>
              <a:uLnTx/>
              <a:uFillTx/>
              <a:latin typeface="MetricHPE" panose="020B0503030202060203" pitchFamily="34" charset="77"/>
              <a:sym typeface="MetricHPE" panose="020B0503030202060203" pitchFamily="34" charset="0"/>
            </a:endParaRPr>
          </a:p>
        </p:txBody>
      </p:sp>
      <p:pic>
        <p:nvPicPr>
          <p:cNvPr id="4" name="Picture 3" descr="A picture containing text, indoor&#10;&#10;Description automatically generated">
            <a:extLst>
              <a:ext uri="{FF2B5EF4-FFF2-40B4-BE49-F238E27FC236}">
                <a16:creationId xmlns:a16="http://schemas.microsoft.com/office/drawing/2014/main" id="{447BC030-EAF1-CB6C-2080-FDA2AC2F739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41509" y="1277425"/>
            <a:ext cx="6562808" cy="3949911"/>
          </a:xfrm>
          <a:prstGeom prst="rect">
            <a:avLst/>
          </a:prstGeom>
        </p:spPr>
      </p:pic>
      <p:sp>
        <p:nvSpPr>
          <p:cNvPr id="11" name="Rectangle 10">
            <a:extLst>
              <a:ext uri="{FF2B5EF4-FFF2-40B4-BE49-F238E27FC236}">
                <a16:creationId xmlns:a16="http://schemas.microsoft.com/office/drawing/2014/main" id="{C50C20A8-99C7-D4A1-A767-EEA432A3A483}"/>
              </a:ext>
            </a:extLst>
          </p:cNvPr>
          <p:cNvSpPr/>
          <p:nvPr/>
        </p:nvSpPr>
        <p:spPr>
          <a:xfrm>
            <a:off x="396171" y="3727096"/>
            <a:ext cx="6035109" cy="1544012"/>
          </a:xfrm>
          <a:prstGeom prst="rect">
            <a:avLst/>
          </a:prstGeom>
        </p:spPr>
        <p:txBody>
          <a:bodyPr wrap="square">
            <a:spAutoFit/>
          </a:bodyPr>
          <a:lstStyle/>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etricHPE Light" panose="020B0303030202060203" pitchFamily="34" charset="77"/>
              </a:rPr>
              <a:t>Designed from the ground up to support advanced accelerators </a:t>
            </a: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etricHPE Light" panose="020B0303030202060203" pitchFamily="34" charset="77"/>
                <a:ea typeface="Calibri" panose="020F0502020204030204" pitchFamily="34" charset="0"/>
                <a:cs typeface="Times New Roman" panose="02020603050405020304" pitchFamily="18" charset="0"/>
              </a:rPr>
              <a:t>Empower your business to innovate more for AI, ML, rendering, and data intensive applications</a:t>
            </a: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lang="en-US" dirty="0">
                <a:solidFill>
                  <a:prstClr val="black"/>
                </a:solidFill>
                <a:latin typeface="MetricHPE Light" panose="020B0303030202060203" pitchFamily="34" charset="77"/>
                <a:ea typeface="Calibri" panose="020F0502020204030204" pitchFamily="34" charset="0"/>
                <a:cs typeface="Times New Roman" panose="02020603050405020304" pitchFamily="18" charset="0"/>
              </a:rPr>
              <a:t>Boost</a:t>
            </a:r>
            <a:r>
              <a:rPr kumimoji="0" lang="en-US" sz="1800" b="0" i="0" u="none" strike="noStrike" kern="1200" cap="none" spc="0" normalizeH="0" baseline="0" noProof="0" dirty="0">
                <a:ln>
                  <a:noFill/>
                </a:ln>
                <a:solidFill>
                  <a:prstClr val="black"/>
                </a:solidFill>
                <a:effectLst/>
                <a:uLnTx/>
                <a:uFillTx/>
                <a:latin typeface="MetricHPE Light" panose="020B0303030202060203" pitchFamily="34" charset="77"/>
                <a:ea typeface="Calibri" panose="020F0502020204030204" pitchFamily="34" charset="0"/>
                <a:cs typeface="Times New Roman" panose="02020603050405020304" pitchFamily="18" charset="0"/>
              </a:rPr>
              <a:t> AI inference performance by more than 5X from previous generation systems</a:t>
            </a:r>
          </a:p>
        </p:txBody>
      </p:sp>
      <p:sp>
        <p:nvSpPr>
          <p:cNvPr id="25" name="Content Placeholder 21">
            <a:extLst>
              <a:ext uri="{FF2B5EF4-FFF2-40B4-BE49-F238E27FC236}">
                <a16:creationId xmlns:a16="http://schemas.microsoft.com/office/drawing/2014/main" id="{9D8CB61D-B5AB-2BB7-B368-2972C156FE69}"/>
              </a:ext>
            </a:extLst>
          </p:cNvPr>
          <p:cNvSpPr txBox="1">
            <a:spLocks/>
          </p:cNvSpPr>
          <p:nvPr/>
        </p:nvSpPr>
        <p:spPr>
          <a:xfrm>
            <a:off x="436081" y="2530362"/>
            <a:ext cx="5367420" cy="1112741"/>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Tx/>
              <a:buSzTx/>
              <a:buFont typeface="" panose="020B0303030202060203" pitchFamily="34" charset="0"/>
              <a:buNone/>
              <a:tabLst/>
              <a:defRPr/>
            </a:pPr>
            <a:r>
              <a:rPr kumimoji="0" lang="en-US" sz="2400" b="0" i="0" u="none" strike="noStrike" kern="1200" cap="none" spc="0" normalizeH="0" baseline="0" noProof="0">
                <a:ln>
                  <a:noFill/>
                </a:ln>
                <a:solidFill>
                  <a:prstClr val="black"/>
                </a:solidFill>
                <a:effectLst/>
                <a:uLnTx/>
                <a:uFillTx/>
                <a:latin typeface="MetricHPE Light" panose="020B0303030202060203" pitchFamily="34" charset="77"/>
                <a:ea typeface="Calibri" panose="020F0502020204030204" pitchFamily="34" charset="0"/>
                <a:cs typeface="Times New Roman" panose="02020603050405020304" pitchFamily="18" charset="0"/>
              </a:rPr>
              <a:t>More graphics capabilities than ever before</a:t>
            </a:r>
          </a:p>
        </p:txBody>
      </p:sp>
      <p:sp>
        <p:nvSpPr>
          <p:cNvPr id="29" name="Slide Number Placeholder 22">
            <a:extLst>
              <a:ext uri="{FF2B5EF4-FFF2-40B4-BE49-F238E27FC236}">
                <a16:creationId xmlns:a16="http://schemas.microsoft.com/office/drawing/2014/main" id="{E6C51E2E-96BC-E3FF-6C9B-4903A3FF6C10}"/>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8"/>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rPr>
              <a:pPr marL="205699" marR="0" lvl="0" indent="-205699" algn="l" defTabSz="1088421" rtl="0" eaLnBrk="1" fontAlgn="auto" latinLnBrk="0" hangingPunct="1">
                <a:lnSpc>
                  <a:spcPct val="90000"/>
                </a:lnSpc>
                <a:spcBef>
                  <a:spcPts val="0"/>
                </a:spcBef>
                <a:spcAft>
                  <a:spcPts val="0"/>
                </a:spcAft>
                <a:buClrTx/>
                <a:buSzPct val="120000"/>
                <a:buFontTx/>
                <a:buBlip>
                  <a:blip r:embed="rId8"/>
                </a:buBlip>
                <a:tabLst/>
                <a:defRPr/>
              </a:pPr>
              <a:t>23</a:t>
            </a:fld>
            <a:endParaRPr kumimoji="0" lang="en-US" sz="2000" b="0" i="0" u="none" strike="noStrike" kern="1200" cap="all" spc="0" normalizeH="0" baseline="10000" noProof="0">
              <a:ln>
                <a:noFill/>
              </a:ln>
              <a:solidFill>
                <a:prstClr val="black"/>
              </a:solidFill>
              <a:effectLst/>
              <a:uLnTx/>
              <a:uFillTx/>
            </a:endParaRPr>
          </a:p>
        </p:txBody>
      </p:sp>
      <p:sp>
        <p:nvSpPr>
          <p:cNvPr id="16"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rPr>
              <a:t>Confidential | Authorized HPE Partner Use Only</a:t>
            </a:r>
          </a:p>
        </p:txBody>
      </p:sp>
      <p:sp>
        <p:nvSpPr>
          <p:cNvPr id="10" name="Title 1">
            <a:extLst>
              <a:ext uri="{FF2B5EF4-FFF2-40B4-BE49-F238E27FC236}">
                <a16:creationId xmlns:a16="http://schemas.microsoft.com/office/drawing/2014/main" id="{BA7A3DB2-B8D4-4D62-E873-60D7A4AF883B}"/>
              </a:ext>
            </a:extLst>
          </p:cNvPr>
          <p:cNvSpPr txBox="1">
            <a:spLocks/>
          </p:cNvSpPr>
          <p:nvPr/>
        </p:nvSpPr>
        <p:spPr>
          <a:xfrm>
            <a:off x="391729" y="1493897"/>
            <a:ext cx="4840358" cy="1217928"/>
          </a:xfrm>
          <a:prstGeom prst="rect">
            <a:avLst/>
          </a:prstGeom>
          <a:noFill/>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srgbClr val="FF8300"/>
                </a:solidFill>
                <a:effectLst/>
                <a:uLnTx/>
                <a:uFillTx/>
              </a:rPr>
              <a:t>Accelerated</a:t>
            </a:r>
          </a:p>
        </p:txBody>
      </p:sp>
      <p:cxnSp>
        <p:nvCxnSpPr>
          <p:cNvPr id="14" name="Straight Connector 13">
            <a:extLst>
              <a:ext uri="{FF2B5EF4-FFF2-40B4-BE49-F238E27FC236}">
                <a16:creationId xmlns:a16="http://schemas.microsoft.com/office/drawing/2014/main" id="{E5A79B51-9335-C1CE-99B1-07A1506EBC62}"/>
              </a:ext>
            </a:extLst>
          </p:cNvPr>
          <p:cNvCxnSpPr>
            <a:cxnSpLocks/>
          </p:cNvCxnSpPr>
          <p:nvPr/>
        </p:nvCxnSpPr>
        <p:spPr>
          <a:xfrm flipH="1">
            <a:off x="459660" y="3429000"/>
            <a:ext cx="613079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32DEF68-AA06-6334-E629-5A1AE5EBAB2F}"/>
              </a:ext>
            </a:extLst>
          </p:cNvPr>
          <p:cNvSpPr txBox="1"/>
          <p:nvPr/>
        </p:nvSpPr>
        <p:spPr>
          <a:xfrm>
            <a:off x="1152939" y="-1404730"/>
            <a:ext cx="0" cy="0"/>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800" b="0" i="0" u="none" strike="noStrike" kern="1200" cap="none" spc="0" normalizeH="0" baseline="0" noProof="0" err="1">
              <a:ln>
                <a:noFill/>
              </a:ln>
              <a:solidFill>
                <a:prstClr val="black"/>
              </a:solidFill>
              <a:effectLst/>
              <a:uLnTx/>
              <a:uFillTx/>
              <a:latin typeface="MetricHPE"/>
            </a:endParaRPr>
          </a:p>
        </p:txBody>
      </p:sp>
      <p:sp>
        <p:nvSpPr>
          <p:cNvPr id="15" name="Content Placeholder 21">
            <a:extLst>
              <a:ext uri="{FF2B5EF4-FFF2-40B4-BE49-F238E27FC236}">
                <a16:creationId xmlns:a16="http://schemas.microsoft.com/office/drawing/2014/main" id="{9E6003DB-6B29-200D-C87E-91FE740EA12B}"/>
              </a:ext>
            </a:extLst>
          </p:cNvPr>
          <p:cNvSpPr txBox="1">
            <a:spLocks/>
          </p:cNvSpPr>
          <p:nvPr/>
        </p:nvSpPr>
        <p:spPr>
          <a:xfrm>
            <a:off x="8186519" y="3069514"/>
            <a:ext cx="3358509" cy="1763610"/>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2200" b="0" i="0" u="none" strike="noStrike" kern="1200" cap="none" spc="0" normalizeH="0" baseline="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rPr>
              <a:t>Up to</a:t>
            </a:r>
            <a:endParaRPr kumimoji="0" lang="en-US" sz="2200" b="0" i="0" u="none" strike="noStrike" kern="1200" cap="none" spc="0" normalizeH="0" baseline="3000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endParaRPr>
          </a:p>
        </p:txBody>
      </p:sp>
      <p:sp>
        <p:nvSpPr>
          <p:cNvPr id="19" name="Rectangle 4">
            <a:extLst>
              <a:ext uri="{FF2B5EF4-FFF2-40B4-BE49-F238E27FC236}">
                <a16:creationId xmlns:a16="http://schemas.microsoft.com/office/drawing/2014/main" id="{88775247-E4B0-E91F-3649-EAE09C91D154}"/>
              </a:ext>
            </a:extLst>
          </p:cNvPr>
          <p:cNvSpPr/>
          <p:nvPr/>
        </p:nvSpPr>
        <p:spPr bwMode="ltGray">
          <a:xfrm>
            <a:off x="8200611" y="3605619"/>
            <a:ext cx="4508018" cy="904554"/>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ts val="5100"/>
              </a:lnSpc>
              <a:spcBef>
                <a:spcPts val="0"/>
              </a:spcBef>
              <a:spcAft>
                <a:spcPts val="0"/>
              </a:spcAft>
              <a:buClrTx/>
              <a:buSzTx/>
              <a:buFontTx/>
              <a:buNone/>
              <a:tabLst/>
              <a:defRPr/>
            </a:pPr>
            <a:r>
              <a:rPr kumimoji="0" lang="en-US" sz="7200" b="1" i="0" u="none" strike="noStrike" kern="1200" cap="all" spc="0" normalizeH="0" baseline="0" noProof="0">
                <a:ln>
                  <a:noFill/>
                </a:ln>
                <a:solidFill>
                  <a:prstClr val="white"/>
                </a:solidFill>
                <a:effectLst/>
                <a:uLnTx/>
                <a:uFillTx/>
                <a:latin typeface="MetricHPE" panose="020B0503030202060203" pitchFamily="34" charset="77"/>
              </a:rPr>
              <a:t>33%</a:t>
            </a:r>
          </a:p>
        </p:txBody>
      </p:sp>
      <p:sp>
        <p:nvSpPr>
          <p:cNvPr id="20" name="Content Placeholder 21">
            <a:extLst>
              <a:ext uri="{FF2B5EF4-FFF2-40B4-BE49-F238E27FC236}">
                <a16:creationId xmlns:a16="http://schemas.microsoft.com/office/drawing/2014/main" id="{69972EAA-FE4C-87AA-5D72-7D88108FCFDD}"/>
              </a:ext>
            </a:extLst>
          </p:cNvPr>
          <p:cNvSpPr txBox="1">
            <a:spLocks/>
          </p:cNvSpPr>
          <p:nvPr/>
        </p:nvSpPr>
        <p:spPr>
          <a:xfrm>
            <a:off x="8205672" y="4216481"/>
            <a:ext cx="3170889" cy="1763610"/>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2200" b="0" i="0" u="none" strike="noStrike" kern="1200" cap="none" spc="0" normalizeH="0" baseline="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rPr>
              <a:t>more high-performance GPU density per server to power next gen workloads</a:t>
            </a:r>
            <a:r>
              <a:rPr kumimoji="0" lang="en-US" sz="2200" b="0" i="0" u="none" strike="noStrike" kern="1200" cap="none" spc="0" normalizeH="0" baseline="3000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rPr>
              <a:t>1</a:t>
            </a:r>
          </a:p>
        </p:txBody>
      </p:sp>
    </p:spTree>
    <p:extLst>
      <p:ext uri="{BB962C8B-B14F-4D97-AF65-F5344CB8AC3E}">
        <p14:creationId xmlns:p14="http://schemas.microsoft.com/office/powerpoint/2010/main" val="29113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FE3D282-9614-4EF8-6C74-ECE7536E8976}"/>
              </a:ext>
            </a:extLst>
          </p:cNvPr>
          <p:cNvSpPr/>
          <p:nvPr/>
        </p:nvSpPr>
        <p:spPr bwMode="ltGray">
          <a:xfrm>
            <a:off x="7858539" y="498768"/>
            <a:ext cx="3872616" cy="5504550"/>
          </a:xfrm>
          <a:prstGeom prst="roundRect">
            <a:avLst>
              <a:gd name="adj" fmla="val 3663"/>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3600" b="1" i="0" u="none" strike="noStrike" kern="1200" cap="none" spc="0" normalizeH="0" baseline="0" noProof="0">
              <a:ln>
                <a:noFill/>
              </a:ln>
              <a:solidFill>
                <a:prstClr val="white"/>
              </a:solidFill>
              <a:effectLst/>
              <a:uLnTx/>
              <a:uFillTx/>
              <a:latin typeface="MetricHPE" panose="020B0503030202060203" pitchFamily="34" charset="77"/>
              <a:sym typeface="MetricHPE" panose="020B0503030202060203" pitchFamily="34" charset="0"/>
            </a:endParaRPr>
          </a:p>
        </p:txBody>
      </p:sp>
      <p:pic>
        <p:nvPicPr>
          <p:cNvPr id="14" name="Picture 13" descr="A picture containing text, indoor, computer, electronics&#10;&#10;Description automatically generated">
            <a:extLst>
              <a:ext uri="{FF2B5EF4-FFF2-40B4-BE49-F238E27FC236}">
                <a16:creationId xmlns:a16="http://schemas.microsoft.com/office/drawing/2014/main" id="{3C6C0A0C-5F21-1DE4-A941-246E72ED17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724952" y="3681241"/>
            <a:ext cx="6341423" cy="1970138"/>
          </a:xfrm>
          <a:prstGeom prst="rect">
            <a:avLst/>
          </a:prstGeom>
        </p:spPr>
      </p:pic>
      <p:sp>
        <p:nvSpPr>
          <p:cNvPr id="3" name="Rectangle 4">
            <a:extLst>
              <a:ext uri="{FF2B5EF4-FFF2-40B4-BE49-F238E27FC236}">
                <a16:creationId xmlns:a16="http://schemas.microsoft.com/office/drawing/2014/main" id="{31204FBB-0DDC-DCA4-4E16-3EA8FC32FA86}"/>
              </a:ext>
            </a:extLst>
          </p:cNvPr>
          <p:cNvSpPr/>
          <p:nvPr/>
        </p:nvSpPr>
        <p:spPr bwMode="ltGray">
          <a:xfrm>
            <a:off x="8200611" y="1601476"/>
            <a:ext cx="4508018" cy="904554"/>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ts val="5100"/>
              </a:lnSpc>
              <a:spcBef>
                <a:spcPts val="0"/>
              </a:spcBef>
              <a:spcAft>
                <a:spcPts val="0"/>
              </a:spcAft>
              <a:buClrTx/>
              <a:buSzTx/>
              <a:buFontTx/>
              <a:buNone/>
              <a:tabLst/>
              <a:defRPr/>
            </a:pPr>
            <a:r>
              <a:rPr kumimoji="0" lang="en-US" sz="7200" b="1" i="0" u="none" strike="noStrike" kern="1200" cap="all" spc="0" normalizeH="0" baseline="0" noProof="0">
                <a:ln>
                  <a:noFill/>
                </a:ln>
                <a:solidFill>
                  <a:prstClr val="white"/>
                </a:solidFill>
                <a:effectLst/>
                <a:uLnTx/>
                <a:uFillTx/>
                <a:latin typeface="MetricHPE" panose="020B0503030202060203" pitchFamily="34" charset="77"/>
              </a:rPr>
              <a:t>30+</a:t>
            </a:r>
          </a:p>
        </p:txBody>
      </p:sp>
      <p:graphicFrame>
        <p:nvGraphicFramePr>
          <p:cNvPr id="7" name="Object 6" hidden="1">
            <a:extLst>
              <a:ext uri="{FF2B5EF4-FFF2-40B4-BE49-F238E27FC236}">
                <a16:creationId xmlns:a16="http://schemas.microsoft.com/office/drawing/2014/main" id="{D1B15195-DD9D-43EB-943C-ABBEBAA71D4A}"/>
              </a:ext>
            </a:extLst>
          </p:cNvPr>
          <p:cNvGraphicFramePr>
            <a:graphicFrameLocks noChangeAspect="1"/>
          </p:cNvGraphicFramePr>
          <p:nvPr>
            <p:custDataLst>
              <p:tags r:id="rId1"/>
            </p:custDataLst>
            <p:extLst>
              <p:ext uri="{D42A27DB-BD31-4B8C-83A1-F6EECF244321}">
                <p14:modId xmlns:p14="http://schemas.microsoft.com/office/powerpoint/2010/main" val="22523384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7" name="Object 6" hidden="1">
                        <a:extLst>
                          <a:ext uri="{FF2B5EF4-FFF2-40B4-BE49-F238E27FC236}">
                            <a16:creationId xmlns:a16="http://schemas.microsoft.com/office/drawing/2014/main" id="{D1B15195-DD9D-43EB-943C-ABBEBAA71D4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3" name="Slide Number Placeholder 22">
            <a:extLst>
              <a:ext uri="{FF2B5EF4-FFF2-40B4-BE49-F238E27FC236}">
                <a16:creationId xmlns:a16="http://schemas.microsoft.com/office/drawing/2014/main" id="{2C5CB14A-C706-C0B3-2726-EBB21E1567C9}"/>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8"/>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rPr>
              <a:pPr marL="205699" marR="0" lvl="0" indent="-205699" algn="l" defTabSz="1088421" rtl="0" eaLnBrk="1" fontAlgn="auto" latinLnBrk="0" hangingPunct="1">
                <a:lnSpc>
                  <a:spcPct val="90000"/>
                </a:lnSpc>
                <a:spcBef>
                  <a:spcPts val="0"/>
                </a:spcBef>
                <a:spcAft>
                  <a:spcPts val="0"/>
                </a:spcAft>
                <a:buClrTx/>
                <a:buSzPct val="120000"/>
                <a:buFontTx/>
                <a:buBlip>
                  <a:blip r:embed="rId8"/>
                </a:buBlip>
                <a:tabLst/>
                <a:defRPr/>
              </a:pPr>
              <a:t>24</a:t>
            </a:fld>
            <a:endParaRPr kumimoji="0" lang="en-US" sz="2000" b="0" i="0" u="none" strike="noStrike" kern="1200" cap="all" spc="0" normalizeH="0" baseline="10000" noProof="0">
              <a:ln>
                <a:noFill/>
              </a:ln>
              <a:solidFill>
                <a:prstClr val="black"/>
              </a:solidFill>
              <a:effectLst/>
              <a:uLnTx/>
              <a:uFillTx/>
            </a:endParaRPr>
          </a:p>
        </p:txBody>
      </p:sp>
      <p:sp>
        <p:nvSpPr>
          <p:cNvPr id="15"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rPr>
              <a:t>Confidential | Authorized HPE Partner Use Only</a:t>
            </a:r>
          </a:p>
        </p:txBody>
      </p:sp>
      <p:sp>
        <p:nvSpPr>
          <p:cNvPr id="26" name="TextBox 25">
            <a:extLst>
              <a:ext uri="{FF2B5EF4-FFF2-40B4-BE49-F238E27FC236}">
                <a16:creationId xmlns:a16="http://schemas.microsoft.com/office/drawing/2014/main" id="{D2FC557D-2A43-6B1D-5540-6E50E685277D}"/>
              </a:ext>
            </a:extLst>
          </p:cNvPr>
          <p:cNvSpPr txBox="1"/>
          <p:nvPr/>
        </p:nvSpPr>
        <p:spPr>
          <a:xfrm>
            <a:off x="13271500" y="4076700"/>
            <a:ext cx="0" cy="0"/>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800" b="0" i="0" u="none" strike="noStrike" kern="1200" cap="none" spc="0" normalizeH="0" baseline="0" noProof="0" err="1">
              <a:ln>
                <a:noFill/>
              </a:ln>
              <a:solidFill>
                <a:prstClr val="black"/>
              </a:solidFill>
              <a:effectLst/>
              <a:uLnTx/>
              <a:uFillTx/>
              <a:latin typeface="MetricHPE"/>
            </a:endParaRPr>
          </a:p>
        </p:txBody>
      </p:sp>
      <p:sp>
        <p:nvSpPr>
          <p:cNvPr id="5" name="Rectangle 4">
            <a:extLst>
              <a:ext uri="{FF2B5EF4-FFF2-40B4-BE49-F238E27FC236}">
                <a16:creationId xmlns:a16="http://schemas.microsoft.com/office/drawing/2014/main" id="{008EFDEE-F0C8-C2AA-491B-0FCC2693A219}"/>
              </a:ext>
            </a:extLst>
          </p:cNvPr>
          <p:cNvSpPr/>
          <p:nvPr/>
        </p:nvSpPr>
        <p:spPr>
          <a:xfrm>
            <a:off x="416484" y="2015921"/>
            <a:ext cx="6372505" cy="3244991"/>
          </a:xfrm>
          <a:prstGeom prst="rect">
            <a:avLst/>
          </a:prstGeom>
        </p:spPr>
        <p:txBody>
          <a:bodyPr wrap="square">
            <a:spAutoFit/>
          </a:bodyPr>
          <a:lstStyle/>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etricHPE Light" panose="020B0303030202060203" pitchFamily="34" charset="77"/>
              </a:rPr>
              <a:t>Enabling more infrastructure as code with expanded support for industry standard protocols like Redfish, PLDM and SPDM</a:t>
            </a: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etricHPE Light" panose="020B0303030202060203" pitchFamily="34" charset="77"/>
              </a:rPr>
              <a:t>Deliver scale-out performance with greater energy efficiency for cloud native workloads using HPE ProLiant RL300 Gen11</a:t>
            </a: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etricHPE Light"/>
              </a:rPr>
              <a:t>Choice of management for cloud native workloads on RL300 Gen11 of HPE </a:t>
            </a:r>
            <a:r>
              <a:rPr kumimoji="0" lang="en-US" sz="1800" b="0" i="0" u="none" strike="noStrike" kern="1200" cap="none" spc="0" normalizeH="0" baseline="0" noProof="0" err="1">
                <a:ln>
                  <a:noFill/>
                </a:ln>
                <a:solidFill>
                  <a:prstClr val="black"/>
                </a:solidFill>
                <a:effectLst/>
                <a:uLnTx/>
                <a:uFillTx/>
                <a:latin typeface="MetricHPE Light"/>
              </a:rPr>
              <a:t>iLO</a:t>
            </a:r>
            <a:r>
              <a:rPr kumimoji="0" lang="en-US" sz="1800" b="0" i="0" u="none" strike="noStrike" kern="1200" cap="none" spc="0" normalizeH="0" baseline="0" noProof="0">
                <a:ln>
                  <a:noFill/>
                </a:ln>
                <a:solidFill>
                  <a:prstClr val="black"/>
                </a:solidFill>
                <a:effectLst/>
                <a:uLnTx/>
                <a:uFillTx/>
                <a:latin typeface="MetricHPE Light"/>
              </a:rPr>
              <a:t> or </a:t>
            </a:r>
            <a:r>
              <a:rPr kumimoji="0" lang="en-US" sz="1800" b="0" i="0" u="none" strike="noStrike" kern="1200" cap="none" spc="0" normalizeH="0" baseline="0" noProof="0" err="1">
                <a:ln>
                  <a:noFill/>
                </a:ln>
                <a:solidFill>
                  <a:prstClr val="black"/>
                </a:solidFill>
                <a:effectLst/>
                <a:uLnTx/>
                <a:uFillTx/>
                <a:latin typeface="MetricHPE Light"/>
              </a:rPr>
              <a:t>OpenBMC</a:t>
            </a:r>
            <a:endParaRPr kumimoji="0" lang="en-US" sz="1800" b="0" i="0" u="none" strike="noStrike" kern="1200" cap="none" spc="0" normalizeH="0" baseline="0" noProof="0">
              <a:ln>
                <a:noFill/>
              </a:ln>
              <a:solidFill>
                <a:prstClr val="black"/>
              </a:solidFill>
              <a:effectLst/>
              <a:uLnTx/>
              <a:uFillTx/>
              <a:latin typeface="MetricHPE Light"/>
            </a:endParaRP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etricHPE Light" panose="020B0303030202060203" pitchFamily="34" charset="77"/>
              </a:rPr>
              <a:t>Increased adoption of Open Compute Project (OCP) standards driving better standardization across the data center with increased support and expanded capacity for OCP standard devices, including storage controllers</a:t>
            </a:r>
            <a:endParaRPr kumimoji="0" lang="en-US" sz="1800" b="0" i="0" u="none" strike="noStrike" kern="1200" cap="none" spc="0" normalizeH="0" baseline="0" noProof="0">
              <a:ln>
                <a:noFill/>
              </a:ln>
              <a:solidFill>
                <a:prstClr val="black"/>
              </a:solidFill>
              <a:effectLst/>
              <a:uLnTx/>
              <a:uFillTx/>
              <a:latin typeface="MetricHPE Light"/>
            </a:endParaRP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MetricHPE Light" panose="020B0303030202060203" pitchFamily="34" charset="77"/>
              <a:ea typeface="+mn-ea"/>
              <a:cs typeface="+mn-cs"/>
            </a:endParaRPr>
          </a:p>
        </p:txBody>
      </p:sp>
      <p:sp>
        <p:nvSpPr>
          <p:cNvPr id="6" name="Content Placeholder 21">
            <a:extLst>
              <a:ext uri="{FF2B5EF4-FFF2-40B4-BE49-F238E27FC236}">
                <a16:creationId xmlns:a16="http://schemas.microsoft.com/office/drawing/2014/main" id="{DEA89D37-3CD7-4ECD-4B77-FCC6FD66E8CC}"/>
              </a:ext>
            </a:extLst>
          </p:cNvPr>
          <p:cNvSpPr txBox="1">
            <a:spLocks/>
          </p:cNvSpPr>
          <p:nvPr/>
        </p:nvSpPr>
        <p:spPr>
          <a:xfrm>
            <a:off x="395649" y="1135371"/>
            <a:ext cx="6978927" cy="1112741"/>
          </a:xfrm>
          <a:prstGeom prst="rect">
            <a:avLst/>
          </a:prstGeom>
          <a:ln w="57150">
            <a:noFill/>
            <a:miter lim="800000"/>
          </a:ln>
        </p:spPr>
        <p:txBody>
          <a:bodyPr vert="horz" lIns="91440" tIns="91440" rIns="91440" bIns="91440" rtlCol="0">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 panose="020B0303030202060203" pitchFamily="34" charset="0"/>
              <a:buNone/>
              <a:tabLst/>
              <a:defRPr/>
            </a:pPr>
            <a:r>
              <a:rPr kumimoji="0" lang="en-US" sz="2400" b="0" i="0" u="none" strike="noStrike" kern="1200" cap="none" spc="0" normalizeH="0" baseline="0" noProof="0">
                <a:ln>
                  <a:noFill/>
                </a:ln>
                <a:solidFill>
                  <a:prstClr val="black"/>
                </a:solidFill>
                <a:effectLst/>
                <a:uLnTx/>
                <a:uFillTx/>
                <a:latin typeface="MetricHPE Light" panose="020B0303030202060203" pitchFamily="34" charset="77"/>
                <a:ea typeface="Calibri" panose="020F0502020204030204" pitchFamily="34" charset="0"/>
                <a:cs typeface="Times New Roman" panose="02020603050405020304" pitchFamily="18" charset="0"/>
              </a:rPr>
              <a:t>An open approach to your most demanding workloads </a:t>
            </a:r>
            <a:br>
              <a:rPr kumimoji="0" lang="en-US" sz="2400" b="0" i="0" u="none" strike="noStrike" kern="1200" cap="none" spc="0" normalizeH="0" baseline="0" noProof="0">
                <a:ln>
                  <a:noFill/>
                </a:ln>
                <a:solidFill>
                  <a:prstClr val="black"/>
                </a:solidFill>
                <a:effectLst/>
                <a:uLnTx/>
                <a:uFillTx/>
                <a:latin typeface="MetricHPE Light" panose="020B0303030202060203" pitchFamily="34" charset="77"/>
                <a:ea typeface="Calibri" panose="020F0502020204030204" pitchFamily="34" charset="0"/>
                <a:cs typeface="Times New Roman" panose="02020603050405020304" pitchFamily="18" charset="0"/>
              </a:rPr>
            </a:br>
            <a:endParaRPr kumimoji="0" lang="en-US" sz="2400" b="0" i="0" u="none" strike="noStrike" kern="1200" cap="none" spc="0" normalizeH="0" baseline="0" noProof="0">
              <a:ln>
                <a:noFill/>
              </a:ln>
              <a:solidFill>
                <a:prstClr val="black"/>
              </a:solidFill>
              <a:effectLst/>
              <a:uLnTx/>
              <a:uFillTx/>
              <a:latin typeface="MetricHPE Light" panose="020B0303030202060203" pitchFamily="34" charset="77"/>
              <a:ea typeface="Calibri" panose="020F0502020204030204" pitchFamily="34" charset="0"/>
              <a:cs typeface="Times New Roman" panose="02020603050405020304" pitchFamily="18" charset="0"/>
            </a:endParaRPr>
          </a:p>
        </p:txBody>
      </p:sp>
      <p:sp>
        <p:nvSpPr>
          <p:cNvPr id="9" name="Content Placeholder 21">
            <a:extLst>
              <a:ext uri="{FF2B5EF4-FFF2-40B4-BE49-F238E27FC236}">
                <a16:creationId xmlns:a16="http://schemas.microsoft.com/office/drawing/2014/main" id="{5B93BC62-1C62-257D-846C-737A0371D8CC}"/>
              </a:ext>
            </a:extLst>
          </p:cNvPr>
          <p:cNvSpPr txBox="1">
            <a:spLocks/>
          </p:cNvSpPr>
          <p:nvPr/>
        </p:nvSpPr>
        <p:spPr>
          <a:xfrm>
            <a:off x="8205672" y="2195783"/>
            <a:ext cx="3358509" cy="1763610"/>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800"/>
              </a:spcAft>
              <a:buClrTx/>
              <a:buSzTx/>
              <a:buFont typeface="" panose="020B0303030202060203" pitchFamily="34" charset="0"/>
              <a:buNone/>
              <a:tabLst/>
              <a:defRPr/>
            </a:pPr>
            <a:r>
              <a:rPr kumimoji="0" lang="en-US" sz="2400" b="0" i="0" u="none" strike="noStrike" kern="1200" cap="none" spc="0" normalizeH="0" baseline="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rPr>
              <a:t>years of leadership </a:t>
            </a:r>
            <a:br>
              <a:rPr kumimoji="0" lang="en-US" sz="2400" b="0" i="0" u="none" strike="noStrike" kern="1200" cap="none" spc="0" normalizeH="0" baseline="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rPr>
            </a:br>
            <a:r>
              <a:rPr kumimoji="0" lang="en-US" sz="2400" b="0" i="0" u="none" strike="noStrike" kern="1200" cap="none" spc="0" normalizeH="0" baseline="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rPr>
              <a:t>and commitment to industry standards </a:t>
            </a:r>
            <a:endParaRPr kumimoji="0" lang="en-US" sz="2400" b="0" i="0" u="none" strike="noStrike" kern="1200" cap="none" spc="0" normalizeH="0" baseline="30000" noProof="0">
              <a:ln>
                <a:noFill/>
              </a:ln>
              <a:solidFill>
                <a:prstClr val="white"/>
              </a:solidFill>
              <a:effectLst/>
              <a:uLnTx/>
              <a:uFillTx/>
              <a:latin typeface="MetricHPE Light" panose="020B0303030202060203" pitchFamily="34" charset="77"/>
              <a:ea typeface="Calibri" panose="020F050202020403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91E97A14-E29B-9986-2A04-CF862669FB55}"/>
              </a:ext>
            </a:extLst>
          </p:cNvPr>
          <p:cNvSpPr txBox="1">
            <a:spLocks/>
          </p:cNvSpPr>
          <p:nvPr/>
        </p:nvSpPr>
        <p:spPr>
          <a:xfrm>
            <a:off x="395650" y="163961"/>
            <a:ext cx="4840358" cy="1217928"/>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srgbClr val="FF8300"/>
                </a:solidFill>
                <a:effectLst/>
                <a:uLnTx/>
                <a:uFillTx/>
              </a:rPr>
              <a:t>Open</a:t>
            </a:r>
          </a:p>
        </p:txBody>
      </p:sp>
      <p:cxnSp>
        <p:nvCxnSpPr>
          <p:cNvPr id="13" name="Straight Connector 12">
            <a:extLst>
              <a:ext uri="{FF2B5EF4-FFF2-40B4-BE49-F238E27FC236}">
                <a16:creationId xmlns:a16="http://schemas.microsoft.com/office/drawing/2014/main" id="{6D5ED9E8-1A11-CDC8-1253-5985F0242E15}"/>
              </a:ext>
            </a:extLst>
          </p:cNvPr>
          <p:cNvCxnSpPr>
            <a:cxnSpLocks/>
          </p:cNvCxnSpPr>
          <p:nvPr/>
        </p:nvCxnSpPr>
        <p:spPr>
          <a:xfrm flipH="1">
            <a:off x="495300" y="1920756"/>
            <a:ext cx="613079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6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FD449BB9-28B4-AA17-76E0-5704BDAD2982}"/>
              </a:ext>
            </a:extLst>
          </p:cNvPr>
          <p:cNvSpPr>
            <a:spLocks noGrp="1"/>
          </p:cNvSpPr>
          <p:nvPr>
            <p:ph type="title"/>
          </p:nvPr>
        </p:nvSpPr>
        <p:spPr>
          <a:xfrm>
            <a:off x="285743" y="391852"/>
            <a:ext cx="11239507" cy="401362"/>
          </a:xfrm>
        </p:spPr>
        <p:txBody>
          <a:bodyPr vert="horz"/>
          <a:lstStyle/>
          <a:p>
            <a:r>
              <a:rPr kumimoji="0" lang="en-US" sz="2800" b="1" i="0" u="none" strike="noStrike" kern="1200" cap="none" spc="0" normalizeH="0" baseline="0" noProof="0">
                <a:ln>
                  <a:noFill/>
                </a:ln>
                <a:solidFill>
                  <a:schemeClr val="tx1">
                    <a:lumMod val="100000"/>
                  </a:schemeClr>
                </a:solidFill>
                <a:effectLst/>
                <a:uLnTx/>
                <a:uFillTx/>
                <a:latin typeface="MetricHPE"/>
                <a:ea typeface="+mj-ea"/>
              </a:rPr>
              <a:t>HPE ProLiant Gen11 Servers for everywhere your apps and data live</a:t>
            </a:r>
            <a:endParaRPr lang="en-GB">
              <a:solidFill>
                <a:schemeClr val="tx1">
                  <a:lumMod val="100000"/>
                </a:schemeClr>
              </a:solidFill>
            </a:endParaRPr>
          </a:p>
        </p:txBody>
      </p:sp>
      <p:sp>
        <p:nvSpPr>
          <p:cNvPr id="3" name="Slide Number Placeholder 2">
            <a:extLst>
              <a:ext uri="{FF2B5EF4-FFF2-40B4-BE49-F238E27FC236}">
                <a16:creationId xmlns:a16="http://schemas.microsoft.com/office/drawing/2014/main" id="{5B5F2B0C-7B79-262C-6D94-846398460456}"/>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fld id="{104FC826-72BB-4AF1-BA01-A94F7396A7DC}" type="slidenum">
              <a:rPr kumimoji="0" lang="en-US" sz="2000" b="0" i="0" u="none" strike="noStrike" kern="1200" cap="all" spc="0" normalizeH="0" baseline="10000" noProof="0" smtClean="0">
                <a:ln>
                  <a:noFill/>
                </a:ln>
                <a:solidFill>
                  <a:prstClr val="black">
                    <a:lumMod val="100000"/>
                  </a:prstClr>
                </a:solidFill>
                <a:effectLst/>
                <a:uLnTx/>
                <a:uFillTx/>
                <a:latin typeface="MetricHPE"/>
                <a:ea typeface="+mn-ea"/>
                <a:cs typeface="+mn-cs"/>
                <a:sym typeface="MetricHPE" panose="020B0503030202060203" pitchFamily="34" charset="0"/>
              </a:rPr>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t>25</a:t>
            </a:fld>
            <a:endParaRPr kumimoji="0" lang="en-US" sz="2000" b="0" i="0" u="none" strike="noStrike" kern="1200" cap="all" spc="0" normalizeH="0" baseline="10000" noProof="0">
              <a:ln>
                <a:noFill/>
              </a:ln>
              <a:solidFill>
                <a:prstClr val="black">
                  <a:lumMod val="100000"/>
                </a:prstClr>
              </a:solidFill>
              <a:effectLst/>
              <a:uLnTx/>
              <a:uFillTx/>
              <a:latin typeface="MetricHPE"/>
              <a:ea typeface="+mn-ea"/>
              <a:cs typeface="+mn-cs"/>
              <a:sym typeface="MetricHPE" panose="020B0503030202060203" pitchFamily="34" charset="0"/>
            </a:endParaRPr>
          </a:p>
        </p:txBody>
      </p:sp>
      <p:sp>
        <p:nvSpPr>
          <p:cNvPr id="4" name="Title 13">
            <a:extLst>
              <a:ext uri="{FF2B5EF4-FFF2-40B4-BE49-F238E27FC236}">
                <a16:creationId xmlns:a16="http://schemas.microsoft.com/office/drawing/2014/main" id="{EC9EBD88-AABC-3992-B383-59B3CA73EEB0}"/>
              </a:ext>
            </a:extLst>
          </p:cNvPr>
          <p:cNvSpPr txBox="1">
            <a:spLocks/>
          </p:cNvSpPr>
          <p:nvPr/>
        </p:nvSpPr>
        <p:spPr>
          <a:xfrm>
            <a:off x="285743" y="391852"/>
            <a:ext cx="11498270" cy="401638"/>
          </a:xfrm>
          <a:prstGeom prst="rect">
            <a:avLst/>
          </a:prstGeom>
        </p:spPr>
        <p:txBody>
          <a:bodyPr vert="horz"/>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MetricHPE"/>
              <a:ea typeface="+mj-ea"/>
              <a:cs typeface="+mj-cs"/>
            </a:endParaRPr>
          </a:p>
        </p:txBody>
      </p:sp>
      <p:sp>
        <p:nvSpPr>
          <p:cNvPr id="20" name="TextBox 219">
            <a:extLst>
              <a:ext uri="{FF2B5EF4-FFF2-40B4-BE49-F238E27FC236}">
                <a16:creationId xmlns:a16="http://schemas.microsoft.com/office/drawing/2014/main" id="{F04C2B91-6E3B-E55F-23EF-92768A1D914F}"/>
              </a:ext>
            </a:extLst>
          </p:cNvPr>
          <p:cNvSpPr txBox="1"/>
          <p:nvPr/>
        </p:nvSpPr>
        <p:spPr>
          <a:xfrm>
            <a:off x="254812" y="927484"/>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etricHPE" panose="020B0503030202060203" pitchFamily="34" charset="77"/>
                <a:ea typeface="+mn-ea"/>
                <a:cs typeface="+mn-cs"/>
              </a:rPr>
              <a:t>Edge optimized</a:t>
            </a:r>
          </a:p>
        </p:txBody>
      </p:sp>
      <p:cxnSp>
        <p:nvCxnSpPr>
          <p:cNvPr id="27" name="Straight Connector 26">
            <a:extLst>
              <a:ext uri="{FF2B5EF4-FFF2-40B4-BE49-F238E27FC236}">
                <a16:creationId xmlns:a16="http://schemas.microsoft.com/office/drawing/2014/main" id="{A08429D5-4674-C85E-C771-9D03FD25944A}"/>
              </a:ext>
            </a:extLst>
          </p:cNvPr>
          <p:cNvCxnSpPr>
            <a:cxnSpLocks/>
          </p:cNvCxnSpPr>
          <p:nvPr/>
        </p:nvCxnSpPr>
        <p:spPr>
          <a:xfrm>
            <a:off x="2420375" y="889955"/>
            <a:ext cx="0" cy="3887739"/>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10BDD55-43A3-523E-C267-3B1BD95B5AA0}"/>
              </a:ext>
            </a:extLst>
          </p:cNvPr>
          <p:cNvCxnSpPr>
            <a:cxnSpLocks/>
          </p:cNvCxnSpPr>
          <p:nvPr/>
        </p:nvCxnSpPr>
        <p:spPr>
          <a:xfrm>
            <a:off x="4837240" y="889955"/>
            <a:ext cx="0" cy="3887739"/>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Box 219">
            <a:extLst>
              <a:ext uri="{FF2B5EF4-FFF2-40B4-BE49-F238E27FC236}">
                <a16:creationId xmlns:a16="http://schemas.microsoft.com/office/drawing/2014/main" id="{3780E0A5-59D7-B275-0E00-9FF9BB7B0120}"/>
              </a:ext>
            </a:extLst>
          </p:cNvPr>
          <p:cNvSpPr txBox="1"/>
          <p:nvPr/>
        </p:nvSpPr>
        <p:spPr>
          <a:xfrm>
            <a:off x="4997279" y="931060"/>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etricHPE" panose="020B0503030202060203" pitchFamily="34" charset="77"/>
                <a:ea typeface="+mn-ea"/>
                <a:cs typeface="+mn-cs"/>
              </a:rPr>
              <a:t>Density optimized</a:t>
            </a:r>
          </a:p>
        </p:txBody>
      </p:sp>
      <p:sp>
        <p:nvSpPr>
          <p:cNvPr id="37" name="TextBox 181">
            <a:extLst>
              <a:ext uri="{FF2B5EF4-FFF2-40B4-BE49-F238E27FC236}">
                <a16:creationId xmlns:a16="http://schemas.microsoft.com/office/drawing/2014/main" id="{E5E76546-3CDA-6E5C-DAFF-07027822CF37}"/>
              </a:ext>
            </a:extLst>
          </p:cNvPr>
          <p:cNvSpPr txBox="1"/>
          <p:nvPr/>
        </p:nvSpPr>
        <p:spPr>
          <a:xfrm>
            <a:off x="4916403" y="1280941"/>
            <a:ext cx="2185107" cy="892552"/>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1U,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DL360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Intel® Xeon® Scalable Processor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MetricHPE"/>
              <a:ea typeface="+mn-ea"/>
              <a:cs typeface="+mn-cs"/>
            </a:endParaRPr>
          </a:p>
        </p:txBody>
      </p:sp>
      <p:pic>
        <p:nvPicPr>
          <p:cNvPr id="38" name="Picture 222" descr="A picture containing indoor&#10;&#10;Description automatically generated">
            <a:extLst>
              <a:ext uri="{FF2B5EF4-FFF2-40B4-BE49-F238E27FC236}">
                <a16:creationId xmlns:a16="http://schemas.microsoft.com/office/drawing/2014/main" id="{5B81E3C9-30E8-4739-D97B-4A30123393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182"/>
          <a:stretch/>
        </p:blipFill>
        <p:spPr>
          <a:xfrm>
            <a:off x="5078956" y="1817957"/>
            <a:ext cx="1860000" cy="617459"/>
          </a:xfrm>
          <a:prstGeom prst="rect">
            <a:avLst/>
          </a:prstGeom>
        </p:spPr>
      </p:pic>
      <p:sp>
        <p:nvSpPr>
          <p:cNvPr id="39" name="TextBox 191">
            <a:extLst>
              <a:ext uri="{FF2B5EF4-FFF2-40B4-BE49-F238E27FC236}">
                <a16:creationId xmlns:a16="http://schemas.microsoft.com/office/drawing/2014/main" id="{E671BDF7-F87E-D752-B634-E203A16565E4}"/>
              </a:ext>
            </a:extLst>
          </p:cNvPr>
          <p:cNvSpPr txBox="1"/>
          <p:nvPr/>
        </p:nvSpPr>
        <p:spPr>
          <a:xfrm>
            <a:off x="4850980" y="3520532"/>
            <a:ext cx="2315953" cy="538609"/>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2U,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DL380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Intel® Xeon® Scalable Processor</a:t>
            </a:r>
            <a:endPar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endParaRPr>
          </a:p>
        </p:txBody>
      </p:sp>
      <p:pic>
        <p:nvPicPr>
          <p:cNvPr id="40" name="Picture 183" descr="A picture containing electronics, computer&#10;&#10;Description automatically generated">
            <a:extLst>
              <a:ext uri="{FF2B5EF4-FFF2-40B4-BE49-F238E27FC236}">
                <a16:creationId xmlns:a16="http://schemas.microsoft.com/office/drawing/2014/main" id="{034C091E-51BD-4CD3-3D0A-23B1810691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69737" y="3916327"/>
            <a:ext cx="1878438" cy="893259"/>
          </a:xfrm>
          <a:prstGeom prst="rect">
            <a:avLst/>
          </a:prstGeom>
        </p:spPr>
      </p:pic>
      <p:cxnSp>
        <p:nvCxnSpPr>
          <p:cNvPr id="41" name="Straight Connector 40">
            <a:extLst>
              <a:ext uri="{FF2B5EF4-FFF2-40B4-BE49-F238E27FC236}">
                <a16:creationId xmlns:a16="http://schemas.microsoft.com/office/drawing/2014/main" id="{D12463D0-0465-6C24-9B9B-80BD89DCEE1A}"/>
              </a:ext>
            </a:extLst>
          </p:cNvPr>
          <p:cNvCxnSpPr>
            <a:cxnSpLocks/>
          </p:cNvCxnSpPr>
          <p:nvPr/>
        </p:nvCxnSpPr>
        <p:spPr>
          <a:xfrm>
            <a:off x="7254105" y="889955"/>
            <a:ext cx="0" cy="3887739"/>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219">
            <a:extLst>
              <a:ext uri="{FF2B5EF4-FFF2-40B4-BE49-F238E27FC236}">
                <a16:creationId xmlns:a16="http://schemas.microsoft.com/office/drawing/2014/main" id="{6939C7EB-06CE-AB52-5A03-59657C9E9B3D}"/>
              </a:ext>
            </a:extLst>
          </p:cNvPr>
          <p:cNvSpPr txBox="1"/>
          <p:nvPr/>
        </p:nvSpPr>
        <p:spPr>
          <a:xfrm>
            <a:off x="7427980" y="926758"/>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etricHPE" panose="020B0503030202060203" pitchFamily="34" charset="77"/>
                <a:ea typeface="+mn-ea"/>
                <a:cs typeface="+mn-cs"/>
              </a:rPr>
              <a:t>Accelerator optimized</a:t>
            </a:r>
          </a:p>
        </p:txBody>
      </p:sp>
      <p:sp>
        <p:nvSpPr>
          <p:cNvPr id="45" name="TextBox 220">
            <a:extLst>
              <a:ext uri="{FF2B5EF4-FFF2-40B4-BE49-F238E27FC236}">
                <a16:creationId xmlns:a16="http://schemas.microsoft.com/office/drawing/2014/main" id="{BA79757F-047D-F3F9-E6F8-CF5DB18EAE13}"/>
              </a:ext>
            </a:extLst>
          </p:cNvPr>
          <p:cNvSpPr txBox="1"/>
          <p:nvPr/>
        </p:nvSpPr>
        <p:spPr>
          <a:xfrm>
            <a:off x="7387055" y="1276639"/>
            <a:ext cx="2105204" cy="707886"/>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2U,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DL380a Gen11 </a:t>
            </a:r>
            <a:br>
              <a:rPr kumimoji="0" lang="en-US" sz="1200" b="0" i="0" u="none" strike="noStrike" kern="0" cap="none" spc="0" normalizeH="0" baseline="0" noProof="0" dirty="0">
                <a:ln>
                  <a:noFill/>
                </a:ln>
                <a:solidFill>
                  <a:prstClr val="black"/>
                </a:solidFill>
                <a:effectLst/>
                <a:uLnTx/>
                <a:uFillTx/>
                <a:latin typeface="MetricHPE"/>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Intel Xeon Scalable processor</a:t>
            </a:r>
            <a:endParaRPr kumimoji="0" lang="en-US" sz="1200" b="0" i="0" u="none" strike="noStrike" kern="0" cap="none" spc="0" normalizeH="0" baseline="0" noProof="0" dirty="0">
              <a:ln>
                <a:noFill/>
              </a:ln>
              <a:solidFill>
                <a:prstClr val="black"/>
              </a:solidFill>
              <a:effectLst/>
              <a:uLnTx/>
              <a:uFillTx/>
              <a:latin typeface="MetricHPE"/>
              <a:ea typeface="+mn-ea"/>
              <a:cs typeface="+mn-cs"/>
            </a:endParaRPr>
          </a:p>
        </p:txBody>
      </p:sp>
      <p:pic>
        <p:nvPicPr>
          <p:cNvPr id="46" name="Picture 45">
            <a:extLst>
              <a:ext uri="{FF2B5EF4-FFF2-40B4-BE49-F238E27FC236}">
                <a16:creationId xmlns:a16="http://schemas.microsoft.com/office/drawing/2014/main" id="{1F01BF87-EF62-C37B-6989-E14C9094D2E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6965" b="-1"/>
          <a:stretch/>
        </p:blipFill>
        <p:spPr>
          <a:xfrm>
            <a:off x="7488330" y="1813655"/>
            <a:ext cx="1902654" cy="759755"/>
          </a:xfrm>
          <a:prstGeom prst="rect">
            <a:avLst/>
          </a:prstGeom>
        </p:spPr>
      </p:pic>
      <p:sp>
        <p:nvSpPr>
          <p:cNvPr id="5" name="TextBox 219">
            <a:extLst>
              <a:ext uri="{FF2B5EF4-FFF2-40B4-BE49-F238E27FC236}">
                <a16:creationId xmlns:a16="http://schemas.microsoft.com/office/drawing/2014/main" id="{FDD7D13B-EAD7-AF43-7F44-E584B80780BC}"/>
              </a:ext>
            </a:extLst>
          </p:cNvPr>
          <p:cNvSpPr txBox="1"/>
          <p:nvPr/>
        </p:nvSpPr>
        <p:spPr>
          <a:xfrm>
            <a:off x="2602839" y="927484"/>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etricHPE" panose="020B0503030202060203" pitchFamily="34" charset="77"/>
                <a:ea typeface="+mn-ea"/>
                <a:cs typeface="+mn-cs"/>
              </a:rPr>
              <a:t>Edge optimized</a:t>
            </a:r>
          </a:p>
        </p:txBody>
      </p:sp>
      <p:sp>
        <p:nvSpPr>
          <p:cNvPr id="6" name="TextBox 220">
            <a:extLst>
              <a:ext uri="{FF2B5EF4-FFF2-40B4-BE49-F238E27FC236}">
                <a16:creationId xmlns:a16="http://schemas.microsoft.com/office/drawing/2014/main" id="{E146AF9A-F364-2E21-D7F0-4846F89952DE}"/>
              </a:ext>
            </a:extLst>
          </p:cNvPr>
          <p:cNvSpPr txBox="1"/>
          <p:nvPr/>
        </p:nvSpPr>
        <p:spPr>
          <a:xfrm>
            <a:off x="2489583" y="2236833"/>
            <a:ext cx="2158619" cy="707886"/>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1U, 1P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DL320 Gen11</a:t>
            </a:r>
            <a:br>
              <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rPr>
              <a:t> Gen Intel® Xeon® Scalable Processor</a:t>
            </a:r>
            <a:endPar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endParaRPr>
          </a:p>
        </p:txBody>
      </p:sp>
      <p:pic>
        <p:nvPicPr>
          <p:cNvPr id="7" name="Picture 222" descr="A picture containing indoor&#10;&#10;Description automatically generated">
            <a:extLst>
              <a:ext uri="{FF2B5EF4-FFF2-40B4-BE49-F238E27FC236}">
                <a16:creationId xmlns:a16="http://schemas.microsoft.com/office/drawing/2014/main" id="{96539FF0-5C8F-FF20-1C54-8826EDCE75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7994"/>
          <a:stretch/>
        </p:blipFill>
        <p:spPr>
          <a:xfrm>
            <a:off x="2670975" y="2783542"/>
            <a:ext cx="1854784" cy="625366"/>
          </a:xfrm>
          <a:prstGeom prst="rect">
            <a:avLst/>
          </a:prstGeom>
        </p:spPr>
      </p:pic>
      <p:sp>
        <p:nvSpPr>
          <p:cNvPr id="10" name="TextBox 219">
            <a:extLst>
              <a:ext uri="{FF2B5EF4-FFF2-40B4-BE49-F238E27FC236}">
                <a16:creationId xmlns:a16="http://schemas.microsoft.com/office/drawing/2014/main" id="{53098C3D-079A-0EDF-5D12-D0A7C5AE7194}"/>
              </a:ext>
            </a:extLst>
          </p:cNvPr>
          <p:cNvSpPr txBox="1"/>
          <p:nvPr/>
        </p:nvSpPr>
        <p:spPr>
          <a:xfrm>
            <a:off x="5006041" y="4911385"/>
            <a:ext cx="2023353"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etricHPE" panose="020B0503030202060203" pitchFamily="34" charset="77"/>
                <a:ea typeface="+mn-ea"/>
                <a:cs typeface="+mn-cs"/>
              </a:rPr>
              <a:t>Storage optimized</a:t>
            </a:r>
          </a:p>
        </p:txBody>
      </p:sp>
      <p:sp>
        <p:nvSpPr>
          <p:cNvPr id="13" name="TextBox 201">
            <a:extLst>
              <a:ext uri="{FF2B5EF4-FFF2-40B4-BE49-F238E27FC236}">
                <a16:creationId xmlns:a16="http://schemas.microsoft.com/office/drawing/2014/main" id="{A05FE84D-3E1B-55FC-98FE-347BEF87BA1F}"/>
              </a:ext>
            </a:extLst>
          </p:cNvPr>
          <p:cNvSpPr txBox="1"/>
          <p:nvPr/>
        </p:nvSpPr>
        <p:spPr>
          <a:xfrm>
            <a:off x="195596" y="4442520"/>
            <a:ext cx="2141787" cy="707886"/>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4U,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ML350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Intel® Xeon® Scalable Processor</a:t>
            </a:r>
            <a:endParaRPr kumimoji="0" lang="en-US" sz="1200" b="0" i="0" u="none" strike="noStrike" kern="0" cap="none" spc="0" normalizeH="0" baseline="0" noProof="0" dirty="0">
              <a:ln>
                <a:noFill/>
              </a:ln>
              <a:solidFill>
                <a:prstClr val="black"/>
              </a:solidFill>
              <a:effectLst/>
              <a:uLnTx/>
              <a:uFillTx/>
              <a:latin typeface="MetricHPE"/>
              <a:ea typeface="+mn-ea"/>
              <a:cs typeface="+mn-cs"/>
            </a:endParaRPr>
          </a:p>
        </p:txBody>
      </p:sp>
      <p:pic>
        <p:nvPicPr>
          <p:cNvPr id="14" name="Picture 13" descr="A picture containing text, computer&#10;&#10;Description automatically generated">
            <a:extLst>
              <a:ext uri="{FF2B5EF4-FFF2-40B4-BE49-F238E27FC236}">
                <a16:creationId xmlns:a16="http://schemas.microsoft.com/office/drawing/2014/main" id="{C50A69F0-13D5-C185-95F7-8CC933CAC36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7360" y="5128395"/>
            <a:ext cx="1394540" cy="1150496"/>
          </a:xfrm>
          <a:prstGeom prst="rect">
            <a:avLst/>
          </a:prstGeom>
        </p:spPr>
      </p:pic>
      <p:sp>
        <p:nvSpPr>
          <p:cNvPr id="29" name="TextBox 201">
            <a:extLst>
              <a:ext uri="{FF2B5EF4-FFF2-40B4-BE49-F238E27FC236}">
                <a16:creationId xmlns:a16="http://schemas.microsoft.com/office/drawing/2014/main" id="{97C9B0BF-B779-89ED-85C2-B1600B3443EC}"/>
              </a:ext>
            </a:extLst>
          </p:cNvPr>
          <p:cNvSpPr txBox="1"/>
          <p:nvPr/>
        </p:nvSpPr>
        <p:spPr>
          <a:xfrm>
            <a:off x="151758" y="2795473"/>
            <a:ext cx="2229463" cy="707886"/>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Tower, 1P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ML110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Intel® Xeon® Scalable Processor</a:t>
            </a:r>
            <a:endPar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endParaRPr>
          </a:p>
        </p:txBody>
      </p:sp>
      <p:pic>
        <p:nvPicPr>
          <p:cNvPr id="48" name="Picture 47">
            <a:extLst>
              <a:ext uri="{FF2B5EF4-FFF2-40B4-BE49-F238E27FC236}">
                <a16:creationId xmlns:a16="http://schemas.microsoft.com/office/drawing/2014/main" id="{40EC57E9-231D-4673-1852-28635AC5FCE4}"/>
              </a:ext>
            </a:extLst>
          </p:cNvPr>
          <p:cNvPicPr>
            <a:picLocks noChangeAspect="1"/>
          </p:cNvPicPr>
          <p:nvPr/>
        </p:nvPicPr>
        <p:blipFill>
          <a:blip r:embed="rId9"/>
          <a:stretch>
            <a:fillRect/>
          </a:stretch>
        </p:blipFill>
        <p:spPr>
          <a:xfrm>
            <a:off x="1054901" y="3531308"/>
            <a:ext cx="407642" cy="894622"/>
          </a:xfrm>
          <a:prstGeom prst="rect">
            <a:avLst/>
          </a:prstGeom>
        </p:spPr>
      </p:pic>
      <p:cxnSp>
        <p:nvCxnSpPr>
          <p:cNvPr id="49" name="Straight Connector 48">
            <a:extLst>
              <a:ext uri="{FF2B5EF4-FFF2-40B4-BE49-F238E27FC236}">
                <a16:creationId xmlns:a16="http://schemas.microsoft.com/office/drawing/2014/main" id="{32F98BB8-8068-6527-02CE-2B855B78B288}"/>
              </a:ext>
            </a:extLst>
          </p:cNvPr>
          <p:cNvCxnSpPr>
            <a:cxnSpLocks/>
          </p:cNvCxnSpPr>
          <p:nvPr/>
        </p:nvCxnSpPr>
        <p:spPr>
          <a:xfrm>
            <a:off x="9670969" y="870044"/>
            <a:ext cx="0" cy="3887739"/>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TextBox 219">
            <a:extLst>
              <a:ext uri="{FF2B5EF4-FFF2-40B4-BE49-F238E27FC236}">
                <a16:creationId xmlns:a16="http://schemas.microsoft.com/office/drawing/2014/main" id="{A6FEFB11-9470-F0D9-E7BA-DB2580673D3A}"/>
              </a:ext>
            </a:extLst>
          </p:cNvPr>
          <p:cNvSpPr txBox="1"/>
          <p:nvPr/>
        </p:nvSpPr>
        <p:spPr>
          <a:xfrm>
            <a:off x="7427980" y="3745447"/>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etricHPE" panose="020B0503030202060203" pitchFamily="34" charset="77"/>
                <a:ea typeface="+mn-ea"/>
                <a:cs typeface="+mn-cs"/>
              </a:rPr>
              <a:t>Big Data optimized</a:t>
            </a:r>
          </a:p>
        </p:txBody>
      </p:sp>
      <p:sp>
        <p:nvSpPr>
          <p:cNvPr id="52" name="TextBox 201">
            <a:extLst>
              <a:ext uri="{FF2B5EF4-FFF2-40B4-BE49-F238E27FC236}">
                <a16:creationId xmlns:a16="http://schemas.microsoft.com/office/drawing/2014/main" id="{FD25077F-6420-DB9F-E9A4-BC2853FBCBD8}"/>
              </a:ext>
            </a:extLst>
          </p:cNvPr>
          <p:cNvSpPr txBox="1"/>
          <p:nvPr/>
        </p:nvSpPr>
        <p:spPr>
          <a:xfrm>
            <a:off x="7251985" y="3994005"/>
            <a:ext cx="2375344" cy="738664"/>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2U, 4P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DL560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Intel® Xeon® Scalable Processor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MetricHPE"/>
              <a:ea typeface="+mn-ea"/>
              <a:cs typeface="+mn-cs"/>
            </a:endParaRPr>
          </a:p>
        </p:txBody>
      </p:sp>
      <p:sp>
        <p:nvSpPr>
          <p:cNvPr id="54" name="TextBox 219">
            <a:extLst>
              <a:ext uri="{FF2B5EF4-FFF2-40B4-BE49-F238E27FC236}">
                <a16:creationId xmlns:a16="http://schemas.microsoft.com/office/drawing/2014/main" id="{B8F35588-EB2B-19EE-44D1-6C414869BC1F}"/>
              </a:ext>
            </a:extLst>
          </p:cNvPr>
          <p:cNvSpPr txBox="1"/>
          <p:nvPr/>
        </p:nvSpPr>
        <p:spPr>
          <a:xfrm>
            <a:off x="9846964" y="897905"/>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etricHPE" panose="020B0503030202060203" pitchFamily="34" charset="77"/>
                <a:ea typeface="+mn-ea"/>
                <a:cs typeface="+mn-cs"/>
              </a:rPr>
              <a:t>Blade optimized</a:t>
            </a:r>
          </a:p>
        </p:txBody>
      </p:sp>
      <p:sp>
        <p:nvSpPr>
          <p:cNvPr id="55" name="TextBox 201">
            <a:extLst>
              <a:ext uri="{FF2B5EF4-FFF2-40B4-BE49-F238E27FC236}">
                <a16:creationId xmlns:a16="http://schemas.microsoft.com/office/drawing/2014/main" id="{5110D13F-84B4-89F7-9746-E72525771399}"/>
              </a:ext>
            </a:extLst>
          </p:cNvPr>
          <p:cNvSpPr txBox="1"/>
          <p:nvPr/>
        </p:nvSpPr>
        <p:spPr>
          <a:xfrm>
            <a:off x="9670969" y="1190691"/>
            <a:ext cx="2375344" cy="738664"/>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Blade,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Synergy 480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4</a:t>
            </a:r>
            <a:r>
              <a:rPr kumimoji="0" lang="en-US" sz="1100" b="0" i="0" u="none" strike="noStrike" kern="0" cap="none" spc="0" normalizeH="0" baseline="30000" noProof="0" dirty="0">
                <a:ln>
                  <a:noFill/>
                </a:ln>
                <a:solidFill>
                  <a:prstClr val="black"/>
                </a:solidFill>
                <a:effectLst/>
                <a:uLnTx/>
                <a:uFillTx/>
                <a:latin typeface="MetricHPE"/>
                <a:ea typeface="+mn-ea"/>
                <a:cs typeface="+mn-cs"/>
              </a:rPr>
              <a:t>th</a:t>
            </a:r>
            <a:r>
              <a:rPr kumimoji="0" lang="en-US" sz="1100" b="0" i="0" u="none" strike="noStrike" kern="0" cap="none" spc="0" normalizeH="0" baseline="0" noProof="0" dirty="0">
                <a:ln>
                  <a:noFill/>
                </a:ln>
                <a:solidFill>
                  <a:prstClr val="black"/>
                </a:solidFill>
                <a:effectLst/>
                <a:uLnTx/>
                <a:uFillTx/>
                <a:latin typeface="MetricHPE"/>
                <a:ea typeface="+mn-ea"/>
                <a:cs typeface="+mn-cs"/>
              </a:rPr>
              <a:t> </a:t>
            </a:r>
            <a:r>
              <a:rPr lang="en-US" sz="1100" kern="0" dirty="0">
                <a:solidFill>
                  <a:prstClr val="black"/>
                </a:solidFill>
                <a:latin typeface="MetricHPE"/>
              </a:rPr>
              <a:t>and 5</a:t>
            </a:r>
            <a:r>
              <a:rPr kumimoji="0" lang="en-US" sz="1100" b="0" i="0" u="none" strike="noStrike" kern="0" cap="none" spc="0" normalizeH="0" baseline="30000" noProof="0" dirty="0" err="1">
                <a:ln>
                  <a:noFill/>
                </a:ln>
                <a:solidFill>
                  <a:prstClr val="black"/>
                </a:solidFill>
                <a:effectLst/>
                <a:uLnTx/>
                <a:uFillTx/>
                <a:latin typeface="MetricHPE"/>
                <a:ea typeface="+mn-ea"/>
                <a:cs typeface="+mn-cs"/>
              </a:rPr>
              <a:t>th</a:t>
            </a:r>
            <a:r>
              <a:rPr kumimoji="0" lang="en-US" sz="1100" b="0" i="0" u="none" strike="noStrike" kern="0" cap="none" spc="0" normalizeH="0" baseline="30000" noProof="0" dirty="0">
                <a:ln>
                  <a:noFill/>
                </a:ln>
                <a:solidFill>
                  <a:prstClr val="black"/>
                </a:solidFill>
                <a:effectLst/>
                <a:uLnTx/>
                <a:uFillTx/>
                <a:latin typeface="MetricHPE"/>
                <a:ea typeface="+mn-ea"/>
                <a:cs typeface="+mn-cs"/>
              </a:rPr>
              <a:t> </a:t>
            </a:r>
            <a:r>
              <a:rPr kumimoji="0" lang="en-US" sz="1100" b="0" i="0" u="none" strike="noStrike" kern="0" cap="none" spc="0" normalizeH="0" baseline="0" noProof="0" dirty="0">
                <a:ln>
                  <a:noFill/>
                </a:ln>
                <a:solidFill>
                  <a:prstClr val="black"/>
                </a:solidFill>
                <a:effectLst/>
                <a:uLnTx/>
                <a:uFillTx/>
                <a:latin typeface="MetricHPE"/>
                <a:ea typeface="+mn-ea"/>
                <a:cs typeface="+mn-cs"/>
              </a:rPr>
              <a:t>Intel® Xeon® Scalable Processor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MetricHPE"/>
              <a:ea typeface="+mn-ea"/>
              <a:cs typeface="+mn-cs"/>
            </a:endParaRPr>
          </a:p>
        </p:txBody>
      </p:sp>
      <p:pic>
        <p:nvPicPr>
          <p:cNvPr id="57" name="Picture 56" descr="A close-up of a server&#10;&#10;Description automatically generated with medium confidence">
            <a:extLst>
              <a:ext uri="{FF2B5EF4-FFF2-40B4-BE49-F238E27FC236}">
                <a16:creationId xmlns:a16="http://schemas.microsoft.com/office/drawing/2014/main" id="{C94A76C4-88FF-0115-A866-4372CDD6CC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58389" y="1712447"/>
            <a:ext cx="600504" cy="1436614"/>
          </a:xfrm>
          <a:prstGeom prst="rect">
            <a:avLst/>
          </a:prstGeom>
        </p:spPr>
      </p:pic>
      <p:pic>
        <p:nvPicPr>
          <p:cNvPr id="59" name="Picture 58" descr="A picture containing electronics&#10;&#10;Description automatically generated">
            <a:extLst>
              <a:ext uri="{FF2B5EF4-FFF2-40B4-BE49-F238E27FC236}">
                <a16:creationId xmlns:a16="http://schemas.microsoft.com/office/drawing/2014/main" id="{38C9989C-9C74-BAAA-F456-244F1069D19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459849" y="4531021"/>
            <a:ext cx="1959616" cy="628821"/>
          </a:xfrm>
          <a:prstGeom prst="rect">
            <a:avLst/>
          </a:prstGeom>
        </p:spPr>
      </p:pic>
      <p:sp>
        <p:nvSpPr>
          <p:cNvPr id="22" name="Footer Placeholder 21">
            <a:extLst>
              <a:ext uri="{FF2B5EF4-FFF2-40B4-BE49-F238E27FC236}">
                <a16:creationId xmlns:a16="http://schemas.microsoft.com/office/drawing/2014/main" id="{8484537E-43E8-C618-6068-329E15BE16D3}"/>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panose="020B0503030202060203" pitchFamily="34" charset="0"/>
                <a:ea typeface="+mn-ea"/>
                <a:cs typeface="+mn-cs"/>
                <a:sym typeface="MetricHPE" panose="020B0503030202060203" pitchFamily="34" charset="0"/>
              </a:rPr>
              <a:t>Confidential | Authorized HPE Partner Use Only</a:t>
            </a:r>
          </a:p>
        </p:txBody>
      </p:sp>
      <p:pic>
        <p:nvPicPr>
          <p:cNvPr id="23" name="Picture 213" descr="A picture containing text, indoor, computer, electronics&#10;&#10;Description automatically generated">
            <a:extLst>
              <a:ext uri="{FF2B5EF4-FFF2-40B4-BE49-F238E27FC236}">
                <a16:creationId xmlns:a16="http://schemas.microsoft.com/office/drawing/2014/main" id="{93B35EE1-307A-A386-8E29-BBE8BE99C8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936446" y="4133418"/>
            <a:ext cx="1844390" cy="672974"/>
          </a:xfrm>
          <a:prstGeom prst="rect">
            <a:avLst/>
          </a:prstGeom>
        </p:spPr>
      </p:pic>
      <p:sp>
        <p:nvSpPr>
          <p:cNvPr id="24" name="TextBox 219">
            <a:extLst>
              <a:ext uri="{FF2B5EF4-FFF2-40B4-BE49-F238E27FC236}">
                <a16:creationId xmlns:a16="http://schemas.microsoft.com/office/drawing/2014/main" id="{0C404439-E97D-485F-527A-8ABCCC5BFDA9}"/>
              </a:ext>
            </a:extLst>
          </p:cNvPr>
          <p:cNvSpPr txBox="1"/>
          <p:nvPr/>
        </p:nvSpPr>
        <p:spPr>
          <a:xfrm>
            <a:off x="9846964" y="3410453"/>
            <a:ext cx="2023354" cy="233172"/>
          </a:xfrm>
          <a:prstGeom prst="rect">
            <a:avLst/>
          </a:prstGeom>
          <a:solidFill>
            <a:schemeClr val="accent5"/>
          </a:solidFill>
          <a:ln w="57150">
            <a:noFill/>
            <a:miter lim="800000"/>
          </a:ln>
        </p:spPr>
        <p:txBody>
          <a:bodyPr wrap="square" lIns="72000" tIns="72000" rIns="72000" bIns="7200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etricHPE" panose="020B0503030202060203" pitchFamily="34" charset="77"/>
                <a:ea typeface="+mn-ea"/>
                <a:cs typeface="+mn-cs"/>
              </a:rPr>
              <a:t>Cloud optimized</a:t>
            </a:r>
          </a:p>
        </p:txBody>
      </p:sp>
      <p:sp>
        <p:nvSpPr>
          <p:cNvPr id="28" name="TextBox 201">
            <a:extLst>
              <a:ext uri="{FF2B5EF4-FFF2-40B4-BE49-F238E27FC236}">
                <a16:creationId xmlns:a16="http://schemas.microsoft.com/office/drawing/2014/main" id="{20123909-D4F8-F9A7-1F95-704784F0439A}"/>
              </a:ext>
            </a:extLst>
          </p:cNvPr>
          <p:cNvSpPr txBox="1"/>
          <p:nvPr/>
        </p:nvSpPr>
        <p:spPr>
          <a:xfrm>
            <a:off x="9670969" y="3638254"/>
            <a:ext cx="2375344" cy="538609"/>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MetricHPE"/>
                <a:ea typeface="+mn-ea"/>
                <a:cs typeface="+mn-cs"/>
              </a:rPr>
              <a:t>1U, 1P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MetricHPE"/>
                <a:ea typeface="+mn-ea"/>
                <a:cs typeface="+mn-cs"/>
              </a:rPr>
              <a:t>HPE ProLiant RL300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MetricHPE"/>
                <a:ea typeface="+mn-ea"/>
                <a:cs typeface="+mn-cs"/>
              </a:rPr>
              <a:t>Ampere® Altra® and Ampere® Altra® Max</a:t>
            </a:r>
            <a:endParaRPr kumimoji="0" lang="en-US" sz="1200" b="0" i="0" u="none" strike="noStrike" kern="0" cap="none" spc="0" normalizeH="0" baseline="0" noProof="0">
              <a:ln>
                <a:noFill/>
              </a:ln>
              <a:solidFill>
                <a:prstClr val="black"/>
              </a:solidFill>
              <a:effectLst/>
              <a:uLnTx/>
              <a:uFillTx/>
              <a:latin typeface="MetricHPE"/>
              <a:ea typeface="+mn-ea"/>
              <a:cs typeface="+mn-cs"/>
            </a:endParaRPr>
          </a:p>
        </p:txBody>
      </p:sp>
      <p:sp>
        <p:nvSpPr>
          <p:cNvPr id="2" name="TextBox 201">
            <a:extLst>
              <a:ext uri="{FF2B5EF4-FFF2-40B4-BE49-F238E27FC236}">
                <a16:creationId xmlns:a16="http://schemas.microsoft.com/office/drawing/2014/main" id="{70BBADB5-00AA-9293-35A3-5B6E9E215E51}"/>
              </a:ext>
            </a:extLst>
          </p:cNvPr>
          <p:cNvSpPr txBox="1"/>
          <p:nvPr/>
        </p:nvSpPr>
        <p:spPr>
          <a:xfrm>
            <a:off x="304158" y="1252225"/>
            <a:ext cx="2229463" cy="538609"/>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Tower, 1P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ML30 Gen11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etricHPE"/>
                <a:ea typeface="+mn-ea"/>
                <a:cs typeface="+mn-cs"/>
              </a:rPr>
              <a:t>Intel® Xeon® E-2400 Processor</a:t>
            </a:r>
            <a:endPar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endParaRPr>
          </a:p>
        </p:txBody>
      </p:sp>
      <p:pic>
        <p:nvPicPr>
          <p:cNvPr id="25" name="Picture 24">
            <a:extLst>
              <a:ext uri="{FF2B5EF4-FFF2-40B4-BE49-F238E27FC236}">
                <a16:creationId xmlns:a16="http://schemas.microsoft.com/office/drawing/2014/main" id="{B926C5B3-6ADE-DEE8-25A8-9E1E73D2111C}"/>
              </a:ext>
            </a:extLst>
          </p:cNvPr>
          <p:cNvPicPr>
            <a:picLocks noChangeAspect="1"/>
          </p:cNvPicPr>
          <p:nvPr/>
        </p:nvPicPr>
        <p:blipFill>
          <a:blip r:embed="rId13"/>
          <a:stretch>
            <a:fillRect/>
          </a:stretch>
        </p:blipFill>
        <p:spPr>
          <a:xfrm>
            <a:off x="1003905" y="1895981"/>
            <a:ext cx="522257" cy="949559"/>
          </a:xfrm>
          <a:prstGeom prst="rect">
            <a:avLst/>
          </a:prstGeom>
        </p:spPr>
      </p:pic>
      <p:sp>
        <p:nvSpPr>
          <p:cNvPr id="26" name="TextBox 220">
            <a:extLst>
              <a:ext uri="{FF2B5EF4-FFF2-40B4-BE49-F238E27FC236}">
                <a16:creationId xmlns:a16="http://schemas.microsoft.com/office/drawing/2014/main" id="{C81F1533-808A-44B1-13CA-A51BAD950CF9}"/>
              </a:ext>
            </a:extLst>
          </p:cNvPr>
          <p:cNvSpPr txBox="1"/>
          <p:nvPr/>
        </p:nvSpPr>
        <p:spPr>
          <a:xfrm>
            <a:off x="2612783" y="1206335"/>
            <a:ext cx="2158619" cy="538609"/>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1U, 1P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ProLiant DL20 Gen11</a:t>
            </a:r>
            <a:br>
              <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rPr>
            </a:br>
            <a:r>
              <a:rPr kumimoji="0" lang="en-US" sz="1100" b="0" i="0" u="none" strike="noStrike" kern="0" cap="none" spc="0" normalizeH="0" baseline="0" noProof="0" dirty="0">
                <a:ln>
                  <a:noFill/>
                </a:ln>
                <a:solidFill>
                  <a:prstClr val="black"/>
                </a:solidFill>
                <a:effectLst/>
                <a:uLnTx/>
                <a:uFillTx/>
                <a:latin typeface="MetricHPE"/>
                <a:ea typeface="+mn-ea"/>
                <a:cs typeface="+mn-cs"/>
              </a:rPr>
              <a:t>Intel® Xeon® E-2400 Processor</a:t>
            </a:r>
            <a:endParaRPr kumimoji="0" lang="en-US" sz="1200" b="0" i="0" u="none" strike="noStrike" kern="0" cap="none" spc="0" normalizeH="0" baseline="0" noProof="0" dirty="0">
              <a:ln>
                <a:noFill/>
              </a:ln>
              <a:solidFill>
                <a:prstClr val="black"/>
              </a:solidFill>
              <a:effectLst/>
              <a:uLnTx/>
              <a:uFillTx/>
              <a:latin typeface="MetricHPE Light" panose="020B0303030202060203" pitchFamily="34" charset="77"/>
              <a:ea typeface="+mn-ea"/>
              <a:cs typeface="+mn-cs"/>
            </a:endParaRPr>
          </a:p>
        </p:txBody>
      </p:sp>
      <p:pic>
        <p:nvPicPr>
          <p:cNvPr id="30" name="Picture 29">
            <a:extLst>
              <a:ext uri="{FF2B5EF4-FFF2-40B4-BE49-F238E27FC236}">
                <a16:creationId xmlns:a16="http://schemas.microsoft.com/office/drawing/2014/main" id="{FF866B70-C396-313A-C7A5-DC1EEBB5A80C}"/>
              </a:ext>
            </a:extLst>
          </p:cNvPr>
          <p:cNvPicPr>
            <a:picLocks noChangeAspect="1"/>
          </p:cNvPicPr>
          <p:nvPr/>
        </p:nvPicPr>
        <p:blipFill>
          <a:blip r:embed="rId14"/>
          <a:stretch>
            <a:fillRect/>
          </a:stretch>
        </p:blipFill>
        <p:spPr>
          <a:xfrm>
            <a:off x="2775336" y="1725985"/>
            <a:ext cx="1803766" cy="517079"/>
          </a:xfrm>
          <a:prstGeom prst="rect">
            <a:avLst/>
          </a:prstGeom>
        </p:spPr>
      </p:pic>
      <p:sp>
        <p:nvSpPr>
          <p:cNvPr id="15" name="TextBox 220">
            <a:extLst>
              <a:ext uri="{FF2B5EF4-FFF2-40B4-BE49-F238E27FC236}">
                <a16:creationId xmlns:a16="http://schemas.microsoft.com/office/drawing/2014/main" id="{D0CF1E68-C691-D698-E083-3705C2BAEFF3}"/>
              </a:ext>
            </a:extLst>
          </p:cNvPr>
          <p:cNvSpPr txBox="1"/>
          <p:nvPr/>
        </p:nvSpPr>
        <p:spPr>
          <a:xfrm>
            <a:off x="2593843" y="4349027"/>
            <a:ext cx="2065054" cy="923330"/>
          </a:xfrm>
          <a:prstGeom prst="rect">
            <a:avLst/>
          </a:prstGeom>
          <a:noFill/>
          <a:ln w="57150">
            <a:noFill/>
            <a:miter lim="800000"/>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MetricHPE"/>
              </a:rPr>
              <a:t>2</a:t>
            </a:r>
            <a:r>
              <a:rPr kumimoji="0" lang="en-US" sz="1200" b="1" i="0" u="none" strike="noStrike" kern="0" cap="none" spc="0" normalizeH="0" baseline="0" noProof="0" dirty="0">
                <a:ln>
                  <a:noFill/>
                </a:ln>
                <a:solidFill>
                  <a:prstClr val="black"/>
                </a:solidFill>
                <a:effectLst/>
                <a:uLnTx/>
                <a:uFillTx/>
                <a:latin typeface="MetricHPE"/>
                <a:ea typeface="+mn-ea"/>
                <a:cs typeface="+mn-cs"/>
              </a:rPr>
              <a:t>U,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etricHPE"/>
                <a:ea typeface="+mn-ea"/>
                <a:cs typeface="+mn-cs"/>
              </a:rPr>
              <a:t>HPE </a:t>
            </a:r>
            <a:r>
              <a:rPr lang="en-US" sz="1200" b="1" kern="0" dirty="0" err="1">
                <a:solidFill>
                  <a:prstClr val="black"/>
                </a:solidFill>
                <a:latin typeface="MetricHPE"/>
              </a:rPr>
              <a:t>Edgeline</a:t>
            </a:r>
            <a:r>
              <a:rPr lang="en-US" sz="1200" b="1" kern="0" dirty="0">
                <a:solidFill>
                  <a:prstClr val="black"/>
                </a:solidFill>
                <a:latin typeface="MetricHPE"/>
              </a:rPr>
              <a:t> EL8000t</a:t>
            </a:r>
            <a:br>
              <a:rPr kumimoji="0" lang="en-US" sz="1200" b="0" i="0" u="none" strike="noStrike" kern="0" cap="none" spc="0" normalizeH="0" baseline="0" noProof="0" dirty="0">
                <a:ln>
                  <a:noFill/>
                </a:ln>
                <a:solidFill>
                  <a:prstClr val="black"/>
                </a:solidFill>
                <a:effectLst/>
                <a:uLnTx/>
                <a:uFillTx/>
                <a:latin typeface="MetricHPE"/>
                <a:ea typeface="+mn-ea"/>
                <a:cs typeface="+mn-cs"/>
              </a:rPr>
            </a:br>
            <a:r>
              <a:rPr kumimoji="0" lang="en-US" sz="1200" b="0" i="0" u="none" strike="noStrike" kern="0" cap="none" spc="0" normalizeH="0" baseline="0" noProof="0" dirty="0">
                <a:ln>
                  <a:noFill/>
                </a:ln>
                <a:solidFill>
                  <a:prstClr val="black"/>
                </a:solidFill>
                <a:effectLst/>
                <a:uLnTx/>
                <a:uFillTx/>
                <a:latin typeface="MetricHPE"/>
                <a:ea typeface="+mn-ea"/>
                <a:cs typeface="+mn-cs"/>
              </a:rPr>
              <a:t>4th and 5th Intel® Xeon® Scalable Processor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MetricHPE"/>
              <a:ea typeface="+mn-ea"/>
              <a:cs typeface="+mn-cs"/>
            </a:endParaRPr>
          </a:p>
        </p:txBody>
      </p:sp>
      <p:pic>
        <p:nvPicPr>
          <p:cNvPr id="18" name="Picture 17" descr="A close up of a computer&#10;&#10;Description automatically generated">
            <a:extLst>
              <a:ext uri="{FF2B5EF4-FFF2-40B4-BE49-F238E27FC236}">
                <a16:creationId xmlns:a16="http://schemas.microsoft.com/office/drawing/2014/main" id="{DDE65230-50AE-98B5-09D6-F222C706E9F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43234" y="5090796"/>
            <a:ext cx="1882669" cy="680415"/>
          </a:xfrm>
          <a:prstGeom prst="rect">
            <a:avLst/>
          </a:prstGeom>
        </p:spPr>
      </p:pic>
    </p:spTree>
    <p:extLst>
      <p:ext uri="{BB962C8B-B14F-4D97-AF65-F5344CB8AC3E}">
        <p14:creationId xmlns:p14="http://schemas.microsoft.com/office/powerpoint/2010/main" val="110431019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CC7E12-FDA1-D0B5-CAF8-048EC087BC4E}"/>
              </a:ext>
            </a:extLst>
          </p:cNvPr>
          <p:cNvSpPr>
            <a:spLocks noGrp="1"/>
          </p:cNvSpPr>
          <p:nvPr>
            <p:ph type="sldNum" sz="quarter" idx="11"/>
          </p:nvPr>
        </p:nvSpPr>
        <p:spPr/>
        <p:txBody>
          <a:bodyPr/>
          <a:lstStyle/>
          <a:p>
            <a:pPr marL="205699" marR="0" lvl="0" indent="-205699" algn="l" defTabSz="914400"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white"/>
                </a:solidFill>
                <a:effectLst/>
                <a:uLnTx/>
                <a:uFillTx/>
                <a:latin typeface="MetricHPE"/>
                <a:ea typeface="+mn-ea"/>
                <a:cs typeface="+mn-cs"/>
              </a:rPr>
              <a:pPr marL="205699" marR="0" lvl="0" indent="-205699" algn="l" defTabSz="914400" rtl="0" eaLnBrk="1" fontAlgn="auto" latinLnBrk="0" hangingPunct="1">
                <a:lnSpc>
                  <a:spcPct val="90000"/>
                </a:lnSpc>
                <a:spcBef>
                  <a:spcPts val="0"/>
                </a:spcBef>
                <a:spcAft>
                  <a:spcPts val="0"/>
                </a:spcAft>
                <a:buClrTx/>
                <a:buSzPct val="120000"/>
                <a:buFontTx/>
                <a:buBlip>
                  <a:blip r:embed="rId4"/>
                </a:buBlip>
                <a:tabLst/>
                <a:defRPr/>
              </a:pPr>
              <a:t>26</a:t>
            </a:fld>
            <a:endParaRPr kumimoji="0" lang="en-US" sz="2000" b="0" i="0" u="none" strike="noStrike" kern="1200" cap="all" spc="0" normalizeH="0" baseline="10000" noProof="0">
              <a:ln>
                <a:noFill/>
              </a:ln>
              <a:solidFill>
                <a:prstClr val="white"/>
              </a:solidFill>
              <a:effectLst/>
              <a:uLnTx/>
              <a:uFillTx/>
              <a:latin typeface="MetricHPE"/>
              <a:ea typeface="+mn-ea"/>
              <a:cs typeface="+mn-cs"/>
            </a:endParaRPr>
          </a:p>
        </p:txBody>
      </p:sp>
      <p:sp>
        <p:nvSpPr>
          <p:cNvPr id="8" name="Title 16">
            <a:extLst>
              <a:ext uri="{FF2B5EF4-FFF2-40B4-BE49-F238E27FC236}">
                <a16:creationId xmlns:a16="http://schemas.microsoft.com/office/drawing/2014/main" id="{ABD0BF3F-8D53-3066-B62C-58B61E10B184}"/>
              </a:ext>
            </a:extLst>
          </p:cNvPr>
          <p:cNvSpPr>
            <a:spLocks noGrp="1"/>
          </p:cNvSpPr>
          <p:nvPr/>
        </p:nvSpPr>
        <p:spPr>
          <a:xfrm>
            <a:off x="1379150" y="896443"/>
            <a:ext cx="9502697" cy="401637"/>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etricHPE"/>
                <a:ea typeface="+mj-ea"/>
                <a:cs typeface="+mj-cs"/>
              </a:rPr>
              <a:t>Leadership for performance and efficiency</a:t>
            </a:r>
          </a:p>
        </p:txBody>
      </p:sp>
      <p:sp>
        <p:nvSpPr>
          <p:cNvPr id="9" name="TextBox 2">
            <a:extLst>
              <a:ext uri="{FF2B5EF4-FFF2-40B4-BE49-F238E27FC236}">
                <a16:creationId xmlns:a16="http://schemas.microsoft.com/office/drawing/2014/main" id="{67C6FAD3-A246-1DC0-E967-E2E5005D84CB}"/>
              </a:ext>
            </a:extLst>
          </p:cNvPr>
          <p:cNvSpPr txBox="1"/>
          <p:nvPr/>
        </p:nvSpPr>
        <p:spPr>
          <a:xfrm>
            <a:off x="1739366" y="3098166"/>
            <a:ext cx="2801044" cy="1497974"/>
          </a:xfrm>
          <a:prstGeom prst="rect">
            <a:avLst/>
          </a:prstGeom>
          <a:noFill/>
          <a:ln w="57150">
            <a:noFill/>
            <a:miter lim="800000"/>
          </a:ln>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60000"/>
              </a:lnSpc>
              <a:spcBef>
                <a:spcPts val="0"/>
              </a:spcBef>
              <a:spcAft>
                <a:spcPts val="0"/>
              </a:spcAft>
              <a:buClrTx/>
              <a:buSzTx/>
              <a:buFontTx/>
              <a:buNone/>
              <a:tabLst/>
              <a:defRPr/>
            </a:pPr>
            <a:r>
              <a:rPr kumimoji="0" lang="en-US" sz="15000" b="1" i="0" u="none" strike="noStrike" kern="1200" cap="none" spc="0" normalizeH="0" baseline="0" noProof="0" dirty="0">
                <a:ln>
                  <a:noFill/>
                </a:ln>
                <a:solidFill>
                  <a:prstClr val="black"/>
                </a:solidFill>
                <a:effectLst/>
                <a:uLnTx/>
                <a:uFillTx/>
                <a:latin typeface="MetricHPE Semibold"/>
                <a:ea typeface="+mn-ea"/>
                <a:cs typeface="+mn-cs"/>
              </a:rPr>
              <a:t>42</a:t>
            </a:r>
            <a:endParaRPr kumimoji="0" lang="en-US" sz="15000" b="1" i="0" u="none" strike="noStrike" kern="1200" cap="none" spc="0" normalizeH="0" baseline="0" noProof="0" dirty="0">
              <a:ln>
                <a:noFill/>
              </a:ln>
              <a:solidFill>
                <a:prstClr val="black"/>
              </a:solidFill>
              <a:effectLst/>
              <a:uLnTx/>
              <a:uFillTx/>
              <a:latin typeface="MetricHPE Semibold" panose="020B0503030202060203" pitchFamily="34" charset="77"/>
              <a:ea typeface="+mn-ea"/>
              <a:cs typeface="+mn-cs"/>
            </a:endParaRPr>
          </a:p>
        </p:txBody>
      </p:sp>
      <p:sp>
        <p:nvSpPr>
          <p:cNvPr id="12" name="Arrow: Pentagon 11">
            <a:extLst>
              <a:ext uri="{FF2B5EF4-FFF2-40B4-BE49-F238E27FC236}">
                <a16:creationId xmlns:a16="http://schemas.microsoft.com/office/drawing/2014/main" id="{C5C454C7-2BDF-1A68-EBE1-8EBBC948B461}"/>
              </a:ext>
            </a:extLst>
          </p:cNvPr>
          <p:cNvSpPr/>
          <p:nvPr/>
        </p:nvSpPr>
        <p:spPr bwMode="ltGray">
          <a:xfrm>
            <a:off x="4111197" y="5549505"/>
            <a:ext cx="6619875"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137160" r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11 for </a:t>
            </a:r>
            <a:r>
              <a:rPr kumimoji="0" lang="en-US" sz="2400" b="1" i="0" u="none" strike="noStrike" kern="1200" cap="none" spc="0" normalizeH="0" baseline="0" noProof="0" dirty="0">
                <a:ln>
                  <a:noFill/>
                </a:ln>
                <a:solidFill>
                  <a:prstClr val="black"/>
                </a:solidFill>
                <a:effectLst/>
                <a:uLnTx/>
                <a:uFillTx/>
                <a:latin typeface="MetricHPE"/>
                <a:ea typeface="+mn-ea"/>
                <a:cs typeface="+mn-cs"/>
              </a:rPr>
              <a:t>energy efficiency</a:t>
            </a:r>
          </a:p>
        </p:txBody>
      </p:sp>
      <p:sp>
        <p:nvSpPr>
          <p:cNvPr id="13" name="Arrow: Pentagon 12">
            <a:extLst>
              <a:ext uri="{FF2B5EF4-FFF2-40B4-BE49-F238E27FC236}">
                <a16:creationId xmlns:a16="http://schemas.microsoft.com/office/drawing/2014/main" id="{DF90DBA7-1205-3D0C-346B-1900A72235B4}"/>
              </a:ext>
            </a:extLst>
          </p:cNvPr>
          <p:cNvSpPr/>
          <p:nvPr/>
        </p:nvSpPr>
        <p:spPr bwMode="ltGray">
          <a:xfrm>
            <a:off x="4111199" y="4961889"/>
            <a:ext cx="5911362"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13716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kumimoji="0" lang="en-US" sz="24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 </a:t>
            </a:r>
            <a:r>
              <a:rPr lang="en-US" sz="2400" dirty="0">
                <a:solidFill>
                  <a:prstClr val="black"/>
                </a:solidFill>
                <a:latin typeface="MetricHPE Light"/>
              </a:rPr>
              <a:t>6</a:t>
            </a:r>
            <a:r>
              <a:rPr kumimoji="0" lang="en-US" sz="2400" b="0" i="0" u="none" strike="noStrike" kern="1200" cap="none" spc="0" normalizeH="0" baseline="0" noProof="0" dirty="0">
                <a:ln>
                  <a:noFill/>
                </a:ln>
                <a:solidFill>
                  <a:prstClr val="black"/>
                </a:solidFill>
                <a:effectLst/>
                <a:uLnTx/>
                <a:uFillTx/>
                <a:latin typeface="MetricHPE Light"/>
                <a:ea typeface="+mn-ea"/>
                <a:cs typeface="+mn-cs"/>
              </a:rPr>
              <a:t> for </a:t>
            </a:r>
            <a:r>
              <a:rPr kumimoji="0" lang="en-US" sz="2400" b="1" i="0" u="none" strike="noStrike" kern="1200" cap="none" spc="0" normalizeH="0" baseline="0" noProof="0" dirty="0">
                <a:ln>
                  <a:noFill/>
                </a:ln>
                <a:solidFill>
                  <a:prstClr val="black"/>
                </a:solidFill>
                <a:effectLst/>
                <a:uLnTx/>
                <a:uFillTx/>
                <a:latin typeface="MetricHPE"/>
                <a:ea typeface="+mn-ea"/>
                <a:cs typeface="+mn-cs"/>
              </a:rPr>
              <a:t>cloud and virtualization </a:t>
            </a:r>
          </a:p>
        </p:txBody>
      </p:sp>
      <p:sp>
        <p:nvSpPr>
          <p:cNvPr id="14" name="Arrow: Pentagon 13">
            <a:extLst>
              <a:ext uri="{FF2B5EF4-FFF2-40B4-BE49-F238E27FC236}">
                <a16:creationId xmlns:a16="http://schemas.microsoft.com/office/drawing/2014/main" id="{9B4741CC-2B8B-2CDA-2830-7AC0E23A5B95}"/>
              </a:ext>
            </a:extLst>
          </p:cNvPr>
          <p:cNvSpPr/>
          <p:nvPr/>
        </p:nvSpPr>
        <p:spPr bwMode="ltGray">
          <a:xfrm>
            <a:off x="4111198" y="4377429"/>
            <a:ext cx="5911362"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13716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 6 for </a:t>
            </a:r>
            <a:r>
              <a:rPr kumimoji="0" lang="en-US" sz="2400" b="1" i="0" u="none" strike="noStrike" kern="1200" cap="none" spc="0" normalizeH="0" baseline="0" noProof="0" dirty="0">
                <a:ln>
                  <a:noFill/>
                </a:ln>
                <a:solidFill>
                  <a:prstClr val="black"/>
                </a:solidFill>
                <a:effectLst/>
                <a:uLnTx/>
                <a:uFillTx/>
                <a:latin typeface="MetricHPE"/>
                <a:ea typeface="+mn-ea"/>
                <a:cs typeface="+mn-cs"/>
              </a:rPr>
              <a:t>data management</a:t>
            </a:r>
          </a:p>
        </p:txBody>
      </p:sp>
      <p:sp>
        <p:nvSpPr>
          <p:cNvPr id="15" name="Arrow: Pentagon 14">
            <a:extLst>
              <a:ext uri="{FF2B5EF4-FFF2-40B4-BE49-F238E27FC236}">
                <a16:creationId xmlns:a16="http://schemas.microsoft.com/office/drawing/2014/main" id="{30DCB406-E146-2F77-1B9B-DC3594D3AC61}"/>
              </a:ext>
            </a:extLst>
          </p:cNvPr>
          <p:cNvSpPr/>
          <p:nvPr/>
        </p:nvSpPr>
        <p:spPr bwMode="ltGray">
          <a:xfrm>
            <a:off x="4111198" y="3205353"/>
            <a:ext cx="5190393"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13716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MetricHPE Light" panose="020B0303030202060203" pitchFamily="34" charset="77"/>
                <a:ea typeface="+mn-ea"/>
                <a:cs typeface="+mn-cs"/>
              </a:rPr>
              <a:t> 5 for </a:t>
            </a:r>
            <a:r>
              <a:rPr kumimoji="0" lang="en-US" sz="2400" b="1" i="0" u="none" strike="noStrike" kern="1200" cap="none" spc="0" normalizeH="0" baseline="0" noProof="0">
                <a:ln>
                  <a:noFill/>
                </a:ln>
                <a:solidFill>
                  <a:prstClr val="black"/>
                </a:solidFill>
                <a:effectLst/>
                <a:uLnTx/>
                <a:uFillTx/>
                <a:latin typeface="MetricHPE"/>
                <a:ea typeface="+mn-ea"/>
                <a:cs typeface="+mn-cs"/>
              </a:rPr>
              <a:t>content apps </a:t>
            </a:r>
          </a:p>
        </p:txBody>
      </p:sp>
      <p:sp>
        <p:nvSpPr>
          <p:cNvPr id="16" name="TextBox 7">
            <a:extLst>
              <a:ext uri="{FF2B5EF4-FFF2-40B4-BE49-F238E27FC236}">
                <a16:creationId xmlns:a16="http://schemas.microsoft.com/office/drawing/2014/main" id="{ECD56954-FEE4-114F-4792-028B9FB5D6B7}"/>
              </a:ext>
            </a:extLst>
          </p:cNvPr>
          <p:cNvSpPr txBox="1"/>
          <p:nvPr/>
        </p:nvSpPr>
        <p:spPr>
          <a:xfrm>
            <a:off x="1739366" y="4319173"/>
            <a:ext cx="2857679" cy="1013867"/>
          </a:xfrm>
          <a:prstGeom prst="rect">
            <a:avLst/>
          </a:prstGeom>
          <a:noFill/>
          <a:ln w="57150">
            <a:noFill/>
            <a:miter lim="800000"/>
          </a:ln>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6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world records </a:t>
            </a:r>
          </a:p>
        </p:txBody>
      </p:sp>
      <p:sp>
        <p:nvSpPr>
          <p:cNvPr id="18" name="Arrow: Pentagon 17">
            <a:extLst>
              <a:ext uri="{FF2B5EF4-FFF2-40B4-BE49-F238E27FC236}">
                <a16:creationId xmlns:a16="http://schemas.microsoft.com/office/drawing/2014/main" id="{1B34417A-67A0-91F6-8198-7002B3D100EE}"/>
              </a:ext>
            </a:extLst>
          </p:cNvPr>
          <p:cNvSpPr/>
          <p:nvPr/>
        </p:nvSpPr>
        <p:spPr bwMode="ltGray">
          <a:xfrm>
            <a:off x="4111197" y="3791391"/>
            <a:ext cx="5911363"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13716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MetricHPE Light" panose="020B0303030202060203" pitchFamily="34" charset="77"/>
                <a:ea typeface="+mn-ea"/>
                <a:cs typeface="+mn-cs"/>
              </a:rPr>
              <a:t> 7 for </a:t>
            </a:r>
            <a:r>
              <a:rPr kumimoji="0" lang="en-US" sz="2400" b="1" i="0" u="none" strike="noStrike" kern="1200" cap="none" spc="0" normalizeH="0" baseline="0" noProof="0">
                <a:ln>
                  <a:noFill/>
                </a:ln>
                <a:solidFill>
                  <a:prstClr val="black"/>
                </a:solidFill>
                <a:effectLst/>
                <a:uLnTx/>
                <a:uFillTx/>
                <a:latin typeface="MetricHPE"/>
                <a:ea typeface="+mn-ea"/>
                <a:cs typeface="+mn-cs"/>
              </a:rPr>
              <a:t>big data</a:t>
            </a:r>
          </a:p>
        </p:txBody>
      </p:sp>
      <p:cxnSp>
        <p:nvCxnSpPr>
          <p:cNvPr id="19" name="Straight Connector 18">
            <a:extLst>
              <a:ext uri="{FF2B5EF4-FFF2-40B4-BE49-F238E27FC236}">
                <a16:creationId xmlns:a16="http://schemas.microsoft.com/office/drawing/2014/main" id="{C5F69DB9-BC5B-ACF1-0BF0-7FE6D484C71A}"/>
              </a:ext>
            </a:extLst>
          </p:cNvPr>
          <p:cNvCxnSpPr>
            <a:cxnSpLocks/>
          </p:cNvCxnSpPr>
          <p:nvPr/>
        </p:nvCxnSpPr>
        <p:spPr>
          <a:xfrm>
            <a:off x="1819469" y="1622984"/>
            <a:ext cx="86494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rrow: Pentagon 19">
            <a:extLst>
              <a:ext uri="{FF2B5EF4-FFF2-40B4-BE49-F238E27FC236}">
                <a16:creationId xmlns:a16="http://schemas.microsoft.com/office/drawing/2014/main" id="{3ECDCBBE-27F9-550A-F4D5-B947EFC24D14}"/>
              </a:ext>
            </a:extLst>
          </p:cNvPr>
          <p:cNvSpPr/>
          <p:nvPr/>
        </p:nvSpPr>
        <p:spPr bwMode="ltGray">
          <a:xfrm>
            <a:off x="4111198" y="2619315"/>
            <a:ext cx="4794739"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13716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MetricHPE Light" panose="020B0303030202060203" pitchFamily="34" charset="77"/>
                <a:ea typeface="+mn-ea"/>
                <a:cs typeface="+mn-cs"/>
              </a:rPr>
              <a:t> 4 for </a:t>
            </a:r>
            <a:r>
              <a:rPr kumimoji="0" lang="en-US" sz="2400" b="1" i="0" u="none" strike="noStrike" kern="1200" cap="none" spc="0" normalizeH="0" baseline="0" noProof="0">
                <a:ln>
                  <a:noFill/>
                </a:ln>
                <a:solidFill>
                  <a:prstClr val="black"/>
                </a:solidFill>
                <a:effectLst/>
                <a:uLnTx/>
                <a:uFillTx/>
                <a:latin typeface="MetricHPE"/>
                <a:ea typeface="+mn-ea"/>
                <a:cs typeface="+mn-cs"/>
              </a:rPr>
              <a:t>artificial intelligence </a:t>
            </a:r>
          </a:p>
        </p:txBody>
      </p:sp>
      <p:sp>
        <p:nvSpPr>
          <p:cNvPr id="21" name="Arrow: Pentagon 20">
            <a:extLst>
              <a:ext uri="{FF2B5EF4-FFF2-40B4-BE49-F238E27FC236}">
                <a16:creationId xmlns:a16="http://schemas.microsoft.com/office/drawing/2014/main" id="{AD9C1A85-9DEC-8887-CC92-A0BC09EEF9E3}"/>
              </a:ext>
            </a:extLst>
          </p:cNvPr>
          <p:cNvSpPr/>
          <p:nvPr/>
        </p:nvSpPr>
        <p:spPr bwMode="ltGray">
          <a:xfrm>
            <a:off x="4111199" y="2033277"/>
            <a:ext cx="4573588" cy="41205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13716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 3 for </a:t>
            </a:r>
            <a:r>
              <a:rPr kumimoji="0" lang="en-US" sz="2400" b="1" i="0" u="none" strike="noStrike" kern="1200" cap="none" spc="0" normalizeH="0" baseline="0" noProof="0" dirty="0">
                <a:ln>
                  <a:noFill/>
                </a:ln>
                <a:solidFill>
                  <a:prstClr val="black"/>
                </a:solidFill>
                <a:effectLst/>
                <a:uLnTx/>
                <a:uFillTx/>
                <a:latin typeface="MetricHPE"/>
                <a:ea typeface="+mn-ea"/>
                <a:cs typeface="+mn-cs"/>
              </a:rPr>
              <a:t>enterprise server-side Java</a:t>
            </a:r>
          </a:p>
        </p:txBody>
      </p:sp>
      <p:sp>
        <p:nvSpPr>
          <p:cNvPr id="6" name="Footer Placeholder 5">
            <a:extLst>
              <a:ext uri="{FF2B5EF4-FFF2-40B4-BE49-F238E27FC236}">
                <a16:creationId xmlns:a16="http://schemas.microsoft.com/office/drawing/2014/main" id="{54081657-4C34-E2E8-CCEE-7EC9801A2B79}"/>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rPr>
              <a:t>Confidential | Authorized HPE Partner Use Only</a:t>
            </a:r>
          </a:p>
        </p:txBody>
      </p:sp>
    </p:spTree>
    <p:extLst>
      <p:ext uri="{BB962C8B-B14F-4D97-AF65-F5344CB8AC3E}">
        <p14:creationId xmlns:p14="http://schemas.microsoft.com/office/powerpoint/2010/main" val="424074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9" name="Arrow: Right 48">
            <a:extLst>
              <a:ext uri="{FF2B5EF4-FFF2-40B4-BE49-F238E27FC236}">
                <a16:creationId xmlns:a16="http://schemas.microsoft.com/office/drawing/2014/main" id="{1428C57C-8F8A-9A4E-3695-2CFF36765560}"/>
              </a:ext>
            </a:extLst>
          </p:cNvPr>
          <p:cNvSpPr/>
          <p:nvPr/>
        </p:nvSpPr>
        <p:spPr bwMode="ltGray">
          <a:xfrm rot="20421249">
            <a:off x="-673262" y="1976778"/>
            <a:ext cx="13263017" cy="2734056"/>
          </a:xfrm>
          <a:prstGeom prst="rightArrow">
            <a:avLst>
              <a:gd name="adj1" fmla="val 41681"/>
              <a:gd name="adj2" fmla="val 50000"/>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8" name="Oval 7">
            <a:extLst>
              <a:ext uri="{FF2B5EF4-FFF2-40B4-BE49-F238E27FC236}">
                <a16:creationId xmlns:a16="http://schemas.microsoft.com/office/drawing/2014/main" id="{0759425E-0ABC-56DF-4FFC-37CD502223F2}"/>
              </a:ext>
            </a:extLst>
          </p:cNvPr>
          <p:cNvSpPr/>
          <p:nvPr/>
        </p:nvSpPr>
        <p:spPr bwMode="ltGray">
          <a:xfrm>
            <a:off x="4111429" y="2330761"/>
            <a:ext cx="2325719" cy="2358094"/>
          </a:xfrm>
          <a:prstGeom prst="ellips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3" name="Slide Number Placeholder 2">
            <a:extLst>
              <a:ext uri="{FF2B5EF4-FFF2-40B4-BE49-F238E27FC236}">
                <a16:creationId xmlns:a16="http://schemas.microsoft.com/office/drawing/2014/main" id="{47EE376D-65CB-33BD-BB69-D08C3DD7CFCE}"/>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27</a:t>
            </a:fld>
            <a:endParaRPr kumimoji="0" lang="en-US" sz="2000" b="0" i="0" u="none" strike="noStrike" kern="1200" cap="all" spc="0" normalizeH="0" baseline="10000" noProof="0" dirty="0">
              <a:ln>
                <a:noFill/>
              </a:ln>
              <a:solidFill>
                <a:prstClr val="black"/>
              </a:solidFill>
              <a:effectLst/>
              <a:uLnTx/>
              <a:uFillTx/>
              <a:latin typeface="MetricHPE"/>
              <a:ea typeface="+mn-ea"/>
              <a:cs typeface="+mn-cs"/>
            </a:endParaRPr>
          </a:p>
        </p:txBody>
      </p:sp>
      <p:sp>
        <p:nvSpPr>
          <p:cNvPr id="2" name="Title 1">
            <a:extLst>
              <a:ext uri="{FF2B5EF4-FFF2-40B4-BE49-F238E27FC236}">
                <a16:creationId xmlns:a16="http://schemas.microsoft.com/office/drawing/2014/main" id="{99B98613-85CF-328C-8F11-3E65EDAA268D}"/>
              </a:ext>
            </a:extLst>
          </p:cNvPr>
          <p:cNvSpPr>
            <a:spLocks noGrp="1"/>
          </p:cNvSpPr>
          <p:nvPr>
            <p:ph type="title" idx="4294967295"/>
          </p:nvPr>
        </p:nvSpPr>
        <p:spPr>
          <a:xfrm>
            <a:off x="361507" y="577303"/>
            <a:ext cx="9718158" cy="401637"/>
          </a:xfrm>
        </p:spPr>
        <p:txBody>
          <a:bodyPr vert="horz"/>
          <a:lstStyle/>
          <a:p>
            <a:r>
              <a:rPr lang="en-US" sz="4400" dirty="0">
                <a:solidFill>
                  <a:srgbClr val="01A982"/>
                </a:solidFill>
              </a:rPr>
              <a:t>Accelerate</a:t>
            </a:r>
            <a:r>
              <a:rPr lang="en-US" dirty="0"/>
              <a:t> workload performance with HPE ProLiant Gen11 </a:t>
            </a:r>
          </a:p>
        </p:txBody>
      </p:sp>
      <p:grpSp>
        <p:nvGrpSpPr>
          <p:cNvPr id="7" name="Group 6">
            <a:extLst>
              <a:ext uri="{FF2B5EF4-FFF2-40B4-BE49-F238E27FC236}">
                <a16:creationId xmlns:a16="http://schemas.microsoft.com/office/drawing/2014/main" id="{C596FACB-E7C4-A1EA-A0DC-B87145C70378}"/>
              </a:ext>
            </a:extLst>
          </p:cNvPr>
          <p:cNvGrpSpPr>
            <a:grpSpLocks noChangeAspect="1"/>
          </p:cNvGrpSpPr>
          <p:nvPr/>
        </p:nvGrpSpPr>
        <p:grpSpPr>
          <a:xfrm>
            <a:off x="652196" y="3386489"/>
            <a:ext cx="2123999" cy="2458282"/>
            <a:chOff x="3452267" y="1618302"/>
            <a:chExt cx="2235308" cy="2587109"/>
          </a:xfrm>
        </p:grpSpPr>
        <p:sp>
          <p:nvSpPr>
            <p:cNvPr id="43" name="Rectangle: Rounded Corners 42">
              <a:extLst>
                <a:ext uri="{FF2B5EF4-FFF2-40B4-BE49-F238E27FC236}">
                  <a16:creationId xmlns:a16="http://schemas.microsoft.com/office/drawing/2014/main" id="{35144C7E-D5DC-C39C-0E7F-961DE4048B8C}"/>
                </a:ext>
              </a:extLst>
            </p:cNvPr>
            <p:cNvSpPr/>
            <p:nvPr/>
          </p:nvSpPr>
          <p:spPr bwMode="ltGray">
            <a:xfrm>
              <a:off x="3452267" y="1618302"/>
              <a:ext cx="2235308" cy="2515356"/>
            </a:xfrm>
            <a:prstGeom prst="roundRect">
              <a:avLst/>
            </a:prstGeom>
            <a:solidFill>
              <a:schemeClr val="tx1"/>
            </a:solidFill>
            <a:ln w="571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EC901"/>
                </a:solidFill>
                <a:effectLst/>
                <a:uLnTx/>
                <a:uFillTx/>
                <a:latin typeface="MetricHPE"/>
                <a:ea typeface="+mn-ea"/>
                <a:cs typeface="+mn-cs"/>
              </a:endParaRPr>
            </a:p>
          </p:txBody>
        </p:sp>
        <p:sp>
          <p:nvSpPr>
            <p:cNvPr id="44" name="Rectangle 43">
              <a:extLst>
                <a:ext uri="{FF2B5EF4-FFF2-40B4-BE49-F238E27FC236}">
                  <a16:creationId xmlns:a16="http://schemas.microsoft.com/office/drawing/2014/main" id="{655072EC-CFE3-35EB-73E0-6011F64C2072}"/>
                </a:ext>
              </a:extLst>
            </p:cNvPr>
            <p:cNvSpPr>
              <a:spLocks noChangeAspect="1"/>
            </p:cNvSpPr>
            <p:nvPr/>
          </p:nvSpPr>
          <p:spPr bwMode="ltGray">
            <a:xfrm>
              <a:off x="3624891" y="2828958"/>
              <a:ext cx="1909850" cy="10855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kumimoji="0" lang="en-US" sz="7200" b="1" i="0" u="none" strike="noStrike" kern="1200" cap="all" spc="0" normalizeH="0" baseline="0" noProof="0" dirty="0">
                  <a:ln>
                    <a:noFill/>
                  </a:ln>
                  <a:solidFill>
                    <a:prstClr val="white"/>
                  </a:solidFill>
                  <a:effectLst/>
                  <a:uLnTx/>
                  <a:uFillTx/>
                  <a:latin typeface="MetricHPE"/>
                  <a:ea typeface="+mn-ea"/>
                  <a:cs typeface="+mn-cs"/>
                </a:rPr>
                <a:t>43%</a:t>
              </a:r>
            </a:p>
          </p:txBody>
        </p:sp>
        <p:sp>
          <p:nvSpPr>
            <p:cNvPr id="45" name="TextBox 44">
              <a:extLst>
                <a:ext uri="{FF2B5EF4-FFF2-40B4-BE49-F238E27FC236}">
                  <a16:creationId xmlns:a16="http://schemas.microsoft.com/office/drawing/2014/main" id="{9159FA96-8893-5EBF-770D-2852DACAA834}"/>
                </a:ext>
              </a:extLst>
            </p:cNvPr>
            <p:cNvSpPr txBox="1"/>
            <p:nvPr/>
          </p:nvSpPr>
          <p:spPr>
            <a:xfrm>
              <a:off x="3669704" y="3680684"/>
              <a:ext cx="1909851" cy="524727"/>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reclaimed rack space </a:t>
              </a:r>
              <a:br>
                <a:rPr kumimoji="0" lang="en-US" sz="110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br>
              <a:r>
                <a:rPr kumimoji="0" lang="en-US" sz="110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Gen11 versus Gen10 Plus</a:t>
              </a:r>
              <a:r>
                <a:rPr kumimoji="0" lang="en-US" sz="1100" b="1" i="0" u="none" strike="noStrike" kern="1200" cap="none" spc="0" normalizeH="0" baseline="3000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1</a:t>
              </a:r>
              <a:br>
                <a:rPr kumimoji="0" lang="en-US" sz="110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br>
              <a:endParaRPr kumimoji="0" lang="en-US" sz="1100" b="1" i="0" u="none" strike="noStrike" kern="1200" cap="none" spc="0" normalizeH="0" baseline="3000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endParaRPr>
            </a:p>
          </p:txBody>
        </p:sp>
        <p:pic>
          <p:nvPicPr>
            <p:cNvPr id="46" name="Grafika 31">
              <a:extLst>
                <a:ext uri="{FF2B5EF4-FFF2-40B4-BE49-F238E27FC236}">
                  <a16:creationId xmlns:a16="http://schemas.microsoft.com/office/drawing/2014/main" id="{5845142E-8DE8-290D-8A33-E65B3F1466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5069" y="1958710"/>
              <a:ext cx="949704" cy="881868"/>
            </a:xfrm>
            <a:prstGeom prst="rect">
              <a:avLst/>
            </a:prstGeom>
          </p:spPr>
        </p:pic>
      </p:grpSp>
      <p:sp>
        <p:nvSpPr>
          <p:cNvPr id="57" name="TextBox 56">
            <a:extLst>
              <a:ext uri="{FF2B5EF4-FFF2-40B4-BE49-F238E27FC236}">
                <a16:creationId xmlns:a16="http://schemas.microsoft.com/office/drawing/2014/main" id="{8C5572D9-E60E-9BDB-F96B-8DA70641A194}"/>
              </a:ext>
            </a:extLst>
          </p:cNvPr>
          <p:cNvSpPr txBox="1"/>
          <p:nvPr/>
        </p:nvSpPr>
        <p:spPr>
          <a:xfrm>
            <a:off x="5504" y="2864520"/>
            <a:ext cx="921265" cy="461665"/>
          </a:xfrm>
          <a:prstGeom prst="rect">
            <a:avLst/>
          </a:prstGeom>
          <a:noFill/>
          <a:ln w="571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Up to:</a:t>
            </a:r>
            <a:endParaRPr kumimoji="0" lang="en-US" sz="24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 name="TextBox 3">
            <a:extLst>
              <a:ext uri="{FF2B5EF4-FFF2-40B4-BE49-F238E27FC236}">
                <a16:creationId xmlns:a16="http://schemas.microsoft.com/office/drawing/2014/main" id="{89AAE84B-3C0F-54CC-A5D5-BE2F26B6B64E}"/>
              </a:ext>
            </a:extLst>
          </p:cNvPr>
          <p:cNvSpPr txBox="1"/>
          <p:nvPr/>
        </p:nvSpPr>
        <p:spPr>
          <a:xfrm>
            <a:off x="1389625" y="6104474"/>
            <a:ext cx="9885099" cy="523220"/>
          </a:xfrm>
          <a:prstGeom prst="rect">
            <a:avLst/>
          </a:prstGeom>
          <a:noFill/>
          <a:ln w="571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MetricHPE"/>
                <a:ea typeface="+mn-ea"/>
                <a:cs typeface="+mn-cs"/>
              </a:rPr>
              <a:t>SPEC  and the names SPECpower_ssj and </a:t>
            </a:r>
            <a:r>
              <a:rPr kumimoji="0" lang="en-US" sz="700" b="0" i="0" u="none" strike="noStrike" kern="1200" cap="none" spc="0" normalizeH="0" baseline="0" noProof="0" dirty="0" err="1">
                <a:ln>
                  <a:noFill/>
                </a:ln>
                <a:solidFill>
                  <a:prstClr val="black"/>
                </a:solidFill>
                <a:effectLst/>
                <a:uLnTx/>
                <a:uFillTx/>
                <a:latin typeface="MetricHPE"/>
                <a:ea typeface="+mn-ea"/>
                <a:cs typeface="+mn-cs"/>
              </a:rPr>
              <a:t>SPECrate</a:t>
            </a:r>
            <a:r>
              <a:rPr kumimoji="0" lang="en-US" sz="700" b="0" i="0" u="none" strike="noStrike" kern="1200" cap="none" spc="0" normalizeH="0" baseline="0" noProof="0" dirty="0">
                <a:ln>
                  <a:noFill/>
                </a:ln>
                <a:solidFill>
                  <a:prstClr val="black"/>
                </a:solidFill>
                <a:effectLst/>
                <a:uLnTx/>
                <a:uFillTx/>
                <a:latin typeface="MetricHPE"/>
                <a:ea typeface="+mn-ea"/>
                <a:cs typeface="+mn-cs"/>
              </a:rPr>
              <a:t> are registered trademarks of the Standard Performance Evaluation Corporation (SPEC). The stated results are published or under review as of 06-10-2023, see spec.org. All rights reserved.</a:t>
            </a:r>
          </a:p>
          <a:p>
            <a:pPr marL="92075" marR="0" lvl="0" indent="-920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MetricHPE"/>
                <a:ea typeface="+mn-ea"/>
                <a:cs typeface="+mn-cs"/>
              </a:rPr>
              <a:t>SPECpower_ssj 2008 (same performance envelope): #1169 and 1185</a:t>
            </a:r>
          </a:p>
          <a:p>
            <a:pPr marL="92075" marR="0" lvl="0" indent="-920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MetricHPE"/>
                <a:ea typeface="+mn-ea"/>
                <a:cs typeface="+mn-cs"/>
              </a:rPr>
              <a:t>SPECrate2017_int_base: #20893, 36218, 37007, 37004 and pricing on April / June 2023.</a:t>
            </a:r>
          </a:p>
          <a:p>
            <a:pPr marL="92075" marR="0" lvl="0" indent="-920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MetricHPE"/>
                <a:ea typeface="+mn-ea"/>
                <a:cs typeface="+mn-cs"/>
              </a:rPr>
              <a:t>SPECpower_ssj 2008 (at 100% utilization): #1169 and 1185</a:t>
            </a:r>
          </a:p>
        </p:txBody>
      </p:sp>
      <p:grpSp>
        <p:nvGrpSpPr>
          <p:cNvPr id="36" name="Group 35"/>
          <p:cNvGrpSpPr>
            <a:grpSpLocks noChangeAspect="1"/>
          </p:cNvGrpSpPr>
          <p:nvPr/>
        </p:nvGrpSpPr>
        <p:grpSpPr>
          <a:xfrm>
            <a:off x="3834166" y="2281193"/>
            <a:ext cx="2666782" cy="2439560"/>
            <a:chOff x="300910" y="1618302"/>
            <a:chExt cx="2806535" cy="2567406"/>
          </a:xfrm>
        </p:grpSpPr>
        <p:sp>
          <p:nvSpPr>
            <p:cNvPr id="37" name="Rectangle 36">
              <a:extLst>
                <a:ext uri="{FF2B5EF4-FFF2-40B4-BE49-F238E27FC236}">
                  <a16:creationId xmlns:a16="http://schemas.microsoft.com/office/drawing/2014/main" id="{87363A03-0980-0637-27C1-7770619F93A1}"/>
                </a:ext>
              </a:extLst>
            </p:cNvPr>
            <p:cNvSpPr>
              <a:spLocks noChangeAspect="1"/>
            </p:cNvSpPr>
            <p:nvPr/>
          </p:nvSpPr>
          <p:spPr bwMode="ltGray">
            <a:xfrm>
              <a:off x="962958" y="2588732"/>
              <a:ext cx="1909850" cy="4990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kumimoji="0" lang="en-US" sz="7200" b="1" i="0" u="none" strike="noStrike" kern="1200" cap="all" spc="0" normalizeH="0" baseline="0" noProof="0" dirty="0">
                  <a:ln>
                    <a:noFill/>
                  </a:ln>
                  <a:solidFill>
                    <a:prstClr val="white"/>
                  </a:solidFill>
                  <a:effectLst/>
                  <a:uLnTx/>
                  <a:uFillTx/>
                  <a:latin typeface="MetricHPE"/>
                  <a:ea typeface="+mn-ea"/>
                  <a:cs typeface="+mn-cs"/>
                </a:rPr>
                <a:t>90%</a:t>
              </a:r>
            </a:p>
          </p:txBody>
        </p:sp>
        <p:grpSp>
          <p:nvGrpSpPr>
            <p:cNvPr id="38" name="Group 37">
              <a:extLst>
                <a:ext uri="{FF2B5EF4-FFF2-40B4-BE49-F238E27FC236}">
                  <a16:creationId xmlns:a16="http://schemas.microsoft.com/office/drawing/2014/main" id="{A522DEC6-F3ED-79FE-3C85-60D3560CCCCD}"/>
                </a:ext>
              </a:extLst>
            </p:cNvPr>
            <p:cNvGrpSpPr>
              <a:grpSpLocks noChangeAspect="1"/>
            </p:cNvGrpSpPr>
            <p:nvPr/>
          </p:nvGrpSpPr>
          <p:grpSpPr>
            <a:xfrm rot="10800000">
              <a:off x="300910" y="1618302"/>
              <a:ext cx="2806535" cy="2567406"/>
              <a:chOff x="4414878" y="1947606"/>
              <a:chExt cx="3659483" cy="3347679"/>
            </a:xfrm>
            <a:solidFill>
              <a:schemeClr val="accent5"/>
            </a:solidFill>
          </p:grpSpPr>
          <p:sp>
            <p:nvSpPr>
              <p:cNvPr id="41" name="Circle: Hollow 49">
                <a:extLst>
                  <a:ext uri="{FF2B5EF4-FFF2-40B4-BE49-F238E27FC236}">
                    <a16:creationId xmlns:a16="http://schemas.microsoft.com/office/drawing/2014/main" id="{8FB5EF4E-584E-5131-DA60-2F8418945BD5}"/>
                  </a:ext>
                </a:extLst>
              </p:cNvPr>
              <p:cNvSpPr/>
              <p:nvPr/>
            </p:nvSpPr>
            <p:spPr bwMode="ltGray">
              <a:xfrm>
                <a:off x="4414878" y="1947606"/>
                <a:ext cx="3335292" cy="3347679"/>
              </a:xfrm>
              <a:prstGeom prst="donut">
                <a:avLst>
                  <a:gd name="adj" fmla="val 3557"/>
                </a:avLst>
              </a:prstGeom>
              <a:solidFill>
                <a:srgbClr val="01A982"/>
              </a:solidFill>
              <a:ln w="571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42" name="Arrow: Down 50">
                <a:extLst>
                  <a:ext uri="{FF2B5EF4-FFF2-40B4-BE49-F238E27FC236}">
                    <a16:creationId xmlns:a16="http://schemas.microsoft.com/office/drawing/2014/main" id="{E9AAD60A-2B3D-3F80-FA78-D157747DBDC7}"/>
                  </a:ext>
                </a:extLst>
              </p:cNvPr>
              <p:cNvSpPr/>
              <p:nvPr/>
            </p:nvSpPr>
            <p:spPr bwMode="ltGray">
              <a:xfrm>
                <a:off x="7211107" y="3254383"/>
                <a:ext cx="863254" cy="931656"/>
              </a:xfrm>
              <a:prstGeom prst="downArrow">
                <a:avLst/>
              </a:prstGeom>
              <a:solidFill>
                <a:srgbClr val="01A98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prstClr val="black"/>
                  </a:solidFill>
                  <a:effectLst/>
                  <a:uLnTx/>
                  <a:uFillTx/>
                  <a:latin typeface="MetricHPE"/>
                  <a:ea typeface="+mn-ea"/>
                  <a:cs typeface="+mn-cs"/>
                </a:endParaRPr>
              </a:p>
            </p:txBody>
          </p:sp>
        </p:grpSp>
        <p:sp>
          <p:nvSpPr>
            <p:cNvPr id="39" name="TextBox 38">
              <a:extLst>
                <a:ext uri="{FF2B5EF4-FFF2-40B4-BE49-F238E27FC236}">
                  <a16:creationId xmlns:a16="http://schemas.microsoft.com/office/drawing/2014/main" id="{7C430E3D-8CA6-0892-AB8F-238675FBF201}"/>
                </a:ext>
              </a:extLst>
            </p:cNvPr>
            <p:cNvSpPr txBox="1"/>
            <p:nvPr/>
          </p:nvSpPr>
          <p:spPr>
            <a:xfrm>
              <a:off x="962958" y="3087812"/>
              <a:ext cx="1909850" cy="578172"/>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better price/performance</a:t>
              </a:r>
              <a:br>
                <a:rPr kumimoji="0" lang="en-US" sz="110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br>
              <a:r>
                <a:rPr kumimoji="0" lang="en-US" sz="110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Gen11 versus </a:t>
              </a:r>
              <a:br>
                <a:rPr kumimoji="0" lang="en-US" sz="110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br>
              <a:r>
                <a:rPr kumimoji="0" lang="en-US" sz="110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Gen10/Gen10 Plus</a:t>
              </a:r>
              <a:r>
                <a:rPr kumimoji="0" lang="en-US" sz="1100" b="1" i="0" u="none" strike="noStrike" kern="1200" cap="none" spc="0" normalizeH="0" baseline="3000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2</a:t>
              </a:r>
            </a:p>
          </p:txBody>
        </p:sp>
      </p:grpSp>
      <p:grpSp>
        <p:nvGrpSpPr>
          <p:cNvPr id="48" name="Group 47">
            <a:extLst>
              <a:ext uri="{FF2B5EF4-FFF2-40B4-BE49-F238E27FC236}">
                <a16:creationId xmlns:a16="http://schemas.microsoft.com/office/drawing/2014/main" id="{86F73F2B-155C-E43A-A417-AA0D70784252}"/>
              </a:ext>
            </a:extLst>
          </p:cNvPr>
          <p:cNvGrpSpPr/>
          <p:nvPr/>
        </p:nvGrpSpPr>
        <p:grpSpPr>
          <a:xfrm>
            <a:off x="7520779" y="1342716"/>
            <a:ext cx="2123999" cy="2390102"/>
            <a:chOff x="9304973" y="2136657"/>
            <a:chExt cx="2123999" cy="2390102"/>
          </a:xfrm>
        </p:grpSpPr>
        <p:grpSp>
          <p:nvGrpSpPr>
            <p:cNvPr id="29" name="Group 28">
              <a:extLst>
                <a:ext uri="{FF2B5EF4-FFF2-40B4-BE49-F238E27FC236}">
                  <a16:creationId xmlns:a16="http://schemas.microsoft.com/office/drawing/2014/main" id="{AF58B849-C1FC-3471-FF13-69614978B983}"/>
                </a:ext>
              </a:extLst>
            </p:cNvPr>
            <p:cNvGrpSpPr/>
            <p:nvPr/>
          </p:nvGrpSpPr>
          <p:grpSpPr>
            <a:xfrm>
              <a:off x="9304973" y="2136657"/>
              <a:ext cx="2123999" cy="2390102"/>
              <a:chOff x="6517822" y="2044684"/>
              <a:chExt cx="2235308" cy="2515356"/>
            </a:xfrm>
          </p:grpSpPr>
          <p:sp>
            <p:nvSpPr>
              <p:cNvPr id="31" name="Rectangle: Rounded Corners 30">
                <a:extLst>
                  <a:ext uri="{FF2B5EF4-FFF2-40B4-BE49-F238E27FC236}">
                    <a16:creationId xmlns:a16="http://schemas.microsoft.com/office/drawing/2014/main" id="{6273651C-4B9B-E342-F327-C2038E12224F}"/>
                  </a:ext>
                </a:extLst>
              </p:cNvPr>
              <p:cNvSpPr/>
              <p:nvPr/>
            </p:nvSpPr>
            <p:spPr bwMode="ltGray">
              <a:xfrm>
                <a:off x="6517822" y="2044684"/>
                <a:ext cx="2235308" cy="2515356"/>
              </a:xfrm>
              <a:prstGeom prst="roundRect">
                <a:avLst/>
              </a:prstGeom>
              <a:solidFill>
                <a:schemeClr val="tx1"/>
              </a:solidFill>
              <a:ln w="571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MetricHPE"/>
                  <a:ea typeface="+mn-ea"/>
                  <a:cs typeface="+mn-cs"/>
                </a:endParaRPr>
              </a:p>
            </p:txBody>
          </p:sp>
          <p:sp>
            <p:nvSpPr>
              <p:cNvPr id="32" name="Rectangle 31">
                <a:extLst>
                  <a:ext uri="{FF2B5EF4-FFF2-40B4-BE49-F238E27FC236}">
                    <a16:creationId xmlns:a16="http://schemas.microsoft.com/office/drawing/2014/main" id="{C1DC208F-0517-2F67-AD11-288B6573CCCD}"/>
                  </a:ext>
                </a:extLst>
              </p:cNvPr>
              <p:cNvSpPr>
                <a:spLocks noChangeAspect="1"/>
              </p:cNvSpPr>
              <p:nvPr/>
            </p:nvSpPr>
            <p:spPr bwMode="ltGray">
              <a:xfrm>
                <a:off x="6680550" y="3257311"/>
                <a:ext cx="1909850" cy="10855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kumimoji="0" lang="en-US" sz="7200" b="1" i="0" u="none" strike="noStrike" kern="1200" cap="all" spc="0" normalizeH="0" baseline="0" noProof="0" dirty="0">
                    <a:ln>
                      <a:noFill/>
                    </a:ln>
                    <a:solidFill>
                      <a:prstClr val="white"/>
                    </a:solidFill>
                    <a:effectLst/>
                    <a:uLnTx/>
                    <a:uFillTx/>
                    <a:latin typeface="MetricHPE"/>
                    <a:ea typeface="+mn-ea"/>
                    <a:cs typeface="+mn-cs"/>
                  </a:rPr>
                  <a:t>25%</a:t>
                </a:r>
              </a:p>
            </p:txBody>
          </p:sp>
          <p:sp>
            <p:nvSpPr>
              <p:cNvPr id="33" name="TextBox 32">
                <a:extLst>
                  <a:ext uri="{FF2B5EF4-FFF2-40B4-BE49-F238E27FC236}">
                    <a16:creationId xmlns:a16="http://schemas.microsoft.com/office/drawing/2014/main" id="{F94030F7-14B6-BDE5-EE27-A466604964B8}"/>
                  </a:ext>
                </a:extLst>
              </p:cNvPr>
              <p:cNvSpPr txBox="1"/>
              <p:nvPr/>
            </p:nvSpPr>
            <p:spPr>
              <a:xfrm>
                <a:off x="6712797" y="4050029"/>
                <a:ext cx="1909851" cy="403263"/>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05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more performance per kW versus Gen10 Plus</a:t>
                </a:r>
                <a:r>
                  <a:rPr kumimoji="0" lang="en-US" sz="1050" b="1" i="0" u="none" strike="noStrike" kern="1200" cap="none" spc="0" normalizeH="0" baseline="3000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3</a:t>
                </a:r>
                <a:r>
                  <a:rPr kumimoji="0" lang="en-US" sz="105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 </a:t>
                </a:r>
              </a:p>
            </p:txBody>
          </p:sp>
        </p:grpSp>
        <p:pic>
          <p:nvPicPr>
            <p:cNvPr id="35" name="Grafika 52">
              <a:extLst>
                <a:ext uri="{FF2B5EF4-FFF2-40B4-BE49-F238E27FC236}">
                  <a16:creationId xmlns:a16="http://schemas.microsoft.com/office/drawing/2014/main" id="{4EEDC9D2-FAFD-01EF-7A35-ACF62672A6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7634" y="2257776"/>
              <a:ext cx="799958" cy="1018130"/>
            </a:xfrm>
            <a:prstGeom prst="rect">
              <a:avLst/>
            </a:prstGeom>
          </p:spPr>
        </p:pic>
      </p:grpSp>
      <p:sp>
        <p:nvSpPr>
          <p:cNvPr id="14" name="Footer Placeholder 13">
            <a:extLst>
              <a:ext uri="{FF2B5EF4-FFF2-40B4-BE49-F238E27FC236}">
                <a16:creationId xmlns:a16="http://schemas.microsoft.com/office/drawing/2014/main" id="{10967F21-2904-A191-563F-88DA22A3CD5C}"/>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Confidential | Authorized HPE Partner Use Only</a:t>
            </a:r>
            <a:endParaRPr kumimoji="0" lang="en-US" sz="1200" b="0" i="0" u="none" strike="noStrike" kern="1200" cap="none" spc="0" normalizeH="0" baseline="0" noProof="0" dirty="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388697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9" name="Arrow: Right 48">
            <a:extLst>
              <a:ext uri="{FF2B5EF4-FFF2-40B4-BE49-F238E27FC236}">
                <a16:creationId xmlns:a16="http://schemas.microsoft.com/office/drawing/2014/main" id="{1428C57C-8F8A-9A4E-3695-2CFF36765560}"/>
              </a:ext>
            </a:extLst>
          </p:cNvPr>
          <p:cNvSpPr/>
          <p:nvPr/>
        </p:nvSpPr>
        <p:spPr bwMode="ltGray">
          <a:xfrm>
            <a:off x="1" y="2057400"/>
            <a:ext cx="12191998" cy="2734056"/>
          </a:xfrm>
          <a:prstGeom prst="rightArrow">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3" name="Slide Number Placeholder 2">
            <a:extLst>
              <a:ext uri="{FF2B5EF4-FFF2-40B4-BE49-F238E27FC236}">
                <a16:creationId xmlns:a16="http://schemas.microsoft.com/office/drawing/2014/main" id="{47EE376D-65CB-33BD-BB69-D08C3DD7CFCE}"/>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white"/>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28</a:t>
            </a:fld>
            <a:endParaRPr kumimoji="0" lang="en-US" sz="2000" b="0" i="0" u="none" strike="noStrike" kern="1200" cap="all" spc="0" normalizeH="0" baseline="10000" noProof="0" dirty="0">
              <a:ln>
                <a:noFill/>
              </a:ln>
              <a:solidFill>
                <a:prstClr val="white"/>
              </a:solidFill>
              <a:effectLst/>
              <a:uLnTx/>
              <a:uFillTx/>
              <a:latin typeface="MetricHPE"/>
              <a:ea typeface="+mn-ea"/>
              <a:cs typeface="+mn-cs"/>
            </a:endParaRPr>
          </a:p>
        </p:txBody>
      </p:sp>
      <p:sp>
        <p:nvSpPr>
          <p:cNvPr id="2" name="Title 1">
            <a:extLst>
              <a:ext uri="{FF2B5EF4-FFF2-40B4-BE49-F238E27FC236}">
                <a16:creationId xmlns:a16="http://schemas.microsoft.com/office/drawing/2014/main" id="{99B98613-85CF-328C-8F11-3E65EDAA268D}"/>
              </a:ext>
            </a:extLst>
          </p:cNvPr>
          <p:cNvSpPr>
            <a:spLocks noGrp="1"/>
          </p:cNvSpPr>
          <p:nvPr>
            <p:ph type="title" idx="4294967295"/>
          </p:nvPr>
        </p:nvSpPr>
        <p:spPr>
          <a:xfrm>
            <a:off x="358918" y="577303"/>
            <a:ext cx="11833081" cy="401637"/>
          </a:xfrm>
        </p:spPr>
        <p:txBody>
          <a:bodyPr vert="horz"/>
          <a:lstStyle/>
          <a:p>
            <a:r>
              <a:rPr lang="en-US" sz="4400" dirty="0">
                <a:solidFill>
                  <a:schemeClr val="accent3"/>
                </a:solidFill>
              </a:rPr>
              <a:t>Modernize</a:t>
            </a:r>
            <a:r>
              <a:rPr lang="en-US" dirty="0"/>
              <a:t> workload efficiency with HPE ProLiant Gen11 </a:t>
            </a:r>
          </a:p>
        </p:txBody>
      </p:sp>
      <p:sp>
        <p:nvSpPr>
          <p:cNvPr id="57" name="TextBox 56">
            <a:extLst>
              <a:ext uri="{FF2B5EF4-FFF2-40B4-BE49-F238E27FC236}">
                <a16:creationId xmlns:a16="http://schemas.microsoft.com/office/drawing/2014/main" id="{8C5572D9-E60E-9BDB-F96B-8DA70641A194}"/>
              </a:ext>
            </a:extLst>
          </p:cNvPr>
          <p:cNvSpPr txBox="1"/>
          <p:nvPr/>
        </p:nvSpPr>
        <p:spPr>
          <a:xfrm>
            <a:off x="-21329" y="2288085"/>
            <a:ext cx="957841" cy="461665"/>
          </a:xfrm>
          <a:prstGeom prst="rect">
            <a:avLst/>
          </a:prstGeom>
          <a:noFill/>
          <a:ln w="571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Up to:</a:t>
            </a:r>
            <a:endParaRPr kumimoji="0" lang="en-US" sz="24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 name="TextBox 3">
            <a:extLst>
              <a:ext uri="{FF2B5EF4-FFF2-40B4-BE49-F238E27FC236}">
                <a16:creationId xmlns:a16="http://schemas.microsoft.com/office/drawing/2014/main" id="{89AAE84B-3C0F-54CC-A5D5-BE2F26B6B64E}"/>
              </a:ext>
            </a:extLst>
          </p:cNvPr>
          <p:cNvSpPr txBox="1"/>
          <p:nvPr/>
        </p:nvSpPr>
        <p:spPr>
          <a:xfrm>
            <a:off x="1389625" y="6104474"/>
            <a:ext cx="9885099" cy="738664"/>
          </a:xfrm>
          <a:prstGeom prst="rect">
            <a:avLst/>
          </a:prstGeom>
          <a:noFill/>
          <a:ln w="571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MetricHPE"/>
                <a:ea typeface="+mn-ea"/>
                <a:cs typeface="+mn-cs"/>
              </a:rPr>
              <a:t>SPEC  and the names SPECpower_ssj and </a:t>
            </a:r>
            <a:r>
              <a:rPr kumimoji="0" lang="en-US" sz="700" b="0" i="0" u="none" strike="noStrike" kern="1200" cap="none" spc="0" normalizeH="0" baseline="0" noProof="0" dirty="0" err="1">
                <a:ln>
                  <a:noFill/>
                </a:ln>
                <a:solidFill>
                  <a:prstClr val="black"/>
                </a:solidFill>
                <a:effectLst/>
                <a:uLnTx/>
                <a:uFillTx/>
                <a:latin typeface="MetricHPE"/>
                <a:ea typeface="+mn-ea"/>
                <a:cs typeface="+mn-cs"/>
              </a:rPr>
              <a:t>SPECrate</a:t>
            </a:r>
            <a:r>
              <a:rPr kumimoji="0" lang="en-US" sz="700" b="0" i="0" u="none" strike="noStrike" kern="1200" cap="none" spc="0" normalizeH="0" baseline="0" noProof="0" dirty="0">
                <a:ln>
                  <a:noFill/>
                </a:ln>
                <a:solidFill>
                  <a:prstClr val="black"/>
                </a:solidFill>
                <a:effectLst/>
                <a:uLnTx/>
                <a:uFillTx/>
                <a:latin typeface="MetricHPE"/>
                <a:ea typeface="+mn-ea"/>
                <a:cs typeface="+mn-cs"/>
              </a:rPr>
              <a:t> are registered trademarks of the Standard Performance Evaluation Corporation (SPEC). The stated results are published or under review as of 06-10-2023, see spec.org. All rights reserved.</a:t>
            </a:r>
          </a:p>
          <a:p>
            <a:pPr marL="92075" marR="0" lvl="0" indent="-920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MetricHPE"/>
                <a:ea typeface="+mn-ea"/>
                <a:cs typeface="+mn-cs"/>
              </a:rPr>
              <a:t>SPECrate2017_int_base (same performance envelope):  #36223, and 36691.</a:t>
            </a:r>
          </a:p>
          <a:p>
            <a:pPr marL="92075" marR="0" lvl="0" indent="-920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MetricHPE"/>
                <a:ea typeface="+mn-ea"/>
                <a:cs typeface="+mn-cs"/>
              </a:rPr>
              <a:t>SPECrate2017_int_base (same performance envelope): #36223, and 36691, and power values estimated via HPE Power Advisor.</a:t>
            </a:r>
          </a:p>
          <a:p>
            <a:pPr marL="92075" marR="0" lvl="0" indent="-920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MetricHPE"/>
                <a:ea typeface="+mn-ea"/>
                <a:cs typeface="+mn-cs"/>
              </a:rPr>
              <a:t>SPECpower_ssj 2008 (same performance envelope): SPECpower_ssj 2008: #1273 and 1274</a:t>
            </a:r>
          </a:p>
          <a:p>
            <a:pPr marL="92075" marR="0" lvl="0" indent="-920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MetricHPE"/>
                <a:ea typeface="+mn-ea"/>
                <a:cs typeface="+mn-cs"/>
              </a:rPr>
              <a:t>SPECpower_ssj 2008 (at 100% utilization): #1273 and 1274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MetricHPE"/>
              <a:ea typeface="+mn-ea"/>
              <a:cs typeface="+mn-cs"/>
            </a:endParaRPr>
          </a:p>
        </p:txBody>
      </p:sp>
      <p:grpSp>
        <p:nvGrpSpPr>
          <p:cNvPr id="36" name="Group 35"/>
          <p:cNvGrpSpPr>
            <a:grpSpLocks noChangeAspect="1"/>
          </p:cNvGrpSpPr>
          <p:nvPr/>
        </p:nvGrpSpPr>
        <p:grpSpPr>
          <a:xfrm>
            <a:off x="358918" y="2136657"/>
            <a:ext cx="2704921" cy="2439560"/>
            <a:chOff x="260771" y="1618302"/>
            <a:chExt cx="2846673" cy="2567406"/>
          </a:xfrm>
        </p:grpSpPr>
        <p:sp>
          <p:nvSpPr>
            <p:cNvPr id="37" name="Rectangle 36">
              <a:extLst>
                <a:ext uri="{FF2B5EF4-FFF2-40B4-BE49-F238E27FC236}">
                  <a16:creationId xmlns:a16="http://schemas.microsoft.com/office/drawing/2014/main" id="{87363A03-0980-0637-27C1-7770619F93A1}"/>
                </a:ext>
              </a:extLst>
            </p:cNvPr>
            <p:cNvSpPr>
              <a:spLocks noChangeAspect="1"/>
            </p:cNvSpPr>
            <p:nvPr/>
          </p:nvSpPr>
          <p:spPr bwMode="ltGray">
            <a:xfrm>
              <a:off x="962958" y="2636848"/>
              <a:ext cx="1909850" cy="4990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kumimoji="0" lang="en-US" sz="7200" b="1" i="0" u="none" strike="noStrike" kern="1200" cap="all" spc="0" normalizeH="0" baseline="0" noProof="0" dirty="0">
                  <a:ln>
                    <a:noFill/>
                  </a:ln>
                  <a:solidFill>
                    <a:prstClr val="black"/>
                  </a:solidFill>
                  <a:effectLst/>
                  <a:uLnTx/>
                  <a:uFillTx/>
                  <a:latin typeface="MetricHPE"/>
                  <a:ea typeface="+mn-ea"/>
                  <a:cs typeface="+mn-cs"/>
                </a:rPr>
                <a:t>8:1</a:t>
              </a:r>
            </a:p>
          </p:txBody>
        </p:sp>
        <p:grpSp>
          <p:nvGrpSpPr>
            <p:cNvPr id="38" name="Group 37">
              <a:extLst>
                <a:ext uri="{FF2B5EF4-FFF2-40B4-BE49-F238E27FC236}">
                  <a16:creationId xmlns:a16="http://schemas.microsoft.com/office/drawing/2014/main" id="{A522DEC6-F3ED-79FE-3C85-60D3560CCCCD}"/>
                </a:ext>
              </a:extLst>
            </p:cNvPr>
            <p:cNvGrpSpPr>
              <a:grpSpLocks noChangeAspect="1"/>
            </p:cNvGrpSpPr>
            <p:nvPr/>
          </p:nvGrpSpPr>
          <p:grpSpPr>
            <a:xfrm rot="10800000">
              <a:off x="260771" y="1618302"/>
              <a:ext cx="2846673" cy="2567406"/>
              <a:chOff x="4414878" y="1947606"/>
              <a:chExt cx="3711819" cy="3347679"/>
            </a:xfrm>
            <a:solidFill>
              <a:schemeClr val="accent5"/>
            </a:solidFill>
          </p:grpSpPr>
          <p:sp>
            <p:nvSpPr>
              <p:cNvPr id="41" name="Circle: Hollow 49">
                <a:extLst>
                  <a:ext uri="{FF2B5EF4-FFF2-40B4-BE49-F238E27FC236}">
                    <a16:creationId xmlns:a16="http://schemas.microsoft.com/office/drawing/2014/main" id="{8FB5EF4E-584E-5131-DA60-2F8418945BD5}"/>
                  </a:ext>
                </a:extLst>
              </p:cNvPr>
              <p:cNvSpPr/>
              <p:nvPr/>
            </p:nvSpPr>
            <p:spPr bwMode="ltGray">
              <a:xfrm>
                <a:off x="4414878" y="1947606"/>
                <a:ext cx="3335292" cy="3347679"/>
              </a:xfrm>
              <a:prstGeom prst="donut">
                <a:avLst>
                  <a:gd name="adj" fmla="val 3557"/>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42" name="Arrow: Down 50">
                <a:extLst>
                  <a:ext uri="{FF2B5EF4-FFF2-40B4-BE49-F238E27FC236}">
                    <a16:creationId xmlns:a16="http://schemas.microsoft.com/office/drawing/2014/main" id="{E9AAD60A-2B3D-3F80-FA78-D157747DBDC7}"/>
                  </a:ext>
                </a:extLst>
              </p:cNvPr>
              <p:cNvSpPr/>
              <p:nvPr/>
            </p:nvSpPr>
            <p:spPr bwMode="ltGray">
              <a:xfrm rot="10800000">
                <a:off x="7263443" y="3151175"/>
                <a:ext cx="863254" cy="931656"/>
              </a:xfrm>
              <a:prstGeom prst="downArrow">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prstClr val="black"/>
                  </a:solidFill>
                  <a:effectLst/>
                  <a:uLnTx/>
                  <a:uFillTx/>
                  <a:latin typeface="MetricHPE"/>
                  <a:ea typeface="+mn-ea"/>
                  <a:cs typeface="+mn-cs"/>
                </a:endParaRPr>
              </a:p>
            </p:txBody>
          </p:sp>
        </p:grpSp>
        <p:sp>
          <p:nvSpPr>
            <p:cNvPr id="39" name="TextBox 38">
              <a:extLst>
                <a:ext uri="{FF2B5EF4-FFF2-40B4-BE49-F238E27FC236}">
                  <a16:creationId xmlns:a16="http://schemas.microsoft.com/office/drawing/2014/main" id="{7C430E3D-8CA6-0892-AB8F-238675FBF201}"/>
                </a:ext>
              </a:extLst>
            </p:cNvPr>
            <p:cNvSpPr txBox="1"/>
            <p:nvPr/>
          </p:nvSpPr>
          <p:spPr>
            <a:xfrm>
              <a:off x="962958" y="3135928"/>
              <a:ext cx="1909850" cy="417839"/>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dirty="0">
                  <a:ln>
                    <a:noFill/>
                  </a:ln>
                  <a:solidFill>
                    <a:prstClr val="black"/>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Gen9 to Gen11 server </a:t>
              </a:r>
            </a:p>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dirty="0">
                  <a:ln>
                    <a:noFill/>
                  </a:ln>
                  <a:solidFill>
                    <a:prstClr val="black"/>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consolidation</a:t>
              </a:r>
              <a:r>
                <a:rPr kumimoji="0" lang="en-US" sz="1100" b="1" i="0" u="none" strike="noStrike" kern="1200" cap="none" spc="0" normalizeH="0" baseline="30000" noProof="0" dirty="0">
                  <a:ln>
                    <a:noFill/>
                  </a:ln>
                  <a:solidFill>
                    <a:prstClr val="black"/>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1</a:t>
              </a:r>
            </a:p>
          </p:txBody>
        </p:sp>
      </p:grpSp>
      <p:grpSp>
        <p:nvGrpSpPr>
          <p:cNvPr id="48" name="Group 47">
            <a:extLst>
              <a:ext uri="{FF2B5EF4-FFF2-40B4-BE49-F238E27FC236}">
                <a16:creationId xmlns:a16="http://schemas.microsoft.com/office/drawing/2014/main" id="{86F73F2B-155C-E43A-A417-AA0D70784252}"/>
              </a:ext>
            </a:extLst>
          </p:cNvPr>
          <p:cNvGrpSpPr/>
          <p:nvPr/>
        </p:nvGrpSpPr>
        <p:grpSpPr>
          <a:xfrm>
            <a:off x="8429206" y="2161386"/>
            <a:ext cx="2123999" cy="2390102"/>
            <a:chOff x="9304973" y="2136657"/>
            <a:chExt cx="2123999" cy="2390102"/>
          </a:xfrm>
        </p:grpSpPr>
        <p:grpSp>
          <p:nvGrpSpPr>
            <p:cNvPr id="29" name="Group 28">
              <a:extLst>
                <a:ext uri="{FF2B5EF4-FFF2-40B4-BE49-F238E27FC236}">
                  <a16:creationId xmlns:a16="http://schemas.microsoft.com/office/drawing/2014/main" id="{AF58B849-C1FC-3471-FF13-69614978B983}"/>
                </a:ext>
              </a:extLst>
            </p:cNvPr>
            <p:cNvGrpSpPr/>
            <p:nvPr/>
          </p:nvGrpSpPr>
          <p:grpSpPr>
            <a:xfrm>
              <a:off x="9304973" y="2136657"/>
              <a:ext cx="2123999" cy="2390102"/>
              <a:chOff x="6517822" y="2044684"/>
              <a:chExt cx="2235308" cy="2515356"/>
            </a:xfrm>
          </p:grpSpPr>
          <p:sp>
            <p:nvSpPr>
              <p:cNvPr id="31" name="Rectangle: Rounded Corners 30">
                <a:extLst>
                  <a:ext uri="{FF2B5EF4-FFF2-40B4-BE49-F238E27FC236}">
                    <a16:creationId xmlns:a16="http://schemas.microsoft.com/office/drawing/2014/main" id="{6273651C-4B9B-E342-F327-C2038E12224F}"/>
                  </a:ext>
                </a:extLst>
              </p:cNvPr>
              <p:cNvSpPr/>
              <p:nvPr/>
            </p:nvSpPr>
            <p:spPr bwMode="ltGray">
              <a:xfrm>
                <a:off x="6517822" y="2044684"/>
                <a:ext cx="2235308" cy="2515356"/>
              </a:xfrm>
              <a:prstGeom prst="roundRect">
                <a:avLst/>
              </a:prstGeom>
              <a:solidFill>
                <a:schemeClr val="tx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MetricHPE"/>
                  <a:ea typeface="+mn-ea"/>
                  <a:cs typeface="+mn-cs"/>
                </a:endParaRPr>
              </a:p>
            </p:txBody>
          </p:sp>
          <p:sp>
            <p:nvSpPr>
              <p:cNvPr id="32" name="Rectangle 31">
                <a:extLst>
                  <a:ext uri="{FF2B5EF4-FFF2-40B4-BE49-F238E27FC236}">
                    <a16:creationId xmlns:a16="http://schemas.microsoft.com/office/drawing/2014/main" id="{C1DC208F-0517-2F67-AD11-288B6573CCCD}"/>
                  </a:ext>
                </a:extLst>
              </p:cNvPr>
              <p:cNvSpPr>
                <a:spLocks noChangeAspect="1"/>
              </p:cNvSpPr>
              <p:nvPr/>
            </p:nvSpPr>
            <p:spPr bwMode="ltGray">
              <a:xfrm>
                <a:off x="6680550" y="3257311"/>
                <a:ext cx="1909850" cy="10855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MetricHPE"/>
                    <a:ea typeface="+mn-ea"/>
                    <a:cs typeface="+mn-cs"/>
                  </a:rPr>
                  <a:t>6x</a:t>
                </a:r>
              </a:p>
            </p:txBody>
          </p:sp>
          <p:sp>
            <p:nvSpPr>
              <p:cNvPr id="33" name="TextBox 32">
                <a:extLst>
                  <a:ext uri="{FF2B5EF4-FFF2-40B4-BE49-F238E27FC236}">
                    <a16:creationId xmlns:a16="http://schemas.microsoft.com/office/drawing/2014/main" id="{F94030F7-14B6-BDE5-EE27-A466604964B8}"/>
                  </a:ext>
                </a:extLst>
              </p:cNvPr>
              <p:cNvSpPr txBox="1"/>
              <p:nvPr/>
            </p:nvSpPr>
            <p:spPr>
              <a:xfrm>
                <a:off x="6712797" y="4050029"/>
                <a:ext cx="1909851" cy="403263"/>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05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more performance per kW versus Gen8</a:t>
                </a:r>
                <a:r>
                  <a:rPr kumimoji="0" lang="en-US" sz="1050" b="1" i="0" u="none" strike="noStrike" kern="1200" cap="none" spc="0" normalizeH="0" baseline="3000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4</a:t>
                </a:r>
                <a:r>
                  <a:rPr kumimoji="0" lang="en-US" sz="105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 </a:t>
                </a:r>
              </a:p>
            </p:txBody>
          </p:sp>
        </p:grpSp>
        <p:pic>
          <p:nvPicPr>
            <p:cNvPr id="35" name="Grafika 52">
              <a:extLst>
                <a:ext uri="{FF2B5EF4-FFF2-40B4-BE49-F238E27FC236}">
                  <a16:creationId xmlns:a16="http://schemas.microsoft.com/office/drawing/2014/main" id="{4EEDC9D2-FAFD-01EF-7A35-ACF62672A6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7634" y="2257776"/>
              <a:ext cx="799958" cy="1018130"/>
            </a:xfrm>
            <a:prstGeom prst="rect">
              <a:avLst/>
            </a:prstGeom>
          </p:spPr>
        </p:pic>
      </p:grpSp>
      <p:grpSp>
        <p:nvGrpSpPr>
          <p:cNvPr id="9" name="Group 8">
            <a:extLst>
              <a:ext uri="{FF2B5EF4-FFF2-40B4-BE49-F238E27FC236}">
                <a16:creationId xmlns:a16="http://schemas.microsoft.com/office/drawing/2014/main" id="{F3EC41AB-DF24-F72F-4F69-CC525F9A348A}"/>
              </a:ext>
            </a:extLst>
          </p:cNvPr>
          <p:cNvGrpSpPr>
            <a:grpSpLocks noChangeAspect="1"/>
          </p:cNvGrpSpPr>
          <p:nvPr/>
        </p:nvGrpSpPr>
        <p:grpSpPr>
          <a:xfrm>
            <a:off x="3239552" y="2161386"/>
            <a:ext cx="2123999" cy="2390102"/>
            <a:chOff x="9273767" y="1618302"/>
            <a:chExt cx="2235308" cy="2515356"/>
          </a:xfrm>
        </p:grpSpPr>
        <p:grpSp>
          <p:nvGrpSpPr>
            <p:cNvPr id="10" name="Group 9">
              <a:extLst>
                <a:ext uri="{FF2B5EF4-FFF2-40B4-BE49-F238E27FC236}">
                  <a16:creationId xmlns:a16="http://schemas.microsoft.com/office/drawing/2014/main" id="{1E8DE8B9-D1A5-ED8D-E3B4-69EEF1B97272}"/>
                </a:ext>
              </a:extLst>
            </p:cNvPr>
            <p:cNvGrpSpPr/>
            <p:nvPr/>
          </p:nvGrpSpPr>
          <p:grpSpPr>
            <a:xfrm>
              <a:off x="9273767" y="1618302"/>
              <a:ext cx="2235308" cy="2515356"/>
              <a:chOff x="6517822" y="2044684"/>
              <a:chExt cx="2235308" cy="2515356"/>
            </a:xfrm>
          </p:grpSpPr>
          <p:sp>
            <p:nvSpPr>
              <p:cNvPr id="12" name="Rectangle: Rounded Corners 11">
                <a:extLst>
                  <a:ext uri="{FF2B5EF4-FFF2-40B4-BE49-F238E27FC236}">
                    <a16:creationId xmlns:a16="http://schemas.microsoft.com/office/drawing/2014/main" id="{E6278CF7-7F67-DCB6-72F6-80D2E9DCE8E0}"/>
                  </a:ext>
                </a:extLst>
              </p:cNvPr>
              <p:cNvSpPr/>
              <p:nvPr/>
            </p:nvSpPr>
            <p:spPr bwMode="ltGray">
              <a:xfrm>
                <a:off x="6517822" y="2044684"/>
                <a:ext cx="2235308" cy="2515356"/>
              </a:xfrm>
              <a:prstGeom prst="roundRect">
                <a:avLst/>
              </a:prstGeom>
              <a:solidFill>
                <a:schemeClr val="tx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MetricHPE"/>
                  <a:ea typeface="+mn-ea"/>
                  <a:cs typeface="+mn-cs"/>
                </a:endParaRPr>
              </a:p>
            </p:txBody>
          </p:sp>
          <p:sp>
            <p:nvSpPr>
              <p:cNvPr id="13" name="Rectangle 12">
                <a:extLst>
                  <a:ext uri="{FF2B5EF4-FFF2-40B4-BE49-F238E27FC236}">
                    <a16:creationId xmlns:a16="http://schemas.microsoft.com/office/drawing/2014/main" id="{FC59B1D2-1DCC-9F34-911C-D05B8883385E}"/>
                  </a:ext>
                </a:extLst>
              </p:cNvPr>
              <p:cNvSpPr>
                <a:spLocks noChangeAspect="1"/>
              </p:cNvSpPr>
              <p:nvPr/>
            </p:nvSpPr>
            <p:spPr bwMode="ltGray">
              <a:xfrm>
                <a:off x="6680550" y="3257311"/>
                <a:ext cx="1909850" cy="10855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kumimoji="0" lang="en-US" sz="7200" b="1" i="0" u="none" strike="noStrike" kern="1200" cap="all" spc="0" normalizeH="0" baseline="0" noProof="0" dirty="0">
                    <a:ln>
                      <a:noFill/>
                    </a:ln>
                    <a:solidFill>
                      <a:prstClr val="white"/>
                    </a:solidFill>
                    <a:effectLst/>
                    <a:uLnTx/>
                    <a:uFillTx/>
                    <a:latin typeface="MetricHPE"/>
                    <a:ea typeface="+mn-ea"/>
                    <a:cs typeface="+mn-cs"/>
                  </a:rPr>
                  <a:t>65%</a:t>
                </a:r>
              </a:p>
            </p:txBody>
          </p:sp>
          <p:sp>
            <p:nvSpPr>
              <p:cNvPr id="14" name="TextBox 13">
                <a:extLst>
                  <a:ext uri="{FF2B5EF4-FFF2-40B4-BE49-F238E27FC236}">
                    <a16:creationId xmlns:a16="http://schemas.microsoft.com/office/drawing/2014/main" id="{DF7EDA5D-578B-3FBD-0182-5048FAB3A87B}"/>
                  </a:ext>
                </a:extLst>
              </p:cNvPr>
              <p:cNvSpPr txBox="1"/>
              <p:nvPr/>
            </p:nvSpPr>
            <p:spPr>
              <a:xfrm>
                <a:off x="6712797" y="4050029"/>
                <a:ext cx="1909851" cy="403263"/>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05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power savings per year after Gen9 to Gen11 consolidation</a:t>
                </a:r>
                <a:r>
                  <a:rPr kumimoji="0" lang="en-US" sz="1050" b="1" i="0" u="none" strike="noStrike" kern="1200" cap="none" spc="0" normalizeH="0" baseline="3000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2</a:t>
                </a:r>
                <a:r>
                  <a:rPr kumimoji="0" lang="en-US" sz="1050" b="1" i="0" u="none" strike="noStrike" kern="1200" cap="none" spc="0" normalizeH="0" baseline="0" noProof="0" dirty="0">
                    <a:ln>
                      <a:noFill/>
                    </a:ln>
                    <a:solidFill>
                      <a:prstClr val="white"/>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 </a:t>
                </a:r>
              </a:p>
            </p:txBody>
          </p:sp>
        </p:grpSp>
        <p:pic>
          <p:nvPicPr>
            <p:cNvPr id="11" name="Grafika 47">
              <a:extLst>
                <a:ext uri="{FF2B5EF4-FFF2-40B4-BE49-F238E27FC236}">
                  <a16:creationId xmlns:a16="http://schemas.microsoft.com/office/drawing/2014/main" id="{FDE8E8F6-9833-E25E-652B-FA444B3919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70479" y="1875922"/>
              <a:ext cx="841880" cy="955649"/>
            </a:xfrm>
            <a:prstGeom prst="rect">
              <a:avLst/>
            </a:prstGeom>
          </p:spPr>
        </p:pic>
      </p:grpSp>
      <p:grpSp>
        <p:nvGrpSpPr>
          <p:cNvPr id="15" name="Group 14">
            <a:extLst>
              <a:ext uri="{FF2B5EF4-FFF2-40B4-BE49-F238E27FC236}">
                <a16:creationId xmlns:a16="http://schemas.microsoft.com/office/drawing/2014/main" id="{D76757AD-5067-0248-E36C-2E03A0316311}"/>
              </a:ext>
            </a:extLst>
          </p:cNvPr>
          <p:cNvGrpSpPr>
            <a:grpSpLocks noChangeAspect="1"/>
          </p:cNvGrpSpPr>
          <p:nvPr/>
        </p:nvGrpSpPr>
        <p:grpSpPr>
          <a:xfrm>
            <a:off x="5553627" y="2140059"/>
            <a:ext cx="2704921" cy="2439560"/>
            <a:chOff x="260771" y="1618302"/>
            <a:chExt cx="2846673" cy="2567406"/>
          </a:xfrm>
        </p:grpSpPr>
        <p:sp>
          <p:nvSpPr>
            <p:cNvPr id="16" name="Rectangle 15">
              <a:extLst>
                <a:ext uri="{FF2B5EF4-FFF2-40B4-BE49-F238E27FC236}">
                  <a16:creationId xmlns:a16="http://schemas.microsoft.com/office/drawing/2014/main" id="{3468DA62-274B-BC4D-EB8E-A2A46A694B9B}"/>
                </a:ext>
              </a:extLst>
            </p:cNvPr>
            <p:cNvSpPr>
              <a:spLocks noChangeAspect="1"/>
            </p:cNvSpPr>
            <p:nvPr/>
          </p:nvSpPr>
          <p:spPr bwMode="ltGray">
            <a:xfrm>
              <a:off x="962958" y="2636848"/>
              <a:ext cx="1909850" cy="49908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ts val="6100"/>
                </a:lnSpc>
                <a:spcBef>
                  <a:spcPts val="0"/>
                </a:spcBef>
                <a:spcAft>
                  <a:spcPts val="0"/>
                </a:spcAft>
                <a:buClrTx/>
                <a:buSzTx/>
                <a:buFontTx/>
                <a:buNone/>
                <a:tabLst/>
                <a:defRPr/>
              </a:pPr>
              <a:r>
                <a:rPr kumimoji="0" lang="en-US" sz="7200" b="1" i="0" u="none" strike="noStrike" kern="1200" cap="all" spc="0" normalizeH="0" baseline="0" noProof="0" dirty="0">
                  <a:ln>
                    <a:noFill/>
                  </a:ln>
                  <a:solidFill>
                    <a:prstClr val="black"/>
                  </a:solidFill>
                  <a:effectLst/>
                  <a:uLnTx/>
                  <a:uFillTx/>
                  <a:latin typeface="MetricHPE"/>
                  <a:ea typeface="+mn-ea"/>
                  <a:cs typeface="+mn-cs"/>
                </a:rPr>
                <a:t>11:1</a:t>
              </a:r>
            </a:p>
          </p:txBody>
        </p:sp>
        <p:grpSp>
          <p:nvGrpSpPr>
            <p:cNvPr id="17" name="Group 16">
              <a:extLst>
                <a:ext uri="{FF2B5EF4-FFF2-40B4-BE49-F238E27FC236}">
                  <a16:creationId xmlns:a16="http://schemas.microsoft.com/office/drawing/2014/main" id="{8D358547-2E4C-2189-2F9B-DA38974E1256}"/>
                </a:ext>
              </a:extLst>
            </p:cNvPr>
            <p:cNvGrpSpPr>
              <a:grpSpLocks noChangeAspect="1"/>
            </p:cNvGrpSpPr>
            <p:nvPr/>
          </p:nvGrpSpPr>
          <p:grpSpPr>
            <a:xfrm rot="10800000">
              <a:off x="260771" y="1618302"/>
              <a:ext cx="2846673" cy="2567406"/>
              <a:chOff x="4414878" y="1947606"/>
              <a:chExt cx="3711819" cy="3347679"/>
            </a:xfrm>
            <a:solidFill>
              <a:schemeClr val="accent5"/>
            </a:solidFill>
          </p:grpSpPr>
          <p:sp>
            <p:nvSpPr>
              <p:cNvPr id="19" name="Circle: Hollow 49">
                <a:extLst>
                  <a:ext uri="{FF2B5EF4-FFF2-40B4-BE49-F238E27FC236}">
                    <a16:creationId xmlns:a16="http://schemas.microsoft.com/office/drawing/2014/main" id="{665E50C2-CF54-A90B-C2F8-53DD87A5D2BB}"/>
                  </a:ext>
                </a:extLst>
              </p:cNvPr>
              <p:cNvSpPr/>
              <p:nvPr/>
            </p:nvSpPr>
            <p:spPr bwMode="ltGray">
              <a:xfrm>
                <a:off x="4414878" y="1947606"/>
                <a:ext cx="3335292" cy="3347679"/>
              </a:xfrm>
              <a:prstGeom prst="donut">
                <a:avLst>
                  <a:gd name="adj" fmla="val 3557"/>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20" name="Arrow: Down 50">
                <a:extLst>
                  <a:ext uri="{FF2B5EF4-FFF2-40B4-BE49-F238E27FC236}">
                    <a16:creationId xmlns:a16="http://schemas.microsoft.com/office/drawing/2014/main" id="{6DF199DA-BAE0-E792-7C5D-EE7177C0AD76}"/>
                  </a:ext>
                </a:extLst>
              </p:cNvPr>
              <p:cNvSpPr/>
              <p:nvPr/>
            </p:nvSpPr>
            <p:spPr bwMode="ltGray">
              <a:xfrm rot="10800000">
                <a:off x="7263443" y="3151175"/>
                <a:ext cx="863254" cy="931656"/>
              </a:xfrm>
              <a:prstGeom prst="downArrow">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prstClr val="black"/>
                  </a:solidFill>
                  <a:effectLst/>
                  <a:uLnTx/>
                  <a:uFillTx/>
                  <a:latin typeface="MetricHPE"/>
                  <a:ea typeface="+mn-ea"/>
                  <a:cs typeface="+mn-cs"/>
                </a:endParaRPr>
              </a:p>
            </p:txBody>
          </p:sp>
        </p:grpSp>
        <p:sp>
          <p:nvSpPr>
            <p:cNvPr id="18" name="TextBox 17">
              <a:extLst>
                <a:ext uri="{FF2B5EF4-FFF2-40B4-BE49-F238E27FC236}">
                  <a16:creationId xmlns:a16="http://schemas.microsoft.com/office/drawing/2014/main" id="{0AFD1D55-FB6A-B1C4-8E3A-F98EA5E24108}"/>
                </a:ext>
              </a:extLst>
            </p:cNvPr>
            <p:cNvSpPr txBox="1"/>
            <p:nvPr/>
          </p:nvSpPr>
          <p:spPr>
            <a:xfrm>
              <a:off x="962958" y="3135928"/>
              <a:ext cx="1909850" cy="417839"/>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dirty="0">
                  <a:ln>
                    <a:noFill/>
                  </a:ln>
                  <a:solidFill>
                    <a:prstClr val="black"/>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Gen8 to Gen11 server </a:t>
              </a:r>
            </a:p>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100" b="1" i="0" u="none" strike="noStrike" kern="1200" cap="none" spc="0" normalizeH="0" baseline="0" noProof="0" dirty="0">
                  <a:ln>
                    <a:noFill/>
                  </a:ln>
                  <a:solidFill>
                    <a:prstClr val="black"/>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consolidation</a:t>
              </a:r>
              <a:r>
                <a:rPr kumimoji="0" lang="en-US" sz="1100" b="1" i="0" u="none" strike="noStrike" kern="1200" cap="none" spc="0" normalizeH="0" baseline="30000" noProof="0" dirty="0">
                  <a:ln>
                    <a:noFill/>
                  </a:ln>
                  <a:solidFill>
                    <a:prstClr val="black"/>
                  </a:solidFill>
                  <a:effectLst/>
                  <a:uLnTx/>
                  <a:uFillTx/>
                  <a:latin typeface="MetricHPE"/>
                  <a:ea typeface="Calibri" panose="020F0502020204030204" pitchFamily="34" charset="0"/>
                  <a:cs typeface="Times New Roman" panose="02020603050405020304" pitchFamily="18" charset="0"/>
                  <a:sym typeface="MetricHPE" panose="020B0503030202060203" pitchFamily="34" charset="0"/>
                </a:rPr>
                <a:t>3</a:t>
              </a:r>
            </a:p>
          </p:txBody>
        </p:sp>
      </p:grpSp>
      <p:sp>
        <p:nvSpPr>
          <p:cNvPr id="7" name="Footer Placeholder 6">
            <a:extLst>
              <a:ext uri="{FF2B5EF4-FFF2-40B4-BE49-F238E27FC236}">
                <a16:creationId xmlns:a16="http://schemas.microsoft.com/office/drawing/2014/main" id="{0A359371-24BC-0D95-CFDB-0B6983F46550}"/>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rPr>
              <a:t>Confidential | Authorized HPE Partner Use Only</a:t>
            </a:r>
          </a:p>
        </p:txBody>
      </p:sp>
    </p:spTree>
    <p:extLst>
      <p:ext uri="{BB962C8B-B14F-4D97-AF65-F5344CB8AC3E}">
        <p14:creationId xmlns:p14="http://schemas.microsoft.com/office/powerpoint/2010/main" val="168763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C6129413-3219-4C6B-10F7-3EB5E5F4FC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05974" y="156303"/>
            <a:ext cx="7372045" cy="4436961"/>
          </a:xfrm>
          <a:prstGeom prst="rect">
            <a:avLst/>
          </a:prstGeom>
        </p:spPr>
      </p:pic>
      <p:sp>
        <p:nvSpPr>
          <p:cNvPr id="25" name="TextBox 24">
            <a:extLst>
              <a:ext uri="{FF2B5EF4-FFF2-40B4-BE49-F238E27FC236}">
                <a16:creationId xmlns:a16="http://schemas.microsoft.com/office/drawing/2014/main" id="{A338768D-0AAE-83AF-2FAE-FF5D238F2CF5}"/>
              </a:ext>
            </a:extLst>
          </p:cNvPr>
          <p:cNvSpPr txBox="1"/>
          <p:nvPr/>
        </p:nvSpPr>
        <p:spPr>
          <a:xfrm>
            <a:off x="13462000" y="3835400"/>
            <a:ext cx="0" cy="0"/>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30" name="Slide Number Placeholder 22">
            <a:extLst>
              <a:ext uri="{FF2B5EF4-FFF2-40B4-BE49-F238E27FC236}">
                <a16:creationId xmlns:a16="http://schemas.microsoft.com/office/drawing/2014/main" id="{4ECDF420-42F1-B359-DBA3-B73A56149D43}"/>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29</a:t>
            </a:fld>
            <a:endParaRPr kumimoji="0" lang="en-US" sz="2000" b="0" i="0" u="none" strike="noStrike" kern="1200" cap="all" spc="0" normalizeH="0" baseline="10000" noProof="0" dirty="0">
              <a:ln>
                <a:noFill/>
              </a:ln>
              <a:solidFill>
                <a:prstClr val="black"/>
              </a:solidFill>
              <a:effectLst/>
              <a:uLnTx/>
              <a:uFillTx/>
              <a:latin typeface="MetricHPE"/>
              <a:ea typeface="+mn-ea"/>
              <a:cs typeface="+mn-cs"/>
            </a:endParaRPr>
          </a:p>
        </p:txBody>
      </p:sp>
      <p:sp>
        <p:nvSpPr>
          <p:cNvPr id="5" name="TextBox 4">
            <a:extLst>
              <a:ext uri="{FF2B5EF4-FFF2-40B4-BE49-F238E27FC236}">
                <a16:creationId xmlns:a16="http://schemas.microsoft.com/office/drawing/2014/main" id="{C5CC8F7F-2370-FC6B-7FA1-C70984B772E9}"/>
              </a:ext>
            </a:extLst>
          </p:cNvPr>
          <p:cNvSpPr txBox="1"/>
          <p:nvPr/>
        </p:nvSpPr>
        <p:spPr>
          <a:xfrm>
            <a:off x="-927652" y="3326296"/>
            <a:ext cx="0" cy="0"/>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8" name="Rectangle 7">
            <a:extLst>
              <a:ext uri="{FF2B5EF4-FFF2-40B4-BE49-F238E27FC236}">
                <a16:creationId xmlns:a16="http://schemas.microsoft.com/office/drawing/2014/main" id="{D53FDBDF-5290-2753-533E-BE77AB61B8B0}"/>
              </a:ext>
            </a:extLst>
          </p:cNvPr>
          <p:cNvSpPr/>
          <p:nvPr/>
        </p:nvSpPr>
        <p:spPr>
          <a:xfrm>
            <a:off x="435077" y="2824679"/>
            <a:ext cx="6331483" cy="2616101"/>
          </a:xfrm>
          <a:prstGeom prst="rect">
            <a:avLst/>
          </a:prstGeom>
        </p:spPr>
        <p:txBody>
          <a:bodyPr wrap="square">
            <a:spAutoFit/>
          </a:bodyPr>
          <a:lstStyle/>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Up to </a:t>
            </a:r>
            <a:r>
              <a:rPr kumimoji="0" lang="en-US" sz="2000" b="1" i="0" u="none" strike="noStrike" kern="1200" cap="none" spc="0" normalizeH="0" baseline="0" noProof="0" dirty="0">
                <a:ln>
                  <a:noFill/>
                </a:ln>
                <a:solidFill>
                  <a:prstClr val="black"/>
                </a:solidFill>
                <a:effectLst/>
                <a:uLnTx/>
                <a:uFillTx/>
                <a:latin typeface="MetricHPE Semibold" panose="020B0703030202060203" pitchFamily="34" charset="0"/>
                <a:ea typeface="+mn-ea"/>
                <a:cs typeface="+mn-cs"/>
              </a:rPr>
              <a:t>43% more energy efficient </a:t>
            </a:r>
            <a:r>
              <a:rPr kumimoji="0" lang="en-US" sz="20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compared to previous generation</a:t>
            </a:r>
            <a:r>
              <a:rPr kumimoji="0" lang="en-US" sz="2000" b="0" i="0" u="none" strike="noStrike" kern="1200" cap="none" spc="0" normalizeH="0" baseline="30000" noProof="0" dirty="0">
                <a:ln>
                  <a:noFill/>
                </a:ln>
                <a:solidFill>
                  <a:prstClr val="black"/>
                </a:solidFill>
                <a:effectLst/>
                <a:uLnTx/>
                <a:uFillTx/>
                <a:latin typeface="MetricHPE Light" panose="020B0303030202060203" pitchFamily="34" charset="77"/>
                <a:ea typeface="+mn-ea"/>
                <a:cs typeface="+mn-cs"/>
              </a:rPr>
              <a:t>1</a:t>
            </a:r>
            <a:r>
              <a:rPr kumimoji="0" lang="en-US" sz="20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 </a:t>
            </a: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MetricHPE Semibold" panose="020B0703030202060203" pitchFamily="34" charset="0"/>
              </a:rPr>
              <a:t>50% more cores per CPU </a:t>
            </a:r>
            <a:r>
              <a:rPr kumimoji="0" lang="en-US" sz="20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for improved workload consolidation</a:t>
            </a:r>
            <a:r>
              <a:rPr kumimoji="0" lang="en-US" sz="2000" b="0" i="0" u="none" strike="noStrike" kern="1200" cap="none" spc="0" normalizeH="0" baseline="30000" noProof="0" dirty="0">
                <a:ln>
                  <a:noFill/>
                </a:ln>
                <a:solidFill>
                  <a:prstClr val="black"/>
                </a:solidFill>
                <a:effectLst/>
                <a:uLnTx/>
                <a:uFillTx/>
                <a:latin typeface="MetricHPE Light" panose="020B0303030202060203" pitchFamily="34" charset="77"/>
                <a:ea typeface="+mn-ea"/>
                <a:cs typeface="+mn-cs"/>
              </a:rPr>
              <a:t>2</a:t>
            </a: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MetricHPE Semibold" panose="020B0703030202060203" pitchFamily="34" charset="0"/>
              </a:rPr>
              <a:t>2X more I/O bandwidth </a:t>
            </a:r>
            <a:r>
              <a:rPr kumimoji="0" lang="en-US" sz="2000" b="0" i="0" u="none" strike="noStrike" kern="1200" cap="none" spc="0" normalizeH="0" baseline="0" noProof="0" dirty="0">
                <a:ln>
                  <a:noFill/>
                </a:ln>
                <a:solidFill>
                  <a:prstClr val="black"/>
                </a:solidFill>
                <a:effectLst/>
                <a:uLnTx/>
                <a:uFillTx/>
                <a:latin typeface="MetricHPE Light" panose="020B0303030202060203" pitchFamily="34" charset="77"/>
                <a:ea typeface="+mn-ea"/>
                <a:cs typeface="+mn-cs"/>
              </a:rPr>
              <a:t>with more room for data and graphics acceleration</a:t>
            </a:r>
            <a:r>
              <a:rPr kumimoji="0" lang="en-US" sz="2000" b="0" i="0" u="none" strike="noStrike" kern="1200" cap="none" spc="0" normalizeH="0" baseline="30000" noProof="0" dirty="0">
                <a:ln>
                  <a:noFill/>
                </a:ln>
                <a:solidFill>
                  <a:prstClr val="black"/>
                </a:solidFill>
                <a:effectLst/>
                <a:uLnTx/>
                <a:uFillTx/>
                <a:latin typeface="MetricHPE Light" panose="020B0303030202060203" pitchFamily="34" charset="77"/>
                <a:ea typeface="+mn-ea"/>
                <a:cs typeface="+mn-cs"/>
              </a:rPr>
              <a:t>3</a:t>
            </a:r>
          </a:p>
          <a:p>
            <a:pPr marL="228600" marR="0" lvl="0" indent="-228600" algn="l" defTabSz="914400" rtl="0" eaLnBrk="1" fontAlgn="base"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etricHPE Light" panose="020B0303030202060203" pitchFamily="34" charset="0"/>
                <a:cs typeface="Times New Roman" panose="02020603050405020304" pitchFamily="18" charset="0"/>
              </a:rPr>
              <a:t>Up to </a:t>
            </a:r>
            <a:r>
              <a:rPr kumimoji="0" lang="en-US" sz="2000" b="0" i="0" u="none" strike="noStrike" kern="1200" cap="none" spc="0" normalizeH="0" baseline="0" noProof="0" dirty="0">
                <a:ln>
                  <a:noFill/>
                </a:ln>
                <a:solidFill>
                  <a:prstClr val="black"/>
                </a:solidFill>
                <a:effectLst/>
                <a:uLnTx/>
                <a:uFillTx/>
                <a:latin typeface="MetricHPE Semibold" panose="020B0703030202060203" pitchFamily="34" charset="0"/>
                <a:cs typeface="Times New Roman" panose="02020603050405020304" pitchFamily="18" charset="0"/>
              </a:rPr>
              <a:t>33% </a:t>
            </a:r>
            <a:r>
              <a:rPr kumimoji="0" lang="en-US" sz="2000" b="0" i="0" u="none" strike="noStrike" kern="1200" cap="none" spc="0" normalizeH="0" baseline="0" noProof="0" dirty="0">
                <a:ln>
                  <a:noFill/>
                </a:ln>
                <a:solidFill>
                  <a:prstClr val="black"/>
                </a:solidFill>
                <a:effectLst/>
                <a:uLnTx/>
                <a:uFillTx/>
                <a:latin typeface="MetricHPE Semibold" panose="020B0703030202060203" pitchFamily="34" charset="0"/>
                <a:ea typeface="Calibri" panose="020F0502020204030204" pitchFamily="34" charset="0"/>
                <a:cs typeface="Times New Roman" panose="02020603050405020304" pitchFamily="18" charset="0"/>
              </a:rPr>
              <a:t>more high-performance GPU density </a:t>
            </a:r>
            <a:r>
              <a:rPr kumimoji="0" lang="en-US" sz="2000" b="0" i="0" u="none" strike="noStrike" kern="1200" cap="none" spc="0" normalizeH="0" baseline="0" noProof="0" dirty="0">
                <a:ln>
                  <a:noFill/>
                </a:ln>
                <a:solidFill>
                  <a:prstClr val="black"/>
                </a:solidFill>
                <a:effectLst/>
                <a:uLnTx/>
                <a:uFillTx/>
                <a:latin typeface="MetricHPE Light" panose="020B0303030202060203" pitchFamily="34" charset="77"/>
                <a:ea typeface="Calibri" panose="020F0502020204030204" pitchFamily="34" charset="0"/>
                <a:cs typeface="Times New Roman" panose="02020603050405020304" pitchFamily="18" charset="0"/>
              </a:rPr>
              <a:t>per server to power next gen workloads</a:t>
            </a:r>
            <a:r>
              <a:rPr kumimoji="0" lang="en-US" sz="2000" b="0" i="0" u="none" strike="noStrike" kern="1200" cap="none" spc="0" normalizeH="0" baseline="30000" noProof="0" dirty="0">
                <a:ln>
                  <a:noFill/>
                </a:ln>
                <a:solidFill>
                  <a:prstClr val="black"/>
                </a:solidFill>
                <a:effectLst/>
                <a:uLnTx/>
                <a:uFillTx/>
                <a:latin typeface="MetricHPE Light" panose="020B0303030202060203" pitchFamily="34" charset="77"/>
                <a:ea typeface="Calibri" panose="020F0502020204030204" pitchFamily="34" charset="0"/>
                <a:cs typeface="Times New Roman" panose="02020603050405020304" pitchFamily="18" charset="0"/>
              </a:rPr>
              <a:t>4</a:t>
            </a:r>
          </a:p>
        </p:txBody>
      </p:sp>
      <p:sp>
        <p:nvSpPr>
          <p:cNvPr id="9" name="Content Placeholder 21">
            <a:extLst>
              <a:ext uri="{FF2B5EF4-FFF2-40B4-BE49-F238E27FC236}">
                <a16:creationId xmlns:a16="http://schemas.microsoft.com/office/drawing/2014/main" id="{0687CB9C-C073-D5DF-B8D4-B9DA416CE332}"/>
              </a:ext>
            </a:extLst>
          </p:cNvPr>
          <p:cNvSpPr txBox="1">
            <a:spLocks/>
          </p:cNvSpPr>
          <p:nvPr/>
        </p:nvSpPr>
        <p:spPr>
          <a:xfrm>
            <a:off x="435077" y="1958159"/>
            <a:ext cx="5367420" cy="1112741"/>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800"/>
              </a:spcBef>
              <a:spcAft>
                <a:spcPts val="0"/>
              </a:spcAft>
              <a:buClrTx/>
              <a:buSzTx/>
              <a:buFont typeface="" panose="020B0303030202060203" pitchFamily="34" charset="0"/>
              <a:buNone/>
              <a:tabLst/>
              <a:defRPr/>
            </a:pPr>
            <a:r>
              <a:rPr lang="en-US" sz="2400" dirty="0">
                <a:solidFill>
                  <a:prstClr val="black"/>
                </a:solidFill>
                <a:latin typeface="MetricHPE Light" panose="020B0303030202060203" pitchFamily="34" charset="77"/>
                <a:ea typeface="Calibri" panose="020F0502020204030204" pitchFamily="34" charset="0"/>
                <a:cs typeface="Times New Roman" panose="02020603050405020304" pitchFamily="18" charset="0"/>
              </a:rPr>
              <a:t>p</a:t>
            </a:r>
            <a:r>
              <a:rPr kumimoji="0" lang="en-US" sz="2400" b="0" i="0" u="none" strike="noStrike" kern="1200" cap="none" spc="0" normalizeH="0" baseline="0" noProof="0" dirty="0" err="1">
                <a:ln>
                  <a:noFill/>
                </a:ln>
                <a:solidFill>
                  <a:prstClr val="black"/>
                </a:solidFill>
                <a:effectLst/>
                <a:uLnTx/>
                <a:uFillTx/>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erformance</a:t>
            </a:r>
            <a:r>
              <a:rPr kumimoji="0" lang="en-US" sz="2400" b="0" i="0" u="none" strike="noStrike" kern="1200" cap="none" spc="0" normalizeH="0" baseline="0" noProof="0" dirty="0">
                <a:ln>
                  <a:noFill/>
                </a:ln>
                <a:solidFill>
                  <a:prstClr val="black"/>
                </a:solidFill>
                <a:effectLst/>
                <a:uLnTx/>
                <a:uFillTx/>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 for your workloads</a:t>
            </a:r>
          </a:p>
        </p:txBody>
      </p:sp>
      <p:sp>
        <p:nvSpPr>
          <p:cNvPr id="10" name="Rounded Rectangle 9">
            <a:extLst>
              <a:ext uri="{FF2B5EF4-FFF2-40B4-BE49-F238E27FC236}">
                <a16:creationId xmlns:a16="http://schemas.microsoft.com/office/drawing/2014/main" id="{AE7E884B-40DD-7AB5-7C5C-32003FC163E1}"/>
              </a:ext>
            </a:extLst>
          </p:cNvPr>
          <p:cNvSpPr/>
          <p:nvPr/>
        </p:nvSpPr>
        <p:spPr bwMode="ltGray">
          <a:xfrm>
            <a:off x="7677201" y="2757927"/>
            <a:ext cx="3872616" cy="2948591"/>
          </a:xfrm>
          <a:prstGeom prst="roundRect">
            <a:avLst>
              <a:gd name="adj" fmla="val 0"/>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3600" b="1" i="0" u="none" strike="noStrike" kern="1200" cap="none" spc="0" normalizeH="0" baseline="0" noProof="0">
              <a:ln>
                <a:noFill/>
              </a:ln>
              <a:solidFill>
                <a:prstClr val="white"/>
              </a:solidFill>
              <a:effectLst/>
              <a:uLnTx/>
              <a:uFillTx/>
              <a:latin typeface="MetricHPE" panose="020B0503030202060203" pitchFamily="34" charset="77"/>
              <a:ea typeface="+mn-ea"/>
              <a:cs typeface="+mn-cs"/>
              <a:sym typeface="MetricHPE" panose="020B0503030202060203" pitchFamily="34" charset="0"/>
            </a:endParaRPr>
          </a:p>
        </p:txBody>
      </p:sp>
      <p:sp>
        <p:nvSpPr>
          <p:cNvPr id="19" name="Title 1">
            <a:extLst>
              <a:ext uri="{FF2B5EF4-FFF2-40B4-BE49-F238E27FC236}">
                <a16:creationId xmlns:a16="http://schemas.microsoft.com/office/drawing/2014/main" id="{A0B43075-11B7-5F73-79EF-CF2A81B79525}"/>
              </a:ext>
            </a:extLst>
          </p:cNvPr>
          <p:cNvSpPr txBox="1">
            <a:spLocks/>
          </p:cNvSpPr>
          <p:nvPr/>
        </p:nvSpPr>
        <p:spPr>
          <a:xfrm>
            <a:off x="412174" y="1046416"/>
            <a:ext cx="4840358" cy="1217928"/>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MetricHPE" panose="020B0503030202060203" pitchFamily="34" charset="0"/>
                <a:ea typeface="+mj-ea"/>
                <a:cs typeface="+mj-cs"/>
                <a:sym typeface="MetricHPE" panose="020B0503030202060203" pitchFamily="34" charset="0"/>
              </a:rPr>
              <a:t>Optimized </a:t>
            </a:r>
          </a:p>
        </p:txBody>
      </p:sp>
      <p:cxnSp>
        <p:nvCxnSpPr>
          <p:cNvPr id="21" name="Straight Connector 20">
            <a:extLst>
              <a:ext uri="{FF2B5EF4-FFF2-40B4-BE49-F238E27FC236}">
                <a16:creationId xmlns:a16="http://schemas.microsoft.com/office/drawing/2014/main" id="{FFB6C341-04D4-BADE-9EA7-8742F5720E99}"/>
              </a:ext>
            </a:extLst>
          </p:cNvPr>
          <p:cNvCxnSpPr>
            <a:cxnSpLocks/>
          </p:cNvCxnSpPr>
          <p:nvPr/>
        </p:nvCxnSpPr>
        <p:spPr>
          <a:xfrm flipH="1">
            <a:off x="526474" y="2527051"/>
            <a:ext cx="613079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86356A5-193D-553F-ED28-0D51ADAD7DF9}"/>
              </a:ext>
            </a:extLst>
          </p:cNvPr>
          <p:cNvGrpSpPr/>
          <p:nvPr/>
        </p:nvGrpSpPr>
        <p:grpSpPr>
          <a:xfrm>
            <a:off x="7734143" y="3215128"/>
            <a:ext cx="3872616" cy="1895904"/>
            <a:chOff x="172352" y="1516990"/>
            <a:chExt cx="1740874" cy="799069"/>
          </a:xfrm>
        </p:grpSpPr>
        <p:sp>
          <p:nvSpPr>
            <p:cNvPr id="6" name="Rounded Rectangle 83">
              <a:extLst>
                <a:ext uri="{FF2B5EF4-FFF2-40B4-BE49-F238E27FC236}">
                  <a16:creationId xmlns:a16="http://schemas.microsoft.com/office/drawing/2014/main" id="{6D204118-B262-EEEC-77E9-F45A9E5AE589}"/>
                </a:ext>
              </a:extLst>
            </p:cNvPr>
            <p:cNvSpPr/>
            <p:nvPr/>
          </p:nvSpPr>
          <p:spPr bwMode="ltGray">
            <a:xfrm>
              <a:off x="172352" y="1516990"/>
              <a:ext cx="1731557" cy="79906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etricHPE"/>
                  <a:ea typeface="+mn-ea"/>
                  <a:cs typeface="+mn-cs"/>
                </a:rPr>
                <a:t>Workload characteristics</a:t>
              </a:r>
            </a:p>
          </p:txBody>
        </p:sp>
        <p:cxnSp>
          <p:nvCxnSpPr>
            <p:cNvPr id="11" name="Straight Connector 10">
              <a:extLst>
                <a:ext uri="{FF2B5EF4-FFF2-40B4-BE49-F238E27FC236}">
                  <a16:creationId xmlns:a16="http://schemas.microsoft.com/office/drawing/2014/main" id="{7C704269-F2C1-14B9-E5D7-C1870D8FCC77}"/>
                </a:ext>
              </a:extLst>
            </p:cNvPr>
            <p:cNvCxnSpPr/>
            <p:nvPr/>
          </p:nvCxnSpPr>
          <p:spPr>
            <a:xfrm flipV="1">
              <a:off x="238076" y="1801878"/>
              <a:ext cx="1021308" cy="1"/>
            </a:xfrm>
            <a:prstGeom prst="line">
              <a:avLst/>
            </a:prstGeom>
            <a:ln w="476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E1C777-3B70-CFE7-0FAF-9BFCEE4C2BFA}"/>
                </a:ext>
              </a:extLst>
            </p:cNvPr>
            <p:cNvCxnSpPr/>
            <p:nvPr/>
          </p:nvCxnSpPr>
          <p:spPr>
            <a:xfrm flipV="1">
              <a:off x="238076" y="1907499"/>
              <a:ext cx="1021308" cy="1"/>
            </a:xfrm>
            <a:prstGeom prst="line">
              <a:avLst/>
            </a:prstGeom>
            <a:ln w="476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C1A00C-A28F-197C-5F73-05685CFA2957}"/>
                </a:ext>
              </a:extLst>
            </p:cNvPr>
            <p:cNvCxnSpPr/>
            <p:nvPr/>
          </p:nvCxnSpPr>
          <p:spPr>
            <a:xfrm flipV="1">
              <a:off x="238076" y="2012493"/>
              <a:ext cx="1021308" cy="1"/>
            </a:xfrm>
            <a:prstGeom prst="line">
              <a:avLst/>
            </a:prstGeom>
            <a:ln w="476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6DF00AF-F088-552C-A6E7-5C1A76CDC983}"/>
                </a:ext>
              </a:extLst>
            </p:cNvPr>
            <p:cNvCxnSpPr/>
            <p:nvPr/>
          </p:nvCxnSpPr>
          <p:spPr>
            <a:xfrm flipV="1">
              <a:off x="238076" y="2118114"/>
              <a:ext cx="1021308" cy="1"/>
            </a:xfrm>
            <a:prstGeom prst="line">
              <a:avLst/>
            </a:prstGeom>
            <a:ln w="476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BD05897-5D9E-13F8-1DA1-49A35B53BE36}"/>
                </a:ext>
              </a:extLst>
            </p:cNvPr>
            <p:cNvSpPr txBox="1"/>
            <p:nvPr/>
          </p:nvSpPr>
          <p:spPr>
            <a:xfrm>
              <a:off x="1336252" y="1755615"/>
              <a:ext cx="576974" cy="44765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etricHPE"/>
                  <a:ea typeface="+mn-ea"/>
                  <a:cs typeface="+mn-cs"/>
                </a:rPr>
                <a:t>Processor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etricHPE"/>
                  <a:ea typeface="+mn-ea"/>
                  <a:cs typeface="+mn-cs"/>
                </a:rPr>
                <a:t>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etricHPE"/>
                  <a:ea typeface="+mn-ea"/>
                  <a:cs typeface="+mn-cs"/>
                </a:rPr>
                <a:t>Storage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etricHPE"/>
                  <a:ea typeface="+mn-ea"/>
                  <a:cs typeface="+mn-cs"/>
                </a:rPr>
                <a:t>IO/Network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etricHPE"/>
                  <a:ea typeface="+mn-ea"/>
                  <a:cs typeface="+mn-cs"/>
                </a:rPr>
                <a:t>GPU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MetricHPE"/>
                <a:ea typeface="+mn-ea"/>
                <a:cs typeface="+mn-cs"/>
              </a:endParaRPr>
            </a:p>
          </p:txBody>
        </p:sp>
        <p:cxnSp>
          <p:nvCxnSpPr>
            <p:cNvPr id="28" name="Straight Connector 27">
              <a:extLst>
                <a:ext uri="{FF2B5EF4-FFF2-40B4-BE49-F238E27FC236}">
                  <a16:creationId xmlns:a16="http://schemas.microsoft.com/office/drawing/2014/main" id="{F431116B-F619-5735-C7D7-415A75296B85}"/>
                </a:ext>
              </a:extLst>
            </p:cNvPr>
            <p:cNvCxnSpPr/>
            <p:nvPr/>
          </p:nvCxnSpPr>
          <p:spPr>
            <a:xfrm flipV="1">
              <a:off x="238076" y="2226082"/>
              <a:ext cx="1021308" cy="1"/>
            </a:xfrm>
            <a:prstGeom prst="line">
              <a:avLst/>
            </a:prstGeom>
            <a:ln w="476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Footer Placeholder 1">
            <a:extLst>
              <a:ext uri="{FF2B5EF4-FFF2-40B4-BE49-F238E27FC236}">
                <a16:creationId xmlns:a16="http://schemas.microsoft.com/office/drawing/2014/main" id="{42842914-DBA5-EE09-0309-4366055DA023}"/>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rPr>
              <a:t>Confidential | Authorized HPE Partner Use Only</a:t>
            </a:r>
          </a:p>
        </p:txBody>
      </p:sp>
    </p:spTree>
    <p:extLst>
      <p:ext uri="{BB962C8B-B14F-4D97-AF65-F5344CB8AC3E}">
        <p14:creationId xmlns:p14="http://schemas.microsoft.com/office/powerpoint/2010/main" val="251503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00043FD5-9542-482E-8482-D02744E2AFF0}"/>
              </a:ext>
            </a:extLst>
          </p:cNvPr>
          <p:cNvSpPr>
            <a:spLocks noGrp="1"/>
          </p:cNvSpPr>
          <p:nvPr>
            <p:ph type="sldNum" sz="quarter" idx="19"/>
          </p:nvPr>
        </p:nvSpPr>
        <p:spPr/>
        <p:txBody>
          <a:bodyPr/>
          <a:lstStyle/>
          <a:p>
            <a:pPr defTabSz="1088421"/>
            <a:fld id="{104FC826-72BB-4AF1-BA01-A94F7396A7DC}" type="slidenum">
              <a:rPr lang="en-US" smtClean="0"/>
              <a:pPr defTabSz="1088421"/>
              <a:t>3</a:t>
            </a:fld>
            <a:endParaRPr lang="en-US" dirty="0"/>
          </a:p>
        </p:txBody>
      </p:sp>
      <p:sp>
        <p:nvSpPr>
          <p:cNvPr id="12" name="Content Placeholder">
            <a:extLst>
              <a:ext uri="{FF2B5EF4-FFF2-40B4-BE49-F238E27FC236}">
                <a16:creationId xmlns:a16="http://schemas.microsoft.com/office/drawing/2014/main" id="{EB7F24DE-8390-4742-A5E2-E5222714C375}"/>
              </a:ext>
            </a:extLst>
          </p:cNvPr>
          <p:cNvSpPr>
            <a:spLocks noGrp="1"/>
          </p:cNvSpPr>
          <p:nvPr>
            <p:ph sz="quarter" idx="20"/>
          </p:nvPr>
        </p:nvSpPr>
        <p:spPr/>
        <p:txBody>
          <a:bodyPr>
            <a:normAutofit fontScale="92500" lnSpcReduction="20000"/>
          </a:bodyPr>
          <a:lstStyle/>
          <a:p>
            <a:r>
              <a:rPr lang="en-US" dirty="0"/>
              <a:t>The information contained in this presentation is proprietary to Hewlett Packard Enterprise and is offered in confidence, subject to the terms and conditions of a binding Confidential Disclosure Agreement (CDA)</a:t>
            </a:r>
          </a:p>
          <a:p>
            <a:r>
              <a:rPr lang="en-US" dirty="0"/>
              <a:t>HPE requires customers and partners to have signed a CDA in order to view this training</a:t>
            </a:r>
          </a:p>
          <a:p>
            <a:r>
              <a:rPr lang="en-US" dirty="0"/>
              <a:t>The information contained in this training is HPE confidential</a:t>
            </a:r>
          </a:p>
          <a:p>
            <a:r>
              <a:rPr lang="en-US" dirty="0"/>
              <a:t>This presentation is NOT to be used as a ‘leave behind’ for customers and information may only be shared verbally with HPE external customers under NDA</a:t>
            </a:r>
          </a:p>
          <a:p>
            <a:r>
              <a:rPr lang="en-US" dirty="0"/>
              <a:t>This presentation may be shared with Partners under NDA in hard-copy or electronic format for internal training purposes only</a:t>
            </a:r>
          </a:p>
          <a:p>
            <a:r>
              <a:rPr lang="en-US" dirty="0"/>
              <a:t>Do not remove any classification labels, warnings or disclaimers on any slide or modify this presentation to change the classification level</a:t>
            </a:r>
          </a:p>
          <a:p>
            <a:r>
              <a:rPr lang="en-US" dirty="0"/>
              <a:t>Do not remove this slide from the presentation</a:t>
            </a:r>
          </a:p>
          <a:p>
            <a:r>
              <a:rPr lang="en-US" dirty="0"/>
              <a:t>HPE does not warrant or represent that it will introduce any product to which the information relates</a:t>
            </a:r>
          </a:p>
          <a:p>
            <a:r>
              <a:rPr lang="en-US" dirty="0"/>
              <a:t>The information contained herein is subject to change without notice</a:t>
            </a:r>
          </a:p>
          <a:p>
            <a:r>
              <a:rPr lang="en-US" dirty="0"/>
              <a:t>HPE makes no warranties regarding the accuracy of this information</a:t>
            </a:r>
          </a:p>
          <a:p>
            <a:r>
              <a:rPr lang="en-US" dirty="0"/>
              <a:t>The only warranties for HPE products and services are set forth in the express warranty statements accompanying such products and services</a:t>
            </a:r>
          </a:p>
          <a:p>
            <a:r>
              <a:rPr lang="en-US" dirty="0"/>
              <a:t>Nothing herein should be construed as constituting an additional warranty</a:t>
            </a:r>
          </a:p>
          <a:p>
            <a:r>
              <a:rPr lang="en-US" dirty="0"/>
              <a:t>HPE shall not be liable for technical or editorial errors or omissions contained herein</a:t>
            </a:r>
          </a:p>
          <a:p>
            <a:r>
              <a:rPr lang="en-US" dirty="0"/>
              <a:t>Strict adherence to the HPE Standards of Business Conduct regarding this classification level is critical</a:t>
            </a:r>
          </a:p>
        </p:txBody>
      </p:sp>
      <p:sp>
        <p:nvSpPr>
          <p:cNvPr id="2" name="Title"/>
          <p:cNvSpPr txBox="1">
            <a:spLocks noGrp="1"/>
          </p:cNvSpPr>
          <p:nvPr>
            <p:ph type="title"/>
          </p:nvPr>
        </p:nvSpPr>
        <p:spPr/>
        <p:txBody>
          <a:bodyPr/>
          <a:lstStyle/>
          <a:p>
            <a:r>
              <a:rPr lang="en-US" dirty="0"/>
              <a:t>Confidential Disclosure Agreement</a:t>
            </a:r>
          </a:p>
        </p:txBody>
      </p:sp>
      <p:sp>
        <p:nvSpPr>
          <p:cNvPr id="3" name="Footer Placeholder 2">
            <a:extLst>
              <a:ext uri="{FF2B5EF4-FFF2-40B4-BE49-F238E27FC236}">
                <a16:creationId xmlns:a16="http://schemas.microsoft.com/office/drawing/2014/main" id="{D11D1093-BC66-4A35-8DA4-D6894FA6C7B2}"/>
              </a:ext>
            </a:extLst>
          </p:cNvPr>
          <p:cNvSpPr>
            <a:spLocks noGrp="1"/>
          </p:cNvSpPr>
          <p:nvPr>
            <p:ph type="ftr" sz="quarter" idx="18"/>
          </p:nvPr>
        </p:nvSpPr>
        <p:spPr/>
        <p:txBody>
          <a:bodyPr/>
          <a:lstStyle/>
          <a:p>
            <a:r>
              <a:rPr lang="en-US" dirty="0"/>
              <a:t>Confidential | Authorized HPE Partner Use Only</a:t>
            </a:r>
          </a:p>
        </p:txBody>
      </p:sp>
    </p:spTree>
    <p:extLst>
      <p:ext uri="{BB962C8B-B14F-4D97-AF65-F5344CB8AC3E}">
        <p14:creationId xmlns:p14="http://schemas.microsoft.com/office/powerpoint/2010/main" val="26923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3DED7AF-A3D1-688C-5D94-759D270F1F7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ct 6" hidden="1">
                        <a:extLst>
                          <a:ext uri="{FF2B5EF4-FFF2-40B4-BE49-F238E27FC236}">
                            <a16:creationId xmlns:a16="http://schemas.microsoft.com/office/drawing/2014/main" id="{03DED7AF-A3D1-688C-5D94-759D270F1F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Text Placeholder 19">
            <a:extLst>
              <a:ext uri="{FF2B5EF4-FFF2-40B4-BE49-F238E27FC236}">
                <a16:creationId xmlns:a16="http://schemas.microsoft.com/office/drawing/2014/main" id="{B2B03126-371C-F687-1F76-CEB493B9D0E9}"/>
              </a:ext>
            </a:extLst>
          </p:cNvPr>
          <p:cNvSpPr>
            <a:spLocks noGrp="1"/>
          </p:cNvSpPr>
          <p:nvPr>
            <p:ph type="body" sz="quarter" idx="13"/>
          </p:nvPr>
        </p:nvSpPr>
        <p:spPr/>
        <p:txBody>
          <a:bodyPr/>
          <a:lstStyle/>
          <a:p>
            <a:pPr lvl="0"/>
            <a:r>
              <a:rPr lang="en-US" noProof="0"/>
              <a:t>Accelerate innovation everywhere your data lives​</a:t>
            </a:r>
          </a:p>
        </p:txBody>
      </p:sp>
      <p:sp>
        <p:nvSpPr>
          <p:cNvPr id="19" name="Title 18">
            <a:extLst>
              <a:ext uri="{FF2B5EF4-FFF2-40B4-BE49-F238E27FC236}">
                <a16:creationId xmlns:a16="http://schemas.microsoft.com/office/drawing/2014/main" id="{4CEE1870-FDDC-CB02-C663-D2081DA86C6D}"/>
              </a:ext>
            </a:extLst>
          </p:cNvPr>
          <p:cNvSpPr>
            <a:spLocks noGrp="1"/>
          </p:cNvSpPr>
          <p:nvPr>
            <p:ph type="title"/>
          </p:nvPr>
        </p:nvSpPr>
        <p:spPr/>
        <p:txBody>
          <a:bodyPr vert="horz"/>
          <a:lstStyle/>
          <a:p>
            <a:pPr lvl="0"/>
            <a:r>
              <a:rPr lang="en-US" noProof="0"/>
              <a:t>HPE ProLiant Gen11 Compute</a:t>
            </a:r>
            <a:r>
              <a:rPr lang="en-US"/>
              <a:t> – optimized </a:t>
            </a:r>
            <a:r>
              <a:rPr lang="en-US" noProof="0"/>
              <a:t>performance for your workloads</a:t>
            </a:r>
          </a:p>
        </p:txBody>
      </p:sp>
      <p:sp>
        <p:nvSpPr>
          <p:cNvPr id="4" name="Footer Placeholder 3">
            <a:extLst>
              <a:ext uri="{FF2B5EF4-FFF2-40B4-BE49-F238E27FC236}">
                <a16:creationId xmlns:a16="http://schemas.microsoft.com/office/drawing/2014/main" id="{4DAACD31-A91A-452F-3421-62259AC6D169}"/>
              </a:ext>
            </a:extLst>
          </p:cNvPr>
          <p:cNvSpPr>
            <a:spLocks noGrp="1" noChangeAspect="1"/>
          </p:cNvSpPr>
          <p:nvPr>
            <p:ph type="ftr" sz="quarter" idx="14"/>
          </p:nvPr>
        </p:nvSpPr>
        <p:spPr>
          <a:xfrm>
            <a:off x="3721696" y="6129337"/>
            <a:ext cx="7481160" cy="411581"/>
          </a:xfrm>
          <a:prstGeom prst="rect">
            <a:avLst/>
          </a:prstGeom>
        </p:spPr>
        <p:txBody>
          <a:bodyPr vert="horz" lIns="90000" tIns="0" rIns="90000" bIns="0" rtlCol="0" anchor="b"/>
          <a:lstStyle>
            <a:defPPr>
              <a:defRPr lang="en-US"/>
            </a:defPPr>
            <a:lvl1pPr marL="0" algn="r" defTabSz="914400" rtl="0" eaLnBrk="1" latinLnBrk="0" hangingPunct="1">
              <a:lnSpc>
                <a:spcPct val="90000"/>
              </a:lnSpc>
              <a:defRPr sz="12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sym typeface="MetricHPE" panose="020B0503030202060203" pitchFamily="34" charset="0"/>
              </a:rPr>
              <a:t>Confidential | Authorized HPE Partner Use Only</a:t>
            </a:r>
          </a:p>
        </p:txBody>
      </p:sp>
      <p:graphicFrame>
        <p:nvGraphicFramePr>
          <p:cNvPr id="79" name="Table 78">
            <a:extLst>
              <a:ext uri="{FF2B5EF4-FFF2-40B4-BE49-F238E27FC236}">
                <a16:creationId xmlns:a16="http://schemas.microsoft.com/office/drawing/2014/main" id="{889DEBF4-CE89-6872-C7A8-3AD92A9D5333}"/>
              </a:ext>
            </a:extLst>
          </p:cNvPr>
          <p:cNvGraphicFramePr>
            <a:graphicFrameLocks noGrp="1"/>
          </p:cNvGraphicFramePr>
          <p:nvPr>
            <p:extLst>
              <p:ext uri="{D42A27DB-BD31-4B8C-83A1-F6EECF244321}">
                <p14:modId xmlns:p14="http://schemas.microsoft.com/office/powerpoint/2010/main" val="1264106858"/>
              </p:ext>
            </p:extLst>
          </p:nvPr>
        </p:nvGraphicFramePr>
        <p:xfrm>
          <a:off x="-5995" y="1386037"/>
          <a:ext cx="10786291" cy="4462509"/>
        </p:xfrm>
        <a:graphic>
          <a:graphicData uri="http://schemas.openxmlformats.org/drawingml/2006/table">
            <a:tbl>
              <a:tblPr firstRow="1">
                <a:tableStyleId>{5940675A-B579-460E-94D1-54222C63F5DA}</a:tableStyleId>
              </a:tblPr>
              <a:tblGrid>
                <a:gridCol w="1484891">
                  <a:extLst>
                    <a:ext uri="{9D8B030D-6E8A-4147-A177-3AD203B41FA5}">
                      <a16:colId xmlns:a16="http://schemas.microsoft.com/office/drawing/2014/main" val="2918901795"/>
                    </a:ext>
                  </a:extLst>
                </a:gridCol>
                <a:gridCol w="1860280">
                  <a:extLst>
                    <a:ext uri="{9D8B030D-6E8A-4147-A177-3AD203B41FA5}">
                      <a16:colId xmlns:a16="http://schemas.microsoft.com/office/drawing/2014/main" val="20002"/>
                    </a:ext>
                  </a:extLst>
                </a:gridCol>
                <a:gridCol w="1860280">
                  <a:extLst>
                    <a:ext uri="{9D8B030D-6E8A-4147-A177-3AD203B41FA5}">
                      <a16:colId xmlns:a16="http://schemas.microsoft.com/office/drawing/2014/main" val="20003"/>
                    </a:ext>
                  </a:extLst>
                </a:gridCol>
                <a:gridCol w="1860280">
                  <a:extLst>
                    <a:ext uri="{9D8B030D-6E8A-4147-A177-3AD203B41FA5}">
                      <a16:colId xmlns:a16="http://schemas.microsoft.com/office/drawing/2014/main" val="273904219"/>
                    </a:ext>
                  </a:extLst>
                </a:gridCol>
                <a:gridCol w="1860280">
                  <a:extLst>
                    <a:ext uri="{9D8B030D-6E8A-4147-A177-3AD203B41FA5}">
                      <a16:colId xmlns:a16="http://schemas.microsoft.com/office/drawing/2014/main" val="20004"/>
                    </a:ext>
                  </a:extLst>
                </a:gridCol>
                <a:gridCol w="1860280">
                  <a:extLst>
                    <a:ext uri="{9D8B030D-6E8A-4147-A177-3AD203B41FA5}">
                      <a16:colId xmlns:a16="http://schemas.microsoft.com/office/drawing/2014/main" val="568636395"/>
                    </a:ext>
                  </a:extLst>
                </a:gridCol>
              </a:tblGrid>
              <a:tr h="513408">
                <a:tc>
                  <a:txBody>
                    <a:bodyPr/>
                    <a:lstStyle/>
                    <a:p>
                      <a:pPr algn="ctr"/>
                      <a:endParaRPr lang="en-US" sz="1400" b="1">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solidFill>
                          <a:latin typeface="+mn-lt"/>
                        </a:rPr>
                        <a:t>Hybrid Cloud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a:solidFill>
                            <a:schemeClr val="bg1"/>
                          </a:solidFill>
                          <a:latin typeface="+mn-lt"/>
                        </a:rPr>
                        <a:t>Cloud-Ready</a:t>
                      </a:r>
                    </a:p>
                    <a:p>
                      <a:pPr algn="ctr"/>
                      <a:r>
                        <a:rPr lang="en-US" sz="1400" b="1">
                          <a:solidFill>
                            <a:schemeClr val="bg1"/>
                          </a:solidFill>
                          <a:latin typeface="+mn-lt"/>
                        </a:rPr>
                        <a:t>Containers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a:solidFill>
                            <a:schemeClr val="bg1"/>
                          </a:solidFill>
                          <a:latin typeface="+mn-lt"/>
                        </a:rPr>
                        <a:t>Cloud-native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dirty="0">
                          <a:solidFill>
                            <a:schemeClr val="bg1"/>
                          </a:solidFill>
                          <a:latin typeface="+mn-lt"/>
                        </a:rPr>
                        <a:t>Integrated</a:t>
                      </a:r>
                    </a:p>
                    <a:p>
                      <a:pPr algn="ctr"/>
                      <a:r>
                        <a:rPr lang="en-US" sz="1400" b="1" dirty="0">
                          <a:solidFill>
                            <a:schemeClr val="bg1"/>
                          </a:solidFill>
                          <a:latin typeface="+mn-lt"/>
                        </a:rPr>
                        <a:t>Datacenter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dirty="0">
                          <a:solidFill>
                            <a:schemeClr val="bg1"/>
                          </a:solidFill>
                          <a:latin typeface="+mn-lt"/>
                        </a:rPr>
                        <a:t>Virtualization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15032201"/>
                  </a:ext>
                </a:extLst>
              </a:tr>
              <a:tr h="782374">
                <a:tc>
                  <a:txBody>
                    <a:bodyPr/>
                    <a:lstStyle/>
                    <a:p>
                      <a:pPr algn="ctr"/>
                      <a:endParaRPr lang="en-US" sz="1100" dirty="0">
                        <a:solidFill>
                          <a:schemeClr val="bg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solidFill>
                          <a:schemeClr val="bg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100" dirty="0">
                        <a:solidFill>
                          <a:schemeClr val="bg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100" dirty="0">
                        <a:solidFill>
                          <a:schemeClr val="bg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100" dirty="0">
                        <a:solidFill>
                          <a:schemeClr val="bg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100" dirty="0">
                        <a:solidFill>
                          <a:schemeClr val="bg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58604151"/>
                  </a:ext>
                </a:extLst>
              </a:tr>
              <a:tr h="308604">
                <a:tc>
                  <a:txBody>
                    <a:bodyPr/>
                    <a:lstStyle/>
                    <a:p>
                      <a:pPr algn="r">
                        <a:lnSpc>
                          <a:spcPct val="90000"/>
                        </a:lnSpc>
                      </a:pPr>
                      <a:r>
                        <a:rPr lang="en-US" sz="1200" b="1" dirty="0">
                          <a:solidFill>
                            <a:schemeClr val="tx1"/>
                          </a:solidFill>
                        </a:rPr>
                        <a:t>Sockets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200" b="1" dirty="0">
                          <a:solidFill>
                            <a:schemeClr val="tx1"/>
                          </a:solidFill>
                        </a:rPr>
                        <a:t>2P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200" b="1" dirty="0">
                          <a:solidFill>
                            <a:schemeClr val="tx1"/>
                          </a:solidFill>
                        </a:rPr>
                        <a:t>1P/2P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200" b="1" dirty="0">
                          <a:solidFill>
                            <a:schemeClr val="tx1"/>
                          </a:solidFill>
                        </a:rPr>
                        <a:t>1P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200" b="1" dirty="0">
                          <a:solidFill>
                            <a:schemeClr val="tx1"/>
                          </a:solidFill>
                        </a:rPr>
                        <a:t>1P/2P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200" b="1" dirty="0">
                          <a:solidFill>
                            <a:schemeClr val="tx1"/>
                          </a:solidFill>
                        </a:rPr>
                        <a:t>1P</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81400179"/>
                  </a:ext>
                </a:extLst>
              </a:tr>
              <a:tr h="308604">
                <a:tc>
                  <a:txBody>
                    <a:bodyPr/>
                    <a:lstStyle/>
                    <a:p>
                      <a:pPr algn="r">
                        <a:lnSpc>
                          <a:spcPct val="90000"/>
                        </a:lnSpc>
                      </a:pPr>
                      <a:r>
                        <a:rPr lang="en-US" sz="1200" b="1" dirty="0">
                          <a:solidFill>
                            <a:schemeClr val="tx1"/>
                          </a:solidFill>
                        </a:rPr>
                        <a:t>Rack</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200" b="1" dirty="0">
                          <a:solidFill>
                            <a:schemeClr val="tx1"/>
                          </a:solidFill>
                        </a:rPr>
                        <a:t>1U, 2U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200" b="1" dirty="0">
                          <a:solidFill>
                            <a:schemeClr val="tx1"/>
                          </a:solidFill>
                        </a:rPr>
                        <a:t>1U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200" b="1" dirty="0">
                          <a:solidFill>
                            <a:schemeClr val="tx1"/>
                          </a:solidFill>
                        </a:rPr>
                        <a:t>1U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200" b="1" dirty="0">
                          <a:solidFill>
                            <a:schemeClr val="tx1"/>
                          </a:solidFill>
                        </a:rPr>
                        <a:t>11U (Frame)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200" b="1" dirty="0">
                          <a:solidFill>
                            <a:schemeClr val="tx1"/>
                          </a:solidFill>
                        </a:rPr>
                        <a:t>1U, 2U</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9073096"/>
                  </a:ext>
                </a:extLst>
              </a:tr>
              <a:tr h="417298">
                <a:tc>
                  <a:txBody>
                    <a:bodyPr/>
                    <a:lstStyle/>
                    <a:p>
                      <a:pPr algn="r">
                        <a:lnSpc>
                          <a:spcPct val="90000"/>
                        </a:lnSpc>
                      </a:pPr>
                      <a:endParaRPr lang="en-US" sz="1200" b="1">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150" b="1" dirty="0">
                          <a:solidFill>
                            <a:schemeClr val="tx1"/>
                          </a:solidFill>
                        </a:rPr>
                        <a:t>DL360, DL380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150" b="1" dirty="0">
                          <a:solidFill>
                            <a:schemeClr val="tx1"/>
                          </a:solidFill>
                        </a:rPr>
                        <a:t> DL360*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150" b="1" dirty="0">
                          <a:solidFill>
                            <a:schemeClr val="tx1"/>
                          </a:solidFill>
                        </a:rPr>
                        <a:t>RL300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150" b="1" dirty="0">
                          <a:solidFill>
                            <a:schemeClr val="tx1"/>
                          </a:solidFill>
                        </a:rPr>
                        <a:t>SY480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150" b="1" dirty="0">
                          <a:solidFill>
                            <a:schemeClr val="tx1"/>
                          </a:solidFill>
                        </a:rPr>
                        <a:t>DL360</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149306">
                <a:tc>
                  <a:txBody>
                    <a:bodyPr/>
                    <a:lstStyle/>
                    <a:p>
                      <a:pPr algn="r">
                        <a:lnSpc>
                          <a:spcPct val="90000"/>
                        </a:lnSpc>
                      </a:pPr>
                      <a:endParaRPr lang="en-US" sz="1200" b="1"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pl-PL" sz="1200" b="1">
                        <a:solidFill>
                          <a:schemeClr val="tx1"/>
                        </a:solidFill>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endParaRPr lang="en-US" sz="1200" b="1" dirty="0">
                        <a:solidFill>
                          <a:schemeClr val="tx1"/>
                        </a:solidFill>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91346267"/>
                  </a:ext>
                </a:extLst>
              </a:tr>
              <a:tr h="978163">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n-lt"/>
                          <a:ea typeface="+mn-ea"/>
                          <a:cs typeface="+mn-cs"/>
                        </a:rPr>
                        <a:t>Gen11 </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n-lt"/>
                          <a:ea typeface="+mn-ea"/>
                          <a:cs typeface="+mn-cs"/>
                        </a:rPr>
                        <a:t>Ecosystem</a:t>
                      </a:r>
                      <a:endParaRPr lang="en-US" sz="1000" b="1" i="0" dirty="0">
                        <a:solidFill>
                          <a:schemeClr val="tx1"/>
                        </a:solidFill>
                        <a:latin typeface="MetricHPE Light" panose="020B0303030202060203" pitchFamily="34" charset="77"/>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050" b="1" i="0" dirty="0">
                          <a:solidFill>
                            <a:schemeClr val="tx1"/>
                          </a:solidFill>
                          <a:latin typeface="+mn-lt"/>
                        </a:rPr>
                        <a:t>vSAN ReadyNodes</a:t>
                      </a:r>
                    </a:p>
                    <a:p>
                      <a:pPr algn="ctr">
                        <a:lnSpc>
                          <a:spcPct val="90000"/>
                        </a:lnSpc>
                      </a:pPr>
                      <a:r>
                        <a:rPr lang="en-US" sz="1050" b="1" i="0" dirty="0">
                          <a:solidFill>
                            <a:schemeClr val="tx1"/>
                          </a:solidFill>
                          <a:latin typeface="+mn-lt"/>
                        </a:rPr>
                        <a:t>VMware VCF</a:t>
                      </a:r>
                    </a:p>
                    <a:p>
                      <a:pPr algn="ctr">
                        <a:lnSpc>
                          <a:spcPct val="90000"/>
                        </a:lnSpc>
                      </a:pPr>
                      <a:r>
                        <a:rPr lang="en-US" sz="1050" b="1" i="0" dirty="0">
                          <a:solidFill>
                            <a:schemeClr val="tx1"/>
                          </a:solidFill>
                          <a:latin typeface="+mn-lt"/>
                        </a:rPr>
                        <a:t>Azure Stack HCI</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050" b="1" i="0" dirty="0">
                          <a:solidFill>
                            <a:schemeClr val="tx1"/>
                          </a:solidFill>
                          <a:latin typeface="+mn-lt"/>
                        </a:rPr>
                        <a:t>HPE Ezmeral</a:t>
                      </a:r>
                    </a:p>
                    <a:p>
                      <a:pPr algn="ctr">
                        <a:lnSpc>
                          <a:spcPct val="90000"/>
                        </a:lnSpc>
                      </a:pPr>
                      <a:r>
                        <a:rPr lang="en-US" sz="1050" b="1" i="0" dirty="0">
                          <a:solidFill>
                            <a:schemeClr val="tx1"/>
                          </a:solidFill>
                          <a:latin typeface="+mn-lt"/>
                        </a:rPr>
                        <a:t>Red Hat OpenShift</a:t>
                      </a:r>
                    </a:p>
                    <a:p>
                      <a:pPr algn="ctr">
                        <a:lnSpc>
                          <a:spcPct val="90000"/>
                        </a:lnSpc>
                      </a:pPr>
                      <a:r>
                        <a:rPr lang="en-US" sz="800" b="0" i="0" dirty="0">
                          <a:solidFill>
                            <a:schemeClr val="tx1"/>
                          </a:solidFill>
                          <a:latin typeface="+mn-lt"/>
                        </a:rPr>
                        <a:t>*If internal storage is needed </a:t>
                      </a:r>
                      <a:r>
                        <a:rPr lang="en-US" sz="800" b="0" i="0">
                          <a:solidFill>
                            <a:schemeClr val="tx1"/>
                          </a:solidFill>
                          <a:latin typeface="+mn-lt"/>
                        </a:rPr>
                        <a:t>use DL380</a:t>
                      </a:r>
                      <a:endParaRPr lang="en-US" sz="800" b="0" i="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050" b="1" i="0" dirty="0">
                          <a:solidFill>
                            <a:schemeClr val="tx1"/>
                          </a:solidFill>
                          <a:latin typeface="+mn-lt"/>
                        </a:rPr>
                        <a:t>Microservice based</a:t>
                      </a:r>
                    </a:p>
                    <a:p>
                      <a:pPr algn="ctr">
                        <a:lnSpc>
                          <a:spcPct val="90000"/>
                        </a:lnSpc>
                      </a:pPr>
                      <a:r>
                        <a:rPr lang="en-US" sz="1050" b="1" i="0" dirty="0">
                          <a:solidFill>
                            <a:schemeClr val="tx1"/>
                          </a:solidFill>
                          <a:latin typeface="+mn-lt"/>
                        </a:rPr>
                        <a:t>Web-scale services,</a:t>
                      </a:r>
                      <a:br>
                        <a:rPr lang="en-US" sz="1050" b="1" i="0" dirty="0">
                          <a:solidFill>
                            <a:schemeClr val="tx1"/>
                          </a:solidFill>
                          <a:latin typeface="+mn-lt"/>
                        </a:rPr>
                      </a:br>
                      <a:r>
                        <a:rPr lang="en-US" sz="1050" b="1" i="0" dirty="0">
                          <a:solidFill>
                            <a:schemeClr val="tx1"/>
                          </a:solidFill>
                          <a:latin typeface="+mn-lt"/>
                        </a:rPr>
                        <a:t>App delivery, </a:t>
                      </a:r>
                      <a:br>
                        <a:rPr lang="en-US" sz="1050" b="1" i="0" dirty="0">
                          <a:solidFill>
                            <a:schemeClr val="tx1"/>
                          </a:solidFill>
                          <a:latin typeface="+mn-lt"/>
                        </a:rPr>
                      </a:br>
                      <a:r>
                        <a:rPr lang="en-US" sz="1050" b="1" i="0" dirty="0">
                          <a:solidFill>
                            <a:schemeClr val="tx1"/>
                          </a:solidFill>
                          <a:latin typeface="+mn-lt"/>
                        </a:rPr>
                        <a:t>OS databases, </a:t>
                      </a:r>
                    </a:p>
                    <a:p>
                      <a:pPr algn="ctr">
                        <a:lnSpc>
                          <a:spcPct val="90000"/>
                        </a:lnSpc>
                      </a:pPr>
                      <a:r>
                        <a:rPr lang="en-US" sz="1050" b="1" i="0" dirty="0">
                          <a:solidFill>
                            <a:schemeClr val="tx1"/>
                          </a:solidFill>
                          <a:latin typeface="+mn-lt"/>
                        </a:rPr>
                        <a:t>Caching </a:t>
                      </a:r>
                      <a:br>
                        <a:rPr lang="en-US" sz="1050" b="1" i="0" dirty="0">
                          <a:solidFill>
                            <a:schemeClr val="tx1"/>
                          </a:solidFill>
                          <a:latin typeface="+mn-lt"/>
                        </a:rPr>
                      </a:br>
                      <a:r>
                        <a:rPr lang="en-US" sz="1050" b="1" i="0" dirty="0">
                          <a:solidFill>
                            <a:schemeClr val="tx1"/>
                          </a:solidFill>
                          <a:latin typeface="+mn-lt"/>
                        </a:rPr>
                        <a:t>ARM based ecosystem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050" b="1" i="0" dirty="0">
                          <a:solidFill>
                            <a:schemeClr val="tx1"/>
                          </a:solidFill>
                          <a:latin typeface="+mn-lt"/>
                        </a:rPr>
                        <a:t>HPE OneView, HPE GreenLake for Compute Ops Management, iLO, optimized management and lifecycle experience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90000"/>
                        </a:lnSpc>
                      </a:pPr>
                      <a:r>
                        <a:rPr lang="en-US" sz="1050" b="1" i="0" dirty="0">
                          <a:solidFill>
                            <a:schemeClr val="tx1"/>
                          </a:solidFill>
                          <a:latin typeface="+mn-lt"/>
                        </a:rPr>
                        <a:t>VMware vSphere</a:t>
                      </a:r>
                    </a:p>
                    <a:p>
                      <a:pPr algn="ctr">
                        <a:lnSpc>
                          <a:spcPct val="90000"/>
                        </a:lnSpc>
                      </a:pPr>
                      <a:r>
                        <a:rPr lang="en-US" sz="1050" b="1" i="0" dirty="0">
                          <a:solidFill>
                            <a:schemeClr val="tx1"/>
                          </a:solidFill>
                          <a:latin typeface="+mn-lt"/>
                        </a:rPr>
                        <a:t>Microsoft Hyper-V</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01103316"/>
                  </a:ext>
                </a:extLst>
              </a:tr>
            </a:tbl>
          </a:graphicData>
        </a:graphic>
      </p:graphicFrame>
      <p:grpSp>
        <p:nvGrpSpPr>
          <p:cNvPr id="29" name="Group 28">
            <a:extLst>
              <a:ext uri="{FF2B5EF4-FFF2-40B4-BE49-F238E27FC236}">
                <a16:creationId xmlns:a16="http://schemas.microsoft.com/office/drawing/2014/main" id="{B9903660-30EE-A18C-EA3A-4A73C4A4311B}"/>
              </a:ext>
            </a:extLst>
          </p:cNvPr>
          <p:cNvGrpSpPr/>
          <p:nvPr/>
        </p:nvGrpSpPr>
        <p:grpSpPr>
          <a:xfrm>
            <a:off x="1859155" y="3874114"/>
            <a:ext cx="1103559" cy="900034"/>
            <a:chOff x="3530374" y="5169831"/>
            <a:chExt cx="1340504" cy="1093280"/>
          </a:xfrm>
        </p:grpSpPr>
        <p:pic>
          <p:nvPicPr>
            <p:cNvPr id="186" name="Picture 222" descr="A picture containing indoor&#10;&#10;Description automatically generated">
              <a:extLst>
                <a:ext uri="{FF2B5EF4-FFF2-40B4-BE49-F238E27FC236}">
                  <a16:creationId xmlns:a16="http://schemas.microsoft.com/office/drawing/2014/main" id="{59BE264E-AEAD-B5D1-A95F-F371F3F88D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42273" y="5169831"/>
              <a:ext cx="1306775" cy="516120"/>
            </a:xfrm>
            <a:prstGeom prst="rect">
              <a:avLst/>
            </a:prstGeom>
          </p:spPr>
        </p:pic>
        <p:pic>
          <p:nvPicPr>
            <p:cNvPr id="187" name="Picture 186">
              <a:extLst>
                <a:ext uri="{FF2B5EF4-FFF2-40B4-BE49-F238E27FC236}">
                  <a16:creationId xmlns:a16="http://schemas.microsoft.com/office/drawing/2014/main" id="{F9CF6FC1-C98C-8691-982D-4D9B49ECC1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30374" y="5643857"/>
              <a:ext cx="1340504" cy="619254"/>
            </a:xfrm>
            <a:prstGeom prst="rect">
              <a:avLst/>
            </a:prstGeom>
          </p:spPr>
        </p:pic>
      </p:grpSp>
      <p:sp>
        <p:nvSpPr>
          <p:cNvPr id="26" name="Slide Number Placeholder 25">
            <a:extLst>
              <a:ext uri="{FF2B5EF4-FFF2-40B4-BE49-F238E27FC236}">
                <a16:creationId xmlns:a16="http://schemas.microsoft.com/office/drawing/2014/main" id="{B88A0C62-BA09-AE47-E197-41C4923D2D11}"/>
              </a:ext>
            </a:extLst>
          </p:cNvPr>
          <p:cNvSpPr>
            <a:spLocks noGrp="1"/>
          </p:cNvSpPr>
          <p:nvPr>
            <p:ph type="sldNum" sz="quarter" idx="15"/>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8"/>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panose="020B0503030202060203" pitchFamily="34" charset="0"/>
                <a:ea typeface="+mn-ea"/>
                <a:cs typeface="+mn-cs"/>
                <a:sym typeface="MetricHPE" panose="020B0503030202060203" pitchFamily="34" charset="0"/>
              </a:rPr>
              <a:pPr marL="205699" marR="0" lvl="0" indent="-205699" algn="l" defTabSz="1088421" rtl="0" eaLnBrk="1" fontAlgn="auto" latinLnBrk="0" hangingPunct="1">
                <a:lnSpc>
                  <a:spcPct val="90000"/>
                </a:lnSpc>
                <a:spcBef>
                  <a:spcPts val="0"/>
                </a:spcBef>
                <a:spcAft>
                  <a:spcPts val="0"/>
                </a:spcAft>
                <a:buClrTx/>
                <a:buSzPct val="120000"/>
                <a:buFontTx/>
                <a:buBlip>
                  <a:blip r:embed="rId8"/>
                </a:buBlip>
                <a:tabLst/>
                <a:defRPr/>
              </a:pPr>
              <a:t>30</a:t>
            </a:fld>
            <a:endParaRPr kumimoji="0" lang="en-US" sz="2000" b="0" i="0" u="none" strike="noStrike" kern="1200" cap="all" spc="0" normalizeH="0" baseline="10000" noProof="0">
              <a:ln>
                <a:noFill/>
              </a:ln>
              <a:solidFill>
                <a:prstClr val="black"/>
              </a:solidFill>
              <a:effectLst/>
              <a:uLnTx/>
              <a:uFillTx/>
              <a:latin typeface="MetricHPE" panose="020B0503030202060203" pitchFamily="34" charset="0"/>
              <a:ea typeface="+mn-ea"/>
              <a:cs typeface="+mn-cs"/>
              <a:sym typeface="MetricHPE" panose="020B0503030202060203" pitchFamily="34" charset="0"/>
            </a:endParaRPr>
          </a:p>
        </p:txBody>
      </p:sp>
      <p:graphicFrame>
        <p:nvGraphicFramePr>
          <p:cNvPr id="56" name="Table 12">
            <a:extLst>
              <a:ext uri="{FF2B5EF4-FFF2-40B4-BE49-F238E27FC236}">
                <a16:creationId xmlns:a16="http://schemas.microsoft.com/office/drawing/2014/main" id="{D50B2BBA-2494-D978-9E16-13C093114AE5}"/>
              </a:ext>
            </a:extLst>
          </p:cNvPr>
          <p:cNvGraphicFramePr>
            <a:graphicFrameLocks noGrp="1"/>
          </p:cNvGraphicFramePr>
          <p:nvPr/>
        </p:nvGraphicFramePr>
        <p:xfrm>
          <a:off x="9075539" y="2026736"/>
          <a:ext cx="874210" cy="513630"/>
        </p:xfrm>
        <a:graphic>
          <a:graphicData uri="http://schemas.openxmlformats.org/drawingml/2006/table">
            <a:tbl>
              <a:tblPr>
                <a:tableStyleId>{5C22544A-7EE6-4342-B048-85BDC9FD1C3A}</a:tableStyleId>
              </a:tblPr>
              <a:tblGrid>
                <a:gridCol w="174842">
                  <a:extLst>
                    <a:ext uri="{9D8B030D-6E8A-4147-A177-3AD203B41FA5}">
                      <a16:colId xmlns:a16="http://schemas.microsoft.com/office/drawing/2014/main" val="1716791169"/>
                    </a:ext>
                  </a:extLst>
                </a:gridCol>
                <a:gridCol w="174842">
                  <a:extLst>
                    <a:ext uri="{9D8B030D-6E8A-4147-A177-3AD203B41FA5}">
                      <a16:colId xmlns:a16="http://schemas.microsoft.com/office/drawing/2014/main" val="1571768885"/>
                    </a:ext>
                  </a:extLst>
                </a:gridCol>
                <a:gridCol w="174842">
                  <a:extLst>
                    <a:ext uri="{9D8B030D-6E8A-4147-A177-3AD203B41FA5}">
                      <a16:colId xmlns:a16="http://schemas.microsoft.com/office/drawing/2014/main" val="2748830712"/>
                    </a:ext>
                  </a:extLst>
                </a:gridCol>
                <a:gridCol w="174842">
                  <a:extLst>
                    <a:ext uri="{9D8B030D-6E8A-4147-A177-3AD203B41FA5}">
                      <a16:colId xmlns:a16="http://schemas.microsoft.com/office/drawing/2014/main" val="738199962"/>
                    </a:ext>
                  </a:extLst>
                </a:gridCol>
                <a:gridCol w="174842">
                  <a:extLst>
                    <a:ext uri="{9D8B030D-6E8A-4147-A177-3AD203B41FA5}">
                      <a16:colId xmlns:a16="http://schemas.microsoft.com/office/drawing/2014/main" val="1545693852"/>
                    </a:ext>
                  </a:extLst>
                </a:gridCol>
              </a:tblGrid>
              <a:tr h="102726">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77424937"/>
                  </a:ext>
                </a:extLst>
              </a:tr>
              <a:tr h="102726">
                <a:tc>
                  <a:txBody>
                    <a:bodyPr/>
                    <a:lstStyle/>
                    <a:p>
                      <a:endParaRPr lang="en-US" sz="50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43967407"/>
                  </a:ext>
                </a:extLst>
              </a:tr>
              <a:tr h="102726">
                <a:tc>
                  <a:txBody>
                    <a:bodyPr/>
                    <a:lstStyle/>
                    <a:p>
                      <a:endParaRPr lang="en-US" sz="50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6955359"/>
                  </a:ext>
                </a:extLst>
              </a:tr>
              <a:tr h="102726">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84349927"/>
                  </a:ext>
                </a:extLst>
              </a:tr>
              <a:tr h="102726">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89688989"/>
                  </a:ext>
                </a:extLst>
              </a:tr>
            </a:tbl>
          </a:graphicData>
        </a:graphic>
      </p:graphicFrame>
      <p:sp>
        <p:nvSpPr>
          <p:cNvPr id="57" name="TextBox 56">
            <a:extLst>
              <a:ext uri="{FF2B5EF4-FFF2-40B4-BE49-F238E27FC236}">
                <a16:creationId xmlns:a16="http://schemas.microsoft.com/office/drawing/2014/main" id="{4BB96E65-562F-878B-E5C5-C23E01A1E1C8}"/>
              </a:ext>
            </a:extLst>
          </p:cNvPr>
          <p:cNvSpPr txBox="1"/>
          <p:nvPr/>
        </p:nvSpPr>
        <p:spPr>
          <a:xfrm>
            <a:off x="9992426" y="2026736"/>
            <a:ext cx="657400" cy="507089"/>
          </a:xfrm>
          <a:prstGeom prst="rect">
            <a:avLst/>
          </a:prstGeom>
          <a:noFill/>
        </p:spPr>
        <p:txBody>
          <a:bodyPr wrap="square" lIns="0" tIns="0" rIns="0" bIns="0" rtlCol="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Processor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Memory</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Storage</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IO/ Network</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GPU</a:t>
            </a:r>
          </a:p>
        </p:txBody>
      </p:sp>
      <p:sp>
        <p:nvSpPr>
          <p:cNvPr id="60" name="TextBox 59">
            <a:extLst>
              <a:ext uri="{FF2B5EF4-FFF2-40B4-BE49-F238E27FC236}">
                <a16:creationId xmlns:a16="http://schemas.microsoft.com/office/drawing/2014/main" id="{699BF3D7-31AD-5FEF-5585-BB76856F2BBC}"/>
              </a:ext>
            </a:extLst>
          </p:cNvPr>
          <p:cNvSpPr txBox="1"/>
          <p:nvPr/>
        </p:nvSpPr>
        <p:spPr>
          <a:xfrm>
            <a:off x="8080772" y="2042961"/>
            <a:ext cx="657400" cy="507089"/>
          </a:xfrm>
          <a:prstGeom prst="rect">
            <a:avLst/>
          </a:prstGeom>
          <a:noFill/>
        </p:spPr>
        <p:txBody>
          <a:bodyPr wrap="square" lIns="0" tIns="0" rIns="0" bIns="0" rtlCol="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Processor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Memory</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Storage</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IO/ Network</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GPU</a:t>
            </a:r>
          </a:p>
        </p:txBody>
      </p:sp>
      <p:graphicFrame>
        <p:nvGraphicFramePr>
          <p:cNvPr id="38" name="Table 12">
            <a:extLst>
              <a:ext uri="{FF2B5EF4-FFF2-40B4-BE49-F238E27FC236}">
                <a16:creationId xmlns:a16="http://schemas.microsoft.com/office/drawing/2014/main" id="{B459A65F-9AB8-915E-97C2-610C29F2EF94}"/>
              </a:ext>
            </a:extLst>
          </p:cNvPr>
          <p:cNvGraphicFramePr>
            <a:graphicFrameLocks noGrp="1"/>
          </p:cNvGraphicFramePr>
          <p:nvPr/>
        </p:nvGraphicFramePr>
        <p:xfrm>
          <a:off x="5333775" y="2026736"/>
          <a:ext cx="874210" cy="523315"/>
        </p:xfrm>
        <a:graphic>
          <a:graphicData uri="http://schemas.openxmlformats.org/drawingml/2006/table">
            <a:tbl>
              <a:tblPr>
                <a:tableStyleId>{5C22544A-7EE6-4342-B048-85BDC9FD1C3A}</a:tableStyleId>
              </a:tblPr>
              <a:tblGrid>
                <a:gridCol w="174842">
                  <a:extLst>
                    <a:ext uri="{9D8B030D-6E8A-4147-A177-3AD203B41FA5}">
                      <a16:colId xmlns:a16="http://schemas.microsoft.com/office/drawing/2014/main" val="1716791169"/>
                    </a:ext>
                  </a:extLst>
                </a:gridCol>
                <a:gridCol w="174842">
                  <a:extLst>
                    <a:ext uri="{9D8B030D-6E8A-4147-A177-3AD203B41FA5}">
                      <a16:colId xmlns:a16="http://schemas.microsoft.com/office/drawing/2014/main" val="1571768885"/>
                    </a:ext>
                  </a:extLst>
                </a:gridCol>
                <a:gridCol w="174842">
                  <a:extLst>
                    <a:ext uri="{9D8B030D-6E8A-4147-A177-3AD203B41FA5}">
                      <a16:colId xmlns:a16="http://schemas.microsoft.com/office/drawing/2014/main" val="2748830712"/>
                    </a:ext>
                  </a:extLst>
                </a:gridCol>
                <a:gridCol w="174842">
                  <a:extLst>
                    <a:ext uri="{9D8B030D-6E8A-4147-A177-3AD203B41FA5}">
                      <a16:colId xmlns:a16="http://schemas.microsoft.com/office/drawing/2014/main" val="738199962"/>
                    </a:ext>
                  </a:extLst>
                </a:gridCol>
                <a:gridCol w="174842">
                  <a:extLst>
                    <a:ext uri="{9D8B030D-6E8A-4147-A177-3AD203B41FA5}">
                      <a16:colId xmlns:a16="http://schemas.microsoft.com/office/drawing/2014/main" val="1545693852"/>
                    </a:ext>
                  </a:extLst>
                </a:gridCol>
              </a:tblGrid>
              <a:tr h="104663">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77424937"/>
                  </a:ext>
                </a:extLst>
              </a:tr>
              <a:tr h="104663">
                <a:tc>
                  <a:txBody>
                    <a:bodyPr/>
                    <a:lstStyle/>
                    <a:p>
                      <a:endParaRPr lang="en-US" sz="50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43967407"/>
                  </a:ext>
                </a:extLst>
              </a:tr>
              <a:tr h="104663">
                <a:tc>
                  <a:txBody>
                    <a:bodyPr/>
                    <a:lstStyle/>
                    <a:p>
                      <a:endParaRPr lang="en-US" sz="50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6955359"/>
                  </a:ext>
                </a:extLst>
              </a:tr>
              <a:tr h="104663">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84349927"/>
                  </a:ext>
                </a:extLst>
              </a:tr>
              <a:tr h="104663">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89688989"/>
                  </a:ext>
                </a:extLst>
              </a:tr>
            </a:tbl>
          </a:graphicData>
        </a:graphic>
      </p:graphicFrame>
      <p:sp>
        <p:nvSpPr>
          <p:cNvPr id="61" name="TextBox 60">
            <a:extLst>
              <a:ext uri="{FF2B5EF4-FFF2-40B4-BE49-F238E27FC236}">
                <a16:creationId xmlns:a16="http://schemas.microsoft.com/office/drawing/2014/main" id="{1FEB59F0-8CAB-1FD9-3A36-B3EABBE4EBA9}"/>
              </a:ext>
            </a:extLst>
          </p:cNvPr>
          <p:cNvSpPr txBox="1"/>
          <p:nvPr/>
        </p:nvSpPr>
        <p:spPr>
          <a:xfrm>
            <a:off x="6246922" y="2042961"/>
            <a:ext cx="657400" cy="507089"/>
          </a:xfrm>
          <a:prstGeom prst="rect">
            <a:avLst/>
          </a:prstGeom>
          <a:noFill/>
        </p:spPr>
        <p:txBody>
          <a:bodyPr wrap="square" lIns="0" tIns="0" rIns="0" bIns="0" rtlCol="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Processor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Memory</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Storage</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IO/ Network</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GPU</a:t>
            </a:r>
          </a:p>
        </p:txBody>
      </p:sp>
      <p:graphicFrame>
        <p:nvGraphicFramePr>
          <p:cNvPr id="36" name="Table 12">
            <a:extLst>
              <a:ext uri="{FF2B5EF4-FFF2-40B4-BE49-F238E27FC236}">
                <a16:creationId xmlns:a16="http://schemas.microsoft.com/office/drawing/2014/main" id="{577F4F36-E2AE-3FBB-C056-A353AC8FEFC8}"/>
              </a:ext>
            </a:extLst>
          </p:cNvPr>
          <p:cNvGraphicFramePr>
            <a:graphicFrameLocks noGrp="1"/>
          </p:cNvGraphicFramePr>
          <p:nvPr/>
        </p:nvGraphicFramePr>
        <p:xfrm>
          <a:off x="3508770" y="2026736"/>
          <a:ext cx="874210" cy="523315"/>
        </p:xfrm>
        <a:graphic>
          <a:graphicData uri="http://schemas.openxmlformats.org/drawingml/2006/table">
            <a:tbl>
              <a:tblPr>
                <a:tableStyleId>{5C22544A-7EE6-4342-B048-85BDC9FD1C3A}</a:tableStyleId>
              </a:tblPr>
              <a:tblGrid>
                <a:gridCol w="174842">
                  <a:extLst>
                    <a:ext uri="{9D8B030D-6E8A-4147-A177-3AD203B41FA5}">
                      <a16:colId xmlns:a16="http://schemas.microsoft.com/office/drawing/2014/main" val="1716791169"/>
                    </a:ext>
                  </a:extLst>
                </a:gridCol>
                <a:gridCol w="174842">
                  <a:extLst>
                    <a:ext uri="{9D8B030D-6E8A-4147-A177-3AD203B41FA5}">
                      <a16:colId xmlns:a16="http://schemas.microsoft.com/office/drawing/2014/main" val="1571768885"/>
                    </a:ext>
                  </a:extLst>
                </a:gridCol>
                <a:gridCol w="174842">
                  <a:extLst>
                    <a:ext uri="{9D8B030D-6E8A-4147-A177-3AD203B41FA5}">
                      <a16:colId xmlns:a16="http://schemas.microsoft.com/office/drawing/2014/main" val="2748830712"/>
                    </a:ext>
                  </a:extLst>
                </a:gridCol>
                <a:gridCol w="174842">
                  <a:extLst>
                    <a:ext uri="{9D8B030D-6E8A-4147-A177-3AD203B41FA5}">
                      <a16:colId xmlns:a16="http://schemas.microsoft.com/office/drawing/2014/main" val="738199962"/>
                    </a:ext>
                  </a:extLst>
                </a:gridCol>
                <a:gridCol w="174842">
                  <a:extLst>
                    <a:ext uri="{9D8B030D-6E8A-4147-A177-3AD203B41FA5}">
                      <a16:colId xmlns:a16="http://schemas.microsoft.com/office/drawing/2014/main" val="1545693852"/>
                    </a:ext>
                  </a:extLst>
                </a:gridCol>
              </a:tblGrid>
              <a:tr h="104663">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77424937"/>
                  </a:ext>
                </a:extLst>
              </a:tr>
              <a:tr h="104663">
                <a:tc>
                  <a:txBody>
                    <a:bodyPr/>
                    <a:lstStyle/>
                    <a:p>
                      <a:endParaRPr lang="en-US" sz="50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43967407"/>
                  </a:ext>
                </a:extLst>
              </a:tr>
              <a:tr h="104663">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6955359"/>
                  </a:ext>
                </a:extLst>
              </a:tr>
              <a:tr h="104663">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84349927"/>
                  </a:ext>
                </a:extLst>
              </a:tr>
              <a:tr h="104663">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89688989"/>
                  </a:ext>
                </a:extLst>
              </a:tr>
            </a:tbl>
          </a:graphicData>
        </a:graphic>
      </p:graphicFrame>
      <p:sp>
        <p:nvSpPr>
          <p:cNvPr id="62" name="TextBox 61">
            <a:extLst>
              <a:ext uri="{FF2B5EF4-FFF2-40B4-BE49-F238E27FC236}">
                <a16:creationId xmlns:a16="http://schemas.microsoft.com/office/drawing/2014/main" id="{FAA0323A-1994-AD4F-CB9B-D8B871E5A55B}"/>
              </a:ext>
            </a:extLst>
          </p:cNvPr>
          <p:cNvSpPr txBox="1"/>
          <p:nvPr/>
        </p:nvSpPr>
        <p:spPr>
          <a:xfrm>
            <a:off x="4425657" y="2035069"/>
            <a:ext cx="657400" cy="507089"/>
          </a:xfrm>
          <a:prstGeom prst="rect">
            <a:avLst/>
          </a:prstGeom>
          <a:noFill/>
        </p:spPr>
        <p:txBody>
          <a:bodyPr wrap="square" lIns="0" tIns="0" rIns="0" bIns="0" rtlCol="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Processor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Memory</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Storage</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IO/ Network</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GPU</a:t>
            </a:r>
          </a:p>
        </p:txBody>
      </p:sp>
      <p:graphicFrame>
        <p:nvGraphicFramePr>
          <p:cNvPr id="23" name="Table 12">
            <a:extLst>
              <a:ext uri="{FF2B5EF4-FFF2-40B4-BE49-F238E27FC236}">
                <a16:creationId xmlns:a16="http://schemas.microsoft.com/office/drawing/2014/main" id="{96CD0C48-FB52-FC7A-0B0D-8F441741F2FF}"/>
              </a:ext>
            </a:extLst>
          </p:cNvPr>
          <p:cNvGraphicFramePr>
            <a:graphicFrameLocks noGrp="1"/>
          </p:cNvGraphicFramePr>
          <p:nvPr/>
        </p:nvGraphicFramePr>
        <p:xfrm>
          <a:off x="1610530" y="2026736"/>
          <a:ext cx="874210" cy="523315"/>
        </p:xfrm>
        <a:graphic>
          <a:graphicData uri="http://schemas.openxmlformats.org/drawingml/2006/table">
            <a:tbl>
              <a:tblPr>
                <a:tableStyleId>{5C22544A-7EE6-4342-B048-85BDC9FD1C3A}</a:tableStyleId>
              </a:tblPr>
              <a:tblGrid>
                <a:gridCol w="174842">
                  <a:extLst>
                    <a:ext uri="{9D8B030D-6E8A-4147-A177-3AD203B41FA5}">
                      <a16:colId xmlns:a16="http://schemas.microsoft.com/office/drawing/2014/main" val="1716791169"/>
                    </a:ext>
                  </a:extLst>
                </a:gridCol>
                <a:gridCol w="174842">
                  <a:extLst>
                    <a:ext uri="{9D8B030D-6E8A-4147-A177-3AD203B41FA5}">
                      <a16:colId xmlns:a16="http://schemas.microsoft.com/office/drawing/2014/main" val="1571768885"/>
                    </a:ext>
                  </a:extLst>
                </a:gridCol>
                <a:gridCol w="174842">
                  <a:extLst>
                    <a:ext uri="{9D8B030D-6E8A-4147-A177-3AD203B41FA5}">
                      <a16:colId xmlns:a16="http://schemas.microsoft.com/office/drawing/2014/main" val="2748830712"/>
                    </a:ext>
                  </a:extLst>
                </a:gridCol>
                <a:gridCol w="174842">
                  <a:extLst>
                    <a:ext uri="{9D8B030D-6E8A-4147-A177-3AD203B41FA5}">
                      <a16:colId xmlns:a16="http://schemas.microsoft.com/office/drawing/2014/main" val="738199962"/>
                    </a:ext>
                  </a:extLst>
                </a:gridCol>
                <a:gridCol w="174842">
                  <a:extLst>
                    <a:ext uri="{9D8B030D-6E8A-4147-A177-3AD203B41FA5}">
                      <a16:colId xmlns:a16="http://schemas.microsoft.com/office/drawing/2014/main" val="1545693852"/>
                    </a:ext>
                  </a:extLst>
                </a:gridCol>
              </a:tblGrid>
              <a:tr h="104663">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77424937"/>
                  </a:ext>
                </a:extLst>
              </a:tr>
              <a:tr h="104663">
                <a:tc>
                  <a:txBody>
                    <a:bodyPr/>
                    <a:lstStyle/>
                    <a:p>
                      <a:endParaRPr lang="en-US" sz="50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43967407"/>
                  </a:ext>
                </a:extLst>
              </a:tr>
              <a:tr h="104663">
                <a:tc>
                  <a:txBody>
                    <a:bodyPr/>
                    <a:lstStyle/>
                    <a:p>
                      <a:endParaRPr lang="en-US" sz="50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6955359"/>
                  </a:ext>
                </a:extLst>
              </a:tr>
              <a:tr h="104663">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84349927"/>
                  </a:ext>
                </a:extLst>
              </a:tr>
              <a:tr h="104663">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89688989"/>
                  </a:ext>
                </a:extLst>
              </a:tr>
            </a:tbl>
          </a:graphicData>
        </a:graphic>
      </p:graphicFrame>
      <p:sp>
        <p:nvSpPr>
          <p:cNvPr id="63" name="TextBox 62">
            <a:extLst>
              <a:ext uri="{FF2B5EF4-FFF2-40B4-BE49-F238E27FC236}">
                <a16:creationId xmlns:a16="http://schemas.microsoft.com/office/drawing/2014/main" id="{DA31F24F-FEEE-B8A0-22C3-412B6F96B60D}"/>
              </a:ext>
            </a:extLst>
          </p:cNvPr>
          <p:cNvSpPr txBox="1"/>
          <p:nvPr/>
        </p:nvSpPr>
        <p:spPr>
          <a:xfrm>
            <a:off x="2519343" y="2026736"/>
            <a:ext cx="657400" cy="507089"/>
          </a:xfrm>
          <a:prstGeom prst="rect">
            <a:avLst/>
          </a:prstGeom>
          <a:noFill/>
        </p:spPr>
        <p:txBody>
          <a:bodyPr wrap="square" lIns="0" tIns="0" rIns="0" bIns="0" rtlCol="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Processor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Memory</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Storage</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IO/ Network</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etricHPE"/>
                <a:ea typeface="+mn-ea"/>
                <a:cs typeface="+mn-cs"/>
              </a:rPr>
              <a:t>GPU</a:t>
            </a:r>
          </a:p>
        </p:txBody>
      </p:sp>
      <p:pic>
        <p:nvPicPr>
          <p:cNvPr id="6" name="Picture 222" descr="A picture containing indoor&#10;&#10;Description automatically generated">
            <a:extLst>
              <a:ext uri="{FF2B5EF4-FFF2-40B4-BE49-F238E27FC236}">
                <a16:creationId xmlns:a16="http://schemas.microsoft.com/office/drawing/2014/main" id="{C8EE05EC-DDEF-53CB-23FA-EF4CB85AA97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57761" y="4054713"/>
            <a:ext cx="1078821" cy="420489"/>
          </a:xfrm>
          <a:prstGeom prst="rect">
            <a:avLst/>
          </a:prstGeom>
        </p:spPr>
      </p:pic>
      <p:pic>
        <p:nvPicPr>
          <p:cNvPr id="8" name="Picture 7" descr="A picture containing indoor, electronics&#10;&#10;Description automatically generated">
            <a:extLst>
              <a:ext uri="{FF2B5EF4-FFF2-40B4-BE49-F238E27FC236}">
                <a16:creationId xmlns:a16="http://schemas.microsoft.com/office/drawing/2014/main" id="{F4F0B394-6C3F-A140-ABD2-CE142C3B2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1178" b="28245"/>
          <a:stretch/>
        </p:blipFill>
        <p:spPr>
          <a:xfrm>
            <a:off x="5602529" y="4085331"/>
            <a:ext cx="1069561" cy="358041"/>
          </a:xfrm>
          <a:prstGeom prst="rect">
            <a:avLst/>
          </a:prstGeom>
        </p:spPr>
      </p:pic>
      <p:pic>
        <p:nvPicPr>
          <p:cNvPr id="9" name="Picture 8" descr="A close-up of a server&#10;&#10;Description automatically generated with medium confidence">
            <a:extLst>
              <a:ext uri="{FF2B5EF4-FFF2-40B4-BE49-F238E27FC236}">
                <a16:creationId xmlns:a16="http://schemas.microsoft.com/office/drawing/2014/main" id="{1A53677E-3734-15FB-7426-8D86BDF4AE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35037" y="3843071"/>
            <a:ext cx="346129" cy="795463"/>
          </a:xfrm>
          <a:prstGeom prst="rect">
            <a:avLst/>
          </a:prstGeom>
        </p:spPr>
      </p:pic>
      <p:pic>
        <p:nvPicPr>
          <p:cNvPr id="11" name="Picture 222" descr="A picture containing indoor&#10;&#10;Description automatically generated">
            <a:extLst>
              <a:ext uri="{FF2B5EF4-FFF2-40B4-BE49-F238E27FC236}">
                <a16:creationId xmlns:a16="http://schemas.microsoft.com/office/drawing/2014/main" id="{B1269EEE-493A-148C-DF1E-344F181ABE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53909" y="4024786"/>
            <a:ext cx="1075792" cy="424892"/>
          </a:xfrm>
          <a:prstGeom prst="rect">
            <a:avLst/>
          </a:prstGeom>
        </p:spPr>
      </p:pic>
      <p:graphicFrame>
        <p:nvGraphicFramePr>
          <p:cNvPr id="13" name="Table 12">
            <a:extLst>
              <a:ext uri="{FF2B5EF4-FFF2-40B4-BE49-F238E27FC236}">
                <a16:creationId xmlns:a16="http://schemas.microsoft.com/office/drawing/2014/main" id="{575EE6CF-43D9-ABDC-72F7-4B2296BF7B5A}"/>
              </a:ext>
            </a:extLst>
          </p:cNvPr>
          <p:cNvGraphicFramePr>
            <a:graphicFrameLocks noGrp="1"/>
          </p:cNvGraphicFramePr>
          <p:nvPr/>
        </p:nvGraphicFramePr>
        <p:xfrm>
          <a:off x="7192048" y="2026736"/>
          <a:ext cx="874210" cy="513630"/>
        </p:xfrm>
        <a:graphic>
          <a:graphicData uri="http://schemas.openxmlformats.org/drawingml/2006/table">
            <a:tbl>
              <a:tblPr>
                <a:tableStyleId>{5C22544A-7EE6-4342-B048-85BDC9FD1C3A}</a:tableStyleId>
              </a:tblPr>
              <a:tblGrid>
                <a:gridCol w="174842">
                  <a:extLst>
                    <a:ext uri="{9D8B030D-6E8A-4147-A177-3AD203B41FA5}">
                      <a16:colId xmlns:a16="http://schemas.microsoft.com/office/drawing/2014/main" val="1716791169"/>
                    </a:ext>
                  </a:extLst>
                </a:gridCol>
                <a:gridCol w="174842">
                  <a:extLst>
                    <a:ext uri="{9D8B030D-6E8A-4147-A177-3AD203B41FA5}">
                      <a16:colId xmlns:a16="http://schemas.microsoft.com/office/drawing/2014/main" val="1571768885"/>
                    </a:ext>
                  </a:extLst>
                </a:gridCol>
                <a:gridCol w="174842">
                  <a:extLst>
                    <a:ext uri="{9D8B030D-6E8A-4147-A177-3AD203B41FA5}">
                      <a16:colId xmlns:a16="http://schemas.microsoft.com/office/drawing/2014/main" val="2748830712"/>
                    </a:ext>
                  </a:extLst>
                </a:gridCol>
                <a:gridCol w="174842">
                  <a:extLst>
                    <a:ext uri="{9D8B030D-6E8A-4147-A177-3AD203B41FA5}">
                      <a16:colId xmlns:a16="http://schemas.microsoft.com/office/drawing/2014/main" val="738199962"/>
                    </a:ext>
                  </a:extLst>
                </a:gridCol>
                <a:gridCol w="174842">
                  <a:extLst>
                    <a:ext uri="{9D8B030D-6E8A-4147-A177-3AD203B41FA5}">
                      <a16:colId xmlns:a16="http://schemas.microsoft.com/office/drawing/2014/main" val="1545693852"/>
                    </a:ext>
                  </a:extLst>
                </a:gridCol>
              </a:tblGrid>
              <a:tr h="102726">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77424937"/>
                  </a:ext>
                </a:extLst>
              </a:tr>
              <a:tr h="102726">
                <a:tc>
                  <a:txBody>
                    <a:bodyPr/>
                    <a:lstStyle/>
                    <a:p>
                      <a:endParaRPr lang="en-US" sz="50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43967407"/>
                  </a:ext>
                </a:extLst>
              </a:tr>
              <a:tr h="102726">
                <a:tc>
                  <a:txBody>
                    <a:bodyPr/>
                    <a:lstStyle/>
                    <a:p>
                      <a:endParaRPr lang="en-US" sz="50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6955359"/>
                  </a:ext>
                </a:extLst>
              </a:tr>
              <a:tr h="102726">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84349927"/>
                  </a:ext>
                </a:extLst>
              </a:tr>
              <a:tr h="102726">
                <a:tc>
                  <a:txBody>
                    <a:bodyPr/>
                    <a:lstStyle/>
                    <a:p>
                      <a:endParaRPr lang="en-US" sz="500" dirty="0"/>
                    </a:p>
                  </a:txBody>
                  <a:tcPr marL="0" marR="0" marT="0" marB="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500" dirty="0"/>
                    </a:p>
                  </a:txBody>
                  <a:tcPr marL="0"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89688989"/>
                  </a:ext>
                </a:extLst>
              </a:tr>
            </a:tbl>
          </a:graphicData>
        </a:graphic>
      </p:graphicFrame>
    </p:spTree>
    <p:extLst>
      <p:ext uri="{BB962C8B-B14F-4D97-AF65-F5344CB8AC3E}">
        <p14:creationId xmlns:p14="http://schemas.microsoft.com/office/powerpoint/2010/main" val="99113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49F89E8-72BD-3CBB-F0F5-E01C8021D487}"/>
              </a:ext>
            </a:extLst>
          </p:cNvPr>
          <p:cNvSpPr/>
          <p:nvPr/>
        </p:nvSpPr>
        <p:spPr>
          <a:xfrm>
            <a:off x="0" y="464882"/>
            <a:ext cx="12191999" cy="474988"/>
          </a:xfrm>
          <a:prstGeom prst="rect">
            <a:avLst/>
          </a:prstGeom>
          <a:noFill/>
          <a:ln w="571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etricHPE"/>
                <a:ea typeface="+mn-ea"/>
                <a:cs typeface="+mn-cs"/>
              </a:rPr>
              <a:t>Develop and deploy AI at any scale</a:t>
            </a:r>
          </a:p>
        </p:txBody>
      </p:sp>
      <p:sp>
        <p:nvSpPr>
          <p:cNvPr id="14" name="TextBox 13">
            <a:extLst>
              <a:ext uri="{FF2B5EF4-FFF2-40B4-BE49-F238E27FC236}">
                <a16:creationId xmlns:a16="http://schemas.microsoft.com/office/drawing/2014/main" id="{9FE44C22-A3DD-23EA-E1DC-94D36C9A7219}"/>
              </a:ext>
            </a:extLst>
          </p:cNvPr>
          <p:cNvSpPr txBox="1"/>
          <p:nvPr/>
        </p:nvSpPr>
        <p:spPr>
          <a:xfrm>
            <a:off x="634377" y="4295150"/>
            <a:ext cx="5434231" cy="618455"/>
          </a:xfrm>
          <a:prstGeom prst="rect">
            <a:avLst/>
          </a:prstGeom>
          <a:solidFill>
            <a:schemeClr val="accent2"/>
          </a:solidFill>
          <a:ln w="12700">
            <a:solidFill>
              <a:schemeClr val="accent2"/>
            </a:solidFill>
            <a:miter lim="800000"/>
          </a:ln>
        </p:spPr>
        <p:txBody>
          <a:bodyPr wrap="square"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etricHPE"/>
                <a:ea typeface="+mn-ea"/>
                <a:cs typeface="+mn-cs"/>
              </a:rPr>
              <a:t>Time to Results: </a:t>
            </a:r>
            <a:br>
              <a:rPr kumimoji="0" lang="en-US" sz="1600" b="1" i="0" u="none" strike="noStrike" kern="1200" cap="none" spc="0" normalizeH="0" baseline="0" noProof="0">
                <a:ln>
                  <a:noFill/>
                </a:ln>
                <a:solidFill>
                  <a:prstClr val="black"/>
                </a:solidFill>
                <a:effectLst/>
                <a:uLnTx/>
                <a:uFillTx/>
                <a:latin typeface="MetricHPE"/>
                <a:ea typeface="+mn-ea"/>
                <a:cs typeface="+mn-cs"/>
              </a:rPr>
            </a:br>
            <a:r>
              <a:rPr kumimoji="0" lang="en-US" sz="1600" b="0" i="0" u="none" strike="noStrike" kern="1200" cap="none" spc="0" normalizeH="0" baseline="0" noProof="0">
                <a:ln>
                  <a:noFill/>
                </a:ln>
                <a:solidFill>
                  <a:prstClr val="black"/>
                </a:solidFill>
                <a:effectLst/>
                <a:uLnTx/>
                <a:uFillTx/>
                <a:latin typeface="MetricHPE"/>
                <a:ea typeface="+mn-ea"/>
                <a:cs typeface="+mn-cs"/>
              </a:rPr>
              <a:t>hours, days, weeks</a:t>
            </a:r>
            <a:endParaRPr kumimoji="0" lang="en-US" sz="2800" b="0" i="0" u="none" strike="noStrike" kern="1200" cap="none" spc="0" normalizeH="0" baseline="0" noProof="0">
              <a:ln>
                <a:noFill/>
              </a:ln>
              <a:solidFill>
                <a:prstClr val="black"/>
              </a:solidFill>
              <a:effectLst/>
              <a:uLnTx/>
              <a:uFillTx/>
              <a:latin typeface="MetricHPE"/>
              <a:ea typeface="+mn-ea"/>
              <a:cs typeface="+mn-cs"/>
            </a:endParaRPr>
          </a:p>
        </p:txBody>
      </p:sp>
      <p:sp>
        <p:nvSpPr>
          <p:cNvPr id="21" name="TextBox 20">
            <a:extLst>
              <a:ext uri="{FF2B5EF4-FFF2-40B4-BE49-F238E27FC236}">
                <a16:creationId xmlns:a16="http://schemas.microsoft.com/office/drawing/2014/main" id="{8F6D839C-5C34-8051-40FC-F7808377CA12}"/>
              </a:ext>
            </a:extLst>
          </p:cNvPr>
          <p:cNvSpPr txBox="1"/>
          <p:nvPr/>
        </p:nvSpPr>
        <p:spPr>
          <a:xfrm>
            <a:off x="6212750" y="4294437"/>
            <a:ext cx="5392869" cy="618456"/>
          </a:xfrm>
          <a:prstGeom prst="rect">
            <a:avLst/>
          </a:prstGeom>
          <a:solidFill>
            <a:schemeClr val="accent2"/>
          </a:solidFill>
          <a:ln w="38100">
            <a:solidFill>
              <a:schemeClr val="accent5"/>
            </a:solidFill>
            <a:miter lim="800000"/>
          </a:ln>
        </p:spPr>
        <p:txBody>
          <a:bodyPr wrap="square"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etricHPE"/>
                <a:ea typeface="+mn-ea"/>
                <a:cs typeface="+mn-cs"/>
              </a:rPr>
              <a:t>Time to Results: </a:t>
            </a:r>
            <a:br>
              <a:rPr kumimoji="0" lang="en-US" sz="1600" b="1" i="0" u="none" strike="noStrike" kern="1200" cap="none" spc="0" normalizeH="0" baseline="0" noProof="0">
                <a:ln>
                  <a:noFill/>
                </a:ln>
                <a:solidFill>
                  <a:prstClr val="black"/>
                </a:solidFill>
                <a:effectLst/>
                <a:uLnTx/>
                <a:uFillTx/>
                <a:latin typeface="MetricHPE"/>
                <a:ea typeface="+mn-ea"/>
                <a:cs typeface="+mn-cs"/>
              </a:rPr>
            </a:br>
            <a:r>
              <a:rPr kumimoji="0" lang="en-US" sz="1600" b="0" i="0" u="none" strike="noStrike" kern="1200" cap="none" spc="0" normalizeH="0" baseline="0" noProof="0">
                <a:ln>
                  <a:noFill/>
                </a:ln>
                <a:solidFill>
                  <a:prstClr val="black"/>
                </a:solidFill>
                <a:effectLst/>
                <a:uLnTx/>
                <a:uFillTx/>
                <a:latin typeface="MetricHPE"/>
                <a:ea typeface="+mn-ea"/>
                <a:cs typeface="+mn-cs"/>
              </a:rPr>
              <a:t>microseconds, milliseconds, seconds</a:t>
            </a:r>
          </a:p>
        </p:txBody>
      </p:sp>
      <p:grpSp>
        <p:nvGrpSpPr>
          <p:cNvPr id="5" name="Group 4">
            <a:extLst>
              <a:ext uri="{FF2B5EF4-FFF2-40B4-BE49-F238E27FC236}">
                <a16:creationId xmlns:a16="http://schemas.microsoft.com/office/drawing/2014/main" id="{0AD1F7C5-3DED-3BEA-15B7-184128A9CB70}"/>
              </a:ext>
            </a:extLst>
          </p:cNvPr>
          <p:cNvGrpSpPr/>
          <p:nvPr/>
        </p:nvGrpSpPr>
        <p:grpSpPr>
          <a:xfrm>
            <a:off x="6212750" y="1360927"/>
            <a:ext cx="5392869" cy="2689194"/>
            <a:chOff x="7742998" y="1200672"/>
            <a:chExt cx="3476122" cy="2683639"/>
          </a:xfrm>
        </p:grpSpPr>
        <p:sp>
          <p:nvSpPr>
            <p:cNvPr id="16" name="TextBox 1">
              <a:extLst>
                <a:ext uri="{FF2B5EF4-FFF2-40B4-BE49-F238E27FC236}">
                  <a16:creationId xmlns:a16="http://schemas.microsoft.com/office/drawing/2014/main" id="{225C1E44-0468-7A57-269E-F32FD60431C4}"/>
                </a:ext>
              </a:extLst>
            </p:cNvPr>
            <p:cNvSpPr txBox="1"/>
            <p:nvPr/>
          </p:nvSpPr>
          <p:spPr>
            <a:xfrm>
              <a:off x="7742998" y="1200672"/>
              <a:ext cx="3476122" cy="2683639"/>
            </a:xfrm>
            <a:prstGeom prst="rect">
              <a:avLst/>
            </a:prstGeom>
            <a:solidFill>
              <a:srgbClr val="000000">
                <a:alpha val="49000"/>
              </a:srgbClr>
            </a:solidFill>
            <a:ln w="38100">
              <a:solidFill>
                <a:schemeClr val="accent5"/>
              </a:solidFill>
              <a:miter lim="800000"/>
            </a:ln>
          </p:spPr>
          <p:txBody>
            <a:bodyPr rot="0" spcFirstLastPara="0" vert="horz" wrap="square" lIns="90000" tIns="90000" rIns="90000" bIns="9000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etricHPE"/>
                  <a:ea typeface="+mn-ea"/>
                  <a:cs typeface="+mn-cs"/>
                </a:rPr>
                <a:t>Inference</a:t>
              </a: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etricHPE"/>
                  <a:ea typeface="+mn-ea"/>
                  <a:cs typeface="+mn-cs"/>
                </a:rPr>
                <a:t>Run trained models</a:t>
              </a:r>
            </a:p>
            <a:p>
              <a:pPr marL="0" marR="0" lvl="0" indent="0" algn="ctr"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MetricHP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etricHPE"/>
                  <a:ea typeface="+mn-ea"/>
                  <a:cs typeface="+mn-cs"/>
                </a:rPr>
                <a:t>Real-time execution</a:t>
              </a:r>
            </a:p>
          </p:txBody>
        </p:sp>
        <p:sp>
          <p:nvSpPr>
            <p:cNvPr id="38" name="TextBox 37">
              <a:extLst>
                <a:ext uri="{FF2B5EF4-FFF2-40B4-BE49-F238E27FC236}">
                  <a16:creationId xmlns:a16="http://schemas.microsoft.com/office/drawing/2014/main" id="{C92E3236-5939-BF51-B366-9B4FB5F3C74A}"/>
                </a:ext>
              </a:extLst>
            </p:cNvPr>
            <p:cNvSpPr txBox="1"/>
            <p:nvPr/>
          </p:nvSpPr>
          <p:spPr>
            <a:xfrm>
              <a:off x="7992660" y="2543109"/>
              <a:ext cx="2932479" cy="1228090"/>
            </a:xfrm>
            <a:prstGeom prst="rect">
              <a:avLst/>
            </a:prstGeom>
            <a:solidFill>
              <a:schemeClr val="bg1"/>
            </a:solidFill>
            <a:ln>
              <a:solidFill>
                <a:schemeClr val="tx1"/>
              </a:solidFill>
            </a:ln>
            <a:effectLst/>
          </p:spPr>
          <p:txBody>
            <a:bodyPr wrap="square" lIns="91440" tIns="45720" rIns="91440" bIns="4572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etricHPE"/>
                  <a:ea typeface="+mn-ea"/>
                  <a:cs typeface="Calibri"/>
                </a:rPr>
                <a:t>Use Cases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Calibri"/>
                </a:rPr>
                <a:t>Computer Vision</a:t>
              </a:r>
              <a:endParaRPr kumimoji="0" lang="en-US" sz="3200" b="0" i="0" u="none" strike="noStrike" kern="1200" cap="none" spc="0" normalizeH="0" baseline="0" noProof="0">
                <a:ln>
                  <a:noFill/>
                </a:ln>
                <a:solidFill>
                  <a:prstClr val="black"/>
                </a:solidFill>
                <a:effectLst/>
                <a:uLnTx/>
                <a:uFillTx/>
                <a:latin typeface="MetricHP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Calibri"/>
                </a:rPr>
                <a:t>Natural Language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Calibri"/>
                </a:rPr>
                <a:t>Fraud Detection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Calibri"/>
                </a:rPr>
                <a:t>Predictive Maintenance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Calibri"/>
                </a:rPr>
                <a:t>Medical Imaging</a:t>
              </a:r>
            </a:p>
          </p:txBody>
        </p:sp>
      </p:grpSp>
      <p:grpSp>
        <p:nvGrpSpPr>
          <p:cNvPr id="9" name="Group 8">
            <a:extLst>
              <a:ext uri="{FF2B5EF4-FFF2-40B4-BE49-F238E27FC236}">
                <a16:creationId xmlns:a16="http://schemas.microsoft.com/office/drawing/2014/main" id="{B6DF709B-86C6-0A21-EFF2-552F8DF40D90}"/>
              </a:ext>
            </a:extLst>
          </p:cNvPr>
          <p:cNvGrpSpPr/>
          <p:nvPr/>
        </p:nvGrpSpPr>
        <p:grpSpPr>
          <a:xfrm>
            <a:off x="634376" y="1360929"/>
            <a:ext cx="5434232" cy="2689194"/>
            <a:chOff x="247877" y="1200674"/>
            <a:chExt cx="3502784" cy="2689194"/>
          </a:xfrm>
        </p:grpSpPr>
        <p:sp>
          <p:nvSpPr>
            <p:cNvPr id="44" name="TextBox 43">
              <a:extLst>
                <a:ext uri="{FF2B5EF4-FFF2-40B4-BE49-F238E27FC236}">
                  <a16:creationId xmlns:a16="http://schemas.microsoft.com/office/drawing/2014/main" id="{49FB54DD-F769-10EA-180F-1DF6B8EA2331}"/>
                </a:ext>
              </a:extLst>
            </p:cNvPr>
            <p:cNvSpPr txBox="1"/>
            <p:nvPr/>
          </p:nvSpPr>
          <p:spPr>
            <a:xfrm>
              <a:off x="247877" y="1200674"/>
              <a:ext cx="3502784" cy="2689194"/>
            </a:xfrm>
            <a:prstGeom prst="rect">
              <a:avLst/>
            </a:prstGeom>
            <a:solidFill>
              <a:srgbClr val="000000">
                <a:alpha val="49000"/>
              </a:srgbClr>
            </a:solidFill>
            <a:ln w="12700">
              <a:solidFill>
                <a:schemeClr val="bg1"/>
              </a:solidFill>
              <a:miter lim="800000"/>
            </a:ln>
          </p:spPr>
          <p:txBody>
            <a:bodyPr rot="0" spcFirstLastPara="0" vertOverflow="overflow" horzOverflow="overflow" vert="horz" wrap="square" lIns="90000" tIns="90000" rIns="90000" bIns="9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etricHPE"/>
                  <a:ea typeface="+mn-ea"/>
                  <a:cs typeface="+mn-cs"/>
                </a:rPr>
                <a:t>Training</a:t>
              </a: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etricHPE"/>
                  <a:ea typeface="+mn-ea"/>
                  <a:cs typeface="+mn-cs"/>
                </a:rPr>
                <a:t>Build new AI models</a:t>
              </a:r>
            </a:p>
            <a:p>
              <a:pPr marL="0" marR="0" lvl="0" indent="0" algn="ctr" defTabSz="914400" rtl="0" eaLnBrk="1" fontAlgn="auto" latinLnBrk="0" hangingPunct="1">
                <a:lnSpc>
                  <a:spcPct val="90000"/>
                </a:lnSpc>
                <a:spcBef>
                  <a:spcPts val="40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MetricHPE"/>
                <a:ea typeface="+mn-ea"/>
                <a:cs typeface="+mn-cs"/>
              </a:endParaRP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etricHPE"/>
                  <a:ea typeface="+mn-ea"/>
                  <a:cs typeface="+mn-cs"/>
                </a:rPr>
                <a:t>Supervised or unsupervised learning</a:t>
              </a:r>
            </a:p>
          </p:txBody>
        </p:sp>
        <p:sp>
          <p:nvSpPr>
            <p:cNvPr id="7" name="TextBox 6">
              <a:extLst>
                <a:ext uri="{FF2B5EF4-FFF2-40B4-BE49-F238E27FC236}">
                  <a16:creationId xmlns:a16="http://schemas.microsoft.com/office/drawing/2014/main" id="{6F5F532C-B556-5B0F-1FB6-7CF826D3442B}"/>
                </a:ext>
              </a:extLst>
            </p:cNvPr>
            <p:cNvSpPr txBox="1"/>
            <p:nvPr/>
          </p:nvSpPr>
          <p:spPr>
            <a:xfrm>
              <a:off x="541857" y="2543108"/>
              <a:ext cx="2932479" cy="1233411"/>
            </a:xfrm>
            <a:prstGeom prst="rect">
              <a:avLst/>
            </a:prstGeom>
            <a:solidFill>
              <a:schemeClr val="bg1">
                <a:lumMod val="85000"/>
              </a:schemeClr>
            </a:solidFill>
            <a:ln>
              <a:solidFill>
                <a:schemeClr val="tx1"/>
              </a:solidFill>
            </a:ln>
            <a:effectLst/>
          </p:spPr>
          <p:txBody>
            <a:bodyPr wrap="square" lIns="91440" tIns="45720" rIns="91440" bIns="4572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etricHPE"/>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etricHPE"/>
                  <a:ea typeface="+mn-ea"/>
                  <a:cs typeface="Calibri"/>
                </a:rPr>
                <a:t>Use Cases</a:t>
              </a:r>
              <a:endParaRPr kumimoji="0" lang="en-US" sz="1800" b="0" i="0" u="none" strike="noStrike" kern="1200" cap="none" spc="0" normalizeH="0" baseline="0" noProof="0">
                <a:ln>
                  <a:noFill/>
                </a:ln>
                <a:solidFill>
                  <a:prstClr val="black"/>
                </a:solidFill>
                <a:effectLst/>
                <a:uLnTx/>
                <a:uFillTx/>
                <a:latin typeface="MetricHP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Calibri"/>
                </a:rPr>
                <a:t>Generative AI</a:t>
              </a:r>
              <a:endParaRPr kumimoji="0" lang="en-US" sz="1800" b="0" i="0" u="none" strike="noStrike" kern="1200" cap="none" spc="0" normalizeH="0" baseline="0" noProof="0">
                <a:ln>
                  <a:noFill/>
                </a:ln>
                <a:solidFill>
                  <a:prstClr val="black"/>
                </a:solidFill>
                <a:effectLst/>
                <a:uLnTx/>
                <a:uFillTx/>
                <a:latin typeface="MetricHP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Calibri"/>
                </a:rPr>
                <a:t>Computer Vision training</a:t>
              </a:r>
              <a:endParaRPr kumimoji="0" lang="en-US" sz="1800" b="0" i="0" u="none" strike="noStrike" kern="1200" cap="none" spc="0" normalizeH="0" baseline="0" noProof="0">
                <a:ln>
                  <a:noFill/>
                </a:ln>
                <a:solidFill>
                  <a:prstClr val="black"/>
                </a:solidFill>
                <a:effectLst/>
                <a:uLnTx/>
                <a:uFillTx/>
                <a:latin typeface="MetricHP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Calibri"/>
                </a:rPr>
                <a:t>LLM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Calibri"/>
                </a:rPr>
                <a:t>Scientific Discovery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Calibri"/>
                </a:rPr>
                <a:t>Financial Market Modeling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etricHPE"/>
                <a:ea typeface="+mn-ea"/>
                <a:cs typeface="Calibri"/>
              </a:endParaRPr>
            </a:p>
          </p:txBody>
        </p:sp>
      </p:grpSp>
      <p:sp>
        <p:nvSpPr>
          <p:cNvPr id="11" name="Arrow: Pentagon 10">
            <a:extLst>
              <a:ext uri="{FF2B5EF4-FFF2-40B4-BE49-F238E27FC236}">
                <a16:creationId xmlns:a16="http://schemas.microsoft.com/office/drawing/2014/main" id="{30FC64AB-07E6-7431-E069-BFD43C996A84}"/>
              </a:ext>
            </a:extLst>
          </p:cNvPr>
          <p:cNvSpPr/>
          <p:nvPr/>
        </p:nvSpPr>
        <p:spPr bwMode="ltGray">
          <a:xfrm>
            <a:off x="636293" y="5126282"/>
            <a:ext cx="5576458" cy="562785"/>
          </a:xfrm>
          <a:prstGeom prst="homePlat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12" name="TextBox 11">
            <a:extLst>
              <a:ext uri="{FF2B5EF4-FFF2-40B4-BE49-F238E27FC236}">
                <a16:creationId xmlns:a16="http://schemas.microsoft.com/office/drawing/2014/main" id="{B4BF2498-69B0-0AE9-7560-CE037ACFEF61}"/>
              </a:ext>
            </a:extLst>
          </p:cNvPr>
          <p:cNvSpPr txBox="1"/>
          <p:nvPr/>
        </p:nvSpPr>
        <p:spPr>
          <a:xfrm>
            <a:off x="2898205" y="5186856"/>
            <a:ext cx="1048563" cy="431057"/>
          </a:xfrm>
          <a:prstGeom prst="rect">
            <a:avLst/>
          </a:prstGeom>
          <a:noFill/>
          <a:ln w="57150">
            <a:noFill/>
            <a:miter lim="800000"/>
          </a:ln>
        </p:spPr>
        <p:txBody>
          <a:bodyPr rot="0" spcFirstLastPara="0" vertOverflow="overflow" horzOverflow="overflow" vert="horz" wrap="square" lIns="90000" tIns="90000" rIns="90000" bIns="9000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etricHPE"/>
                <a:ea typeface="+mn-ea"/>
                <a:cs typeface="+mn-cs"/>
              </a:rPr>
              <a:t>HPE Cray</a:t>
            </a:r>
          </a:p>
        </p:txBody>
      </p:sp>
      <p:sp>
        <p:nvSpPr>
          <p:cNvPr id="3" name="Arrow: Chevron 2">
            <a:extLst>
              <a:ext uri="{FF2B5EF4-FFF2-40B4-BE49-F238E27FC236}">
                <a16:creationId xmlns:a16="http://schemas.microsoft.com/office/drawing/2014/main" id="{938CDFDD-E356-F893-B13F-8ACAD6FA0C9E}"/>
              </a:ext>
            </a:extLst>
          </p:cNvPr>
          <p:cNvSpPr/>
          <p:nvPr/>
        </p:nvSpPr>
        <p:spPr bwMode="ltGray">
          <a:xfrm>
            <a:off x="6068608" y="5127505"/>
            <a:ext cx="5538580" cy="562785"/>
          </a:xfrm>
          <a:prstGeom prst="chevron">
            <a:avLst/>
          </a:prstGeom>
          <a:solidFill>
            <a:schemeClr val="accent5"/>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8" name="TextBox 7">
            <a:extLst>
              <a:ext uri="{FF2B5EF4-FFF2-40B4-BE49-F238E27FC236}">
                <a16:creationId xmlns:a16="http://schemas.microsoft.com/office/drawing/2014/main" id="{7498EA13-4198-ABB5-C684-E7706E02DBB1}"/>
              </a:ext>
            </a:extLst>
          </p:cNvPr>
          <p:cNvSpPr txBox="1"/>
          <p:nvPr/>
        </p:nvSpPr>
        <p:spPr>
          <a:xfrm>
            <a:off x="8101949" y="5186857"/>
            <a:ext cx="1465382" cy="431057"/>
          </a:xfrm>
          <a:prstGeom prst="rect">
            <a:avLst/>
          </a:prstGeom>
          <a:noFill/>
          <a:ln w="57150">
            <a:noFill/>
            <a:miter lim="800000"/>
          </a:ln>
        </p:spPr>
        <p:txBody>
          <a:bodyPr rot="0" spcFirstLastPara="0" vertOverflow="overflow" horzOverflow="overflow" vert="horz" wrap="square" lIns="90000" tIns="90000" rIns="90000" bIns="9000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etricHPE"/>
                <a:ea typeface="+mn-ea"/>
                <a:cs typeface="+mn-cs"/>
              </a:rPr>
              <a:t>HPE ProLiant</a:t>
            </a:r>
          </a:p>
        </p:txBody>
      </p:sp>
      <p:sp>
        <p:nvSpPr>
          <p:cNvPr id="4" name="Footer Placeholder 3">
            <a:extLst>
              <a:ext uri="{FF2B5EF4-FFF2-40B4-BE49-F238E27FC236}">
                <a16:creationId xmlns:a16="http://schemas.microsoft.com/office/drawing/2014/main" id="{DD85060C-8EA6-29FD-6601-C636D3018B23}"/>
              </a:ext>
            </a:extLst>
          </p:cNvPr>
          <p:cNvSpPr txBox="1">
            <a:spLocks/>
          </p:cNvSpPr>
          <p:nvPr/>
        </p:nvSpPr>
        <p:spPr>
          <a:xfrm>
            <a:off x="3721696" y="6318906"/>
            <a:ext cx="7481160" cy="4115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rPr>
              <a:t>Confidential | Authorized HPE Partner Use Only</a:t>
            </a:r>
          </a:p>
        </p:txBody>
      </p:sp>
      <p:sp>
        <p:nvSpPr>
          <p:cNvPr id="13" name="Slide Number Placeholder 12">
            <a:extLst>
              <a:ext uri="{FF2B5EF4-FFF2-40B4-BE49-F238E27FC236}">
                <a16:creationId xmlns:a16="http://schemas.microsoft.com/office/drawing/2014/main" id="{4C56A88E-412B-4CE1-57A0-8F7814615EE3}"/>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31</a:t>
            </a:fld>
            <a:endParaRPr kumimoji="0" lang="en-US" sz="2000" b="0" i="0" u="none" strike="noStrike" kern="1200" cap="all" spc="0" normalizeH="0" baseline="10000" noProof="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2411440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49F89E8-72BD-3CBB-F0F5-E01C8021D487}"/>
              </a:ext>
            </a:extLst>
          </p:cNvPr>
          <p:cNvSpPr/>
          <p:nvPr/>
        </p:nvSpPr>
        <p:spPr>
          <a:xfrm>
            <a:off x="0" y="464882"/>
            <a:ext cx="12191999" cy="474988"/>
          </a:xfrm>
          <a:prstGeom prst="rect">
            <a:avLst/>
          </a:prstGeom>
          <a:noFill/>
          <a:ln w="571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etricHPE"/>
                <a:ea typeface="+mn-ea"/>
                <a:cs typeface="+mn-cs"/>
              </a:rPr>
              <a:t>Accelerate your AI Inference Initiatives</a:t>
            </a:r>
          </a:p>
        </p:txBody>
      </p:sp>
      <p:sp>
        <p:nvSpPr>
          <p:cNvPr id="13" name="TextBox 12">
            <a:extLst>
              <a:ext uri="{FF2B5EF4-FFF2-40B4-BE49-F238E27FC236}">
                <a16:creationId xmlns:a16="http://schemas.microsoft.com/office/drawing/2014/main" id="{98FAB257-E790-127E-AFC4-5DBA80719696}"/>
              </a:ext>
            </a:extLst>
          </p:cNvPr>
          <p:cNvSpPr txBox="1"/>
          <p:nvPr/>
        </p:nvSpPr>
        <p:spPr>
          <a:xfrm>
            <a:off x="411182" y="1493492"/>
            <a:ext cx="3506771" cy="783356"/>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etricHPE"/>
                <a:ea typeface="+mn-ea"/>
                <a:cs typeface="+mn-cs"/>
              </a:rPr>
              <a:t>Computer Vision AI</a:t>
            </a:r>
            <a:br>
              <a:rPr kumimoji="0" lang="en-US" sz="2800" b="1" i="0" u="none" strike="noStrike" kern="1200" cap="none" spc="0" normalizeH="0" baseline="0" noProof="0">
                <a:ln>
                  <a:noFill/>
                </a:ln>
                <a:solidFill>
                  <a:prstClr val="black"/>
                </a:solidFill>
                <a:effectLst/>
                <a:uLnTx/>
                <a:uFillTx/>
                <a:latin typeface="MetricHPE"/>
                <a:ea typeface="+mn-ea"/>
                <a:cs typeface="+mn-cs"/>
              </a:rPr>
            </a:br>
            <a:r>
              <a:rPr kumimoji="0" lang="en-US" sz="2800" b="1" i="0" u="none" strike="noStrike" kern="1200" cap="none" spc="0" normalizeH="0" baseline="0" noProof="0">
                <a:ln>
                  <a:noFill/>
                </a:ln>
                <a:solidFill>
                  <a:prstClr val="black"/>
                </a:solidFill>
                <a:effectLst/>
                <a:uLnTx/>
                <a:uFillTx/>
                <a:latin typeface="MetricHPE"/>
                <a:ea typeface="+mn-ea"/>
                <a:cs typeface="+mn-cs"/>
              </a:rPr>
              <a:t>at the Edge</a:t>
            </a:r>
          </a:p>
        </p:txBody>
      </p:sp>
      <p:sp>
        <p:nvSpPr>
          <p:cNvPr id="17" name="TextBox 16">
            <a:extLst>
              <a:ext uri="{FF2B5EF4-FFF2-40B4-BE49-F238E27FC236}">
                <a16:creationId xmlns:a16="http://schemas.microsoft.com/office/drawing/2014/main" id="{D98541A5-0DA9-1FF7-101A-4981CD0E4F09}"/>
              </a:ext>
            </a:extLst>
          </p:cNvPr>
          <p:cNvSpPr txBox="1"/>
          <p:nvPr/>
        </p:nvSpPr>
        <p:spPr>
          <a:xfrm>
            <a:off x="8196423" y="1493492"/>
            <a:ext cx="3506771" cy="783356"/>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etricHPE"/>
                <a:ea typeface="+mn-ea"/>
                <a:cs typeface="+mn-cs"/>
              </a:rPr>
              <a:t>N</a:t>
            </a:r>
            <a:r>
              <a:rPr kumimoji="0" lang="en-US" sz="2800" b="1" i="0" u="none" strike="noStrike" kern="1200" cap="none" spc="0" normalizeH="0" baseline="0" noProof="0" err="1">
                <a:ln>
                  <a:noFill/>
                </a:ln>
                <a:solidFill>
                  <a:prstClr val="black"/>
                </a:solidFill>
                <a:effectLst/>
                <a:uLnTx/>
                <a:uFillTx/>
                <a:latin typeface="MetricHPE"/>
                <a:ea typeface="+mn-ea"/>
                <a:cs typeface="+mn-cs"/>
              </a:rPr>
              <a:t>atural</a:t>
            </a:r>
            <a:r>
              <a:rPr kumimoji="0" lang="en-US" sz="2800" b="1" i="0" u="none" strike="noStrike" kern="1200" cap="none" spc="0" normalizeH="0" baseline="0" noProof="0">
                <a:ln>
                  <a:noFill/>
                </a:ln>
                <a:solidFill>
                  <a:prstClr val="black"/>
                </a:solidFill>
                <a:effectLst/>
                <a:uLnTx/>
                <a:uFillTx/>
                <a:latin typeface="MetricHPE"/>
                <a:ea typeface="+mn-ea"/>
                <a:cs typeface="+mn-cs"/>
              </a:rPr>
              <a:t> Language P</a:t>
            </a:r>
            <a:r>
              <a:rPr kumimoji="0" lang="en-US" sz="2800" b="1" i="0" u="none" strike="noStrike" kern="1200" cap="none" spc="0" normalizeH="0" baseline="0" noProof="0" err="1">
                <a:ln>
                  <a:noFill/>
                </a:ln>
                <a:solidFill>
                  <a:prstClr val="black"/>
                </a:solidFill>
                <a:effectLst/>
                <a:uLnTx/>
                <a:uFillTx/>
                <a:latin typeface="MetricHPE"/>
                <a:ea typeface="+mn-ea"/>
                <a:cs typeface="+mn-cs"/>
              </a:rPr>
              <a:t>rocessing</a:t>
            </a:r>
            <a:r>
              <a:rPr kumimoji="0" lang="en-US" sz="2800" b="1" i="0" u="none" strike="noStrike" kern="1200" cap="none" spc="0" normalizeH="0" baseline="0" noProof="0">
                <a:ln>
                  <a:noFill/>
                </a:ln>
                <a:solidFill>
                  <a:prstClr val="black"/>
                </a:solidFill>
                <a:effectLst/>
                <a:uLnTx/>
                <a:uFillTx/>
                <a:latin typeface="MetricHPE"/>
                <a:ea typeface="+mn-ea"/>
                <a:cs typeface="+mn-cs"/>
              </a:rPr>
              <a:t> AI</a:t>
            </a:r>
          </a:p>
        </p:txBody>
      </p:sp>
      <p:sp>
        <p:nvSpPr>
          <p:cNvPr id="19" name="TextBox 18">
            <a:extLst>
              <a:ext uri="{FF2B5EF4-FFF2-40B4-BE49-F238E27FC236}">
                <a16:creationId xmlns:a16="http://schemas.microsoft.com/office/drawing/2014/main" id="{58366450-EA95-0A2A-1573-CDBC6C2B3C44}"/>
              </a:ext>
            </a:extLst>
          </p:cNvPr>
          <p:cNvSpPr txBox="1"/>
          <p:nvPr/>
        </p:nvSpPr>
        <p:spPr>
          <a:xfrm>
            <a:off x="293725" y="1036051"/>
            <a:ext cx="899429" cy="461665"/>
          </a:xfrm>
          <a:prstGeom prst="rect">
            <a:avLst/>
          </a:prstGeom>
          <a:solidFill>
            <a:schemeClr val="accent5"/>
          </a:solidFill>
          <a:ln w="571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etricHPE"/>
                <a:ea typeface="+mn-ea"/>
                <a:cs typeface="+mn-cs"/>
              </a:rPr>
              <a:t>NEW!</a:t>
            </a: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0" name="TextBox 19">
            <a:extLst>
              <a:ext uri="{FF2B5EF4-FFF2-40B4-BE49-F238E27FC236}">
                <a16:creationId xmlns:a16="http://schemas.microsoft.com/office/drawing/2014/main" id="{4C110DF1-4376-4502-DE89-692F67D4485C}"/>
              </a:ext>
            </a:extLst>
          </p:cNvPr>
          <p:cNvSpPr txBox="1"/>
          <p:nvPr/>
        </p:nvSpPr>
        <p:spPr>
          <a:xfrm>
            <a:off x="2326843" y="6218142"/>
            <a:ext cx="7485590" cy="369332"/>
          </a:xfrm>
          <a:prstGeom prst="rect">
            <a:avLst/>
          </a:prstGeom>
          <a:noFill/>
          <a:ln w="57150">
            <a:noFill/>
            <a:miter lim="800000"/>
          </a:ln>
        </p:spPr>
        <p:txBody>
          <a:bodyPr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etricHPE"/>
                <a:ea typeface="+mn-ea"/>
                <a:cs typeface="+mn-cs"/>
              </a:rPr>
              <a:t>Select configurations available for order today</a:t>
            </a:r>
          </a:p>
        </p:txBody>
      </p:sp>
      <p:sp>
        <p:nvSpPr>
          <p:cNvPr id="22" name="TextBox 21">
            <a:extLst>
              <a:ext uri="{FF2B5EF4-FFF2-40B4-BE49-F238E27FC236}">
                <a16:creationId xmlns:a16="http://schemas.microsoft.com/office/drawing/2014/main" id="{F46210D9-3037-532A-228C-0B06CC7C246B}"/>
              </a:ext>
            </a:extLst>
          </p:cNvPr>
          <p:cNvSpPr txBox="1"/>
          <p:nvPr/>
        </p:nvSpPr>
        <p:spPr>
          <a:xfrm>
            <a:off x="4332716" y="1493492"/>
            <a:ext cx="3482922" cy="783356"/>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etricHPE"/>
                <a:ea typeface="+mn-ea"/>
                <a:cs typeface="+mn-cs"/>
              </a:rPr>
              <a:t>Generative </a:t>
            </a:r>
            <a:br>
              <a:rPr kumimoji="0" lang="en-US" sz="2800" b="1" i="0" u="none" strike="noStrike" kern="1200" cap="none" spc="0" normalizeH="0" baseline="0" noProof="0">
                <a:ln>
                  <a:noFill/>
                </a:ln>
                <a:solidFill>
                  <a:prstClr val="black"/>
                </a:solidFill>
                <a:effectLst/>
                <a:uLnTx/>
                <a:uFillTx/>
                <a:latin typeface="MetricHPE"/>
                <a:ea typeface="+mn-ea"/>
                <a:cs typeface="+mn-cs"/>
              </a:rPr>
            </a:br>
            <a:r>
              <a:rPr kumimoji="0" lang="en-US" sz="2800" b="1" i="0" u="none" strike="noStrike" kern="1200" cap="none" spc="0" normalizeH="0" baseline="0" noProof="0">
                <a:ln>
                  <a:noFill/>
                </a:ln>
                <a:solidFill>
                  <a:prstClr val="black"/>
                </a:solidFill>
                <a:effectLst/>
                <a:uLnTx/>
                <a:uFillTx/>
                <a:latin typeface="MetricHPE"/>
                <a:ea typeface="+mn-ea"/>
                <a:cs typeface="+mn-cs"/>
              </a:rPr>
              <a:t>Visual AI</a:t>
            </a:r>
          </a:p>
        </p:txBody>
      </p:sp>
      <p:sp>
        <p:nvSpPr>
          <p:cNvPr id="24" name="TextBox 23">
            <a:extLst>
              <a:ext uri="{FF2B5EF4-FFF2-40B4-BE49-F238E27FC236}">
                <a16:creationId xmlns:a16="http://schemas.microsoft.com/office/drawing/2014/main" id="{1A6A8D84-9BD8-3CCF-7140-643CC86C4125}"/>
              </a:ext>
            </a:extLst>
          </p:cNvPr>
          <p:cNvSpPr txBox="1"/>
          <p:nvPr/>
        </p:nvSpPr>
        <p:spPr>
          <a:xfrm>
            <a:off x="8211197" y="3243310"/>
            <a:ext cx="3492000" cy="2819095"/>
          </a:xfrm>
          <a:prstGeom prst="rect">
            <a:avLst/>
          </a:prstGeom>
          <a:solidFill>
            <a:schemeClr val="tx1">
              <a:alpha val="56000"/>
            </a:schemeClr>
          </a:solidFill>
          <a:ln w="38100">
            <a:solidFill>
              <a:schemeClr val="bg1">
                <a:lumMod val="85000"/>
              </a:schemeClr>
            </a:solidFill>
            <a:miter lim="800000"/>
          </a:ln>
        </p:spPr>
        <p:txBody>
          <a:bodyPr rot="0" spcFirstLastPara="0" vertOverflow="overflow" horzOverflow="overflow" vert="horz" wrap="square" lIns="90000" tIns="90000" rIns="90000" bIns="90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etricHPE"/>
              <a:ea typeface="+mn-ea"/>
              <a:cs typeface="+mn-cs"/>
            </a:endParaRPr>
          </a:p>
        </p:txBody>
      </p:sp>
      <p:sp>
        <p:nvSpPr>
          <p:cNvPr id="25" name="TextBox 24">
            <a:extLst>
              <a:ext uri="{FF2B5EF4-FFF2-40B4-BE49-F238E27FC236}">
                <a16:creationId xmlns:a16="http://schemas.microsoft.com/office/drawing/2014/main" id="{E28E2611-3D21-20F4-404A-8673E793A436}"/>
              </a:ext>
            </a:extLst>
          </p:cNvPr>
          <p:cNvSpPr txBox="1"/>
          <p:nvPr/>
        </p:nvSpPr>
        <p:spPr>
          <a:xfrm>
            <a:off x="439952" y="3241564"/>
            <a:ext cx="3492000" cy="2819095"/>
          </a:xfrm>
          <a:prstGeom prst="rect">
            <a:avLst/>
          </a:prstGeom>
          <a:solidFill>
            <a:schemeClr val="tx1">
              <a:alpha val="56000"/>
            </a:schemeClr>
          </a:solidFill>
          <a:ln w="38100">
            <a:solidFill>
              <a:schemeClr val="bg1">
                <a:lumMod val="85000"/>
              </a:schemeClr>
            </a:solidFill>
            <a:miter lim="800000"/>
          </a:ln>
        </p:spPr>
        <p:txBody>
          <a:bodyPr rot="0" spcFirstLastPara="0" vertOverflow="overflow" horzOverflow="overflow" vert="horz" wrap="square" lIns="90000" tIns="90000" rIns="90000" bIns="90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etricHPE"/>
              <a:ea typeface="+mn-ea"/>
              <a:cs typeface="+mn-cs"/>
            </a:endParaRPr>
          </a:p>
        </p:txBody>
      </p:sp>
      <p:sp>
        <p:nvSpPr>
          <p:cNvPr id="26" name="TextBox 25">
            <a:extLst>
              <a:ext uri="{FF2B5EF4-FFF2-40B4-BE49-F238E27FC236}">
                <a16:creationId xmlns:a16="http://schemas.microsoft.com/office/drawing/2014/main" id="{1940B4F9-0970-C941-115A-E3AEC02BA560}"/>
              </a:ext>
            </a:extLst>
          </p:cNvPr>
          <p:cNvSpPr txBox="1"/>
          <p:nvPr/>
        </p:nvSpPr>
        <p:spPr>
          <a:xfrm>
            <a:off x="8196657" y="5494539"/>
            <a:ext cx="3506539" cy="369332"/>
          </a:xfrm>
          <a:prstGeom prst="rect">
            <a:avLst/>
          </a:prstGeom>
          <a:noFill/>
          <a:ln w="57150">
            <a:noFill/>
            <a:miter lim="800000"/>
          </a:ln>
        </p:spPr>
        <p:txBody>
          <a:bodyPr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etricHPE"/>
                <a:ea typeface="+mn-ea"/>
                <a:cs typeface="+mn-cs"/>
              </a:rPr>
              <a:t>NVIDIA AI Enterprise suite</a:t>
            </a:r>
          </a:p>
        </p:txBody>
      </p:sp>
      <p:sp>
        <p:nvSpPr>
          <p:cNvPr id="27" name="TextBox 26">
            <a:extLst>
              <a:ext uri="{FF2B5EF4-FFF2-40B4-BE49-F238E27FC236}">
                <a16:creationId xmlns:a16="http://schemas.microsoft.com/office/drawing/2014/main" id="{61BC509B-E1A4-104F-B134-1823962C011B}"/>
              </a:ext>
            </a:extLst>
          </p:cNvPr>
          <p:cNvSpPr txBox="1"/>
          <p:nvPr/>
        </p:nvSpPr>
        <p:spPr>
          <a:xfrm>
            <a:off x="8207323" y="3382887"/>
            <a:ext cx="3495873" cy="369332"/>
          </a:xfrm>
          <a:prstGeom prst="rect">
            <a:avLst/>
          </a:prstGeom>
          <a:noFill/>
          <a:ln w="57150">
            <a:noFill/>
            <a:miter lim="800000"/>
          </a:ln>
        </p:spPr>
        <p:txBody>
          <a:bodyPr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etricHPE"/>
                <a:ea typeface="+mn-ea"/>
                <a:cs typeface="+mn-cs"/>
              </a:rPr>
              <a:t>HPE ProLiant DL380a Gen11</a:t>
            </a:r>
          </a:p>
        </p:txBody>
      </p:sp>
      <p:sp>
        <p:nvSpPr>
          <p:cNvPr id="28" name="TextBox 27">
            <a:extLst>
              <a:ext uri="{FF2B5EF4-FFF2-40B4-BE49-F238E27FC236}">
                <a16:creationId xmlns:a16="http://schemas.microsoft.com/office/drawing/2014/main" id="{493907C6-070B-7F14-F7EA-CDCC561E1ABD}"/>
              </a:ext>
            </a:extLst>
          </p:cNvPr>
          <p:cNvSpPr txBox="1"/>
          <p:nvPr/>
        </p:nvSpPr>
        <p:spPr>
          <a:xfrm>
            <a:off x="447574" y="3384976"/>
            <a:ext cx="3480505" cy="369332"/>
          </a:xfrm>
          <a:prstGeom prst="rect">
            <a:avLst/>
          </a:prstGeom>
          <a:noFill/>
          <a:ln w="57150">
            <a:noFill/>
            <a:miter lim="800000"/>
          </a:ln>
        </p:spPr>
        <p:txBody>
          <a:bodyPr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etricHPE"/>
                <a:ea typeface="+mn-ea"/>
                <a:cs typeface="+mn-cs"/>
              </a:rPr>
              <a:t>HPE ProLiant DL320 Gen11</a:t>
            </a:r>
          </a:p>
        </p:txBody>
      </p:sp>
      <p:sp>
        <p:nvSpPr>
          <p:cNvPr id="29" name="TextBox 28">
            <a:extLst>
              <a:ext uri="{FF2B5EF4-FFF2-40B4-BE49-F238E27FC236}">
                <a16:creationId xmlns:a16="http://schemas.microsoft.com/office/drawing/2014/main" id="{33587E3A-4BB8-B591-33F6-9EEBBD415B5D}"/>
              </a:ext>
            </a:extLst>
          </p:cNvPr>
          <p:cNvSpPr txBox="1"/>
          <p:nvPr/>
        </p:nvSpPr>
        <p:spPr>
          <a:xfrm>
            <a:off x="447574" y="3855929"/>
            <a:ext cx="3470379" cy="369332"/>
          </a:xfrm>
          <a:prstGeom prst="rect">
            <a:avLst/>
          </a:prstGeom>
          <a:noFill/>
          <a:ln w="57150">
            <a:noFill/>
            <a:miter lim="800000"/>
          </a:ln>
        </p:spPr>
        <p:txBody>
          <a:bodyPr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etricHPE"/>
                <a:ea typeface="+mn-ea"/>
                <a:cs typeface="+mn-cs"/>
              </a:rPr>
              <a:t>Up to Four NVIDIA</a:t>
            </a:r>
            <a:r>
              <a:rPr kumimoji="0" lang="en-US" sz="1800" b="0" i="0" u="none" strike="noStrike" kern="1200" cap="none" spc="0" normalizeH="0" baseline="0" noProof="0">
                <a:ln>
                  <a:noFill/>
                </a:ln>
                <a:solidFill>
                  <a:prstClr val="white"/>
                </a:solidFill>
                <a:effectLst/>
                <a:uLnTx/>
                <a:uFillTx/>
                <a:latin typeface="MetricHPE"/>
                <a:ea typeface="+mn-ea"/>
                <a:cs typeface="+mn-cs"/>
              </a:rPr>
              <a:t> </a:t>
            </a:r>
            <a:r>
              <a:rPr kumimoji="0" lang="en-US" sz="1800" b="1" i="0" u="none" strike="noStrike" kern="1200" cap="none" spc="0" normalizeH="0" baseline="0" noProof="0">
                <a:ln>
                  <a:noFill/>
                </a:ln>
                <a:solidFill>
                  <a:prstClr val="white"/>
                </a:solidFill>
                <a:effectLst/>
                <a:uLnTx/>
                <a:uFillTx/>
                <a:latin typeface="MetricHPE"/>
                <a:ea typeface="+mn-ea"/>
                <a:cs typeface="+mn-cs"/>
              </a:rPr>
              <a:t>L4 GPUs </a:t>
            </a:r>
            <a:endParaRPr kumimoji="0" lang="en-US" sz="1800" b="1" i="0" u="none" strike="noStrike" kern="1200" cap="none" spc="0" normalizeH="0" baseline="0" noProof="0">
              <a:ln>
                <a:noFill/>
              </a:ln>
              <a:solidFill>
                <a:prstClr val="black"/>
              </a:solidFill>
              <a:effectLst/>
              <a:uLnTx/>
              <a:uFillTx/>
              <a:latin typeface="MetricHPE"/>
              <a:ea typeface="+mn-ea"/>
              <a:cs typeface="+mn-cs"/>
            </a:endParaRPr>
          </a:p>
        </p:txBody>
      </p:sp>
      <p:sp>
        <p:nvSpPr>
          <p:cNvPr id="31" name="TextBox 30">
            <a:extLst>
              <a:ext uri="{FF2B5EF4-FFF2-40B4-BE49-F238E27FC236}">
                <a16:creationId xmlns:a16="http://schemas.microsoft.com/office/drawing/2014/main" id="{BA0522E4-905B-5798-405C-C2258D8C906E}"/>
              </a:ext>
            </a:extLst>
          </p:cNvPr>
          <p:cNvSpPr txBox="1"/>
          <p:nvPr/>
        </p:nvSpPr>
        <p:spPr>
          <a:xfrm>
            <a:off x="8206782" y="3855929"/>
            <a:ext cx="3496413" cy="369332"/>
          </a:xfrm>
          <a:prstGeom prst="rect">
            <a:avLst/>
          </a:prstGeom>
          <a:noFill/>
          <a:ln w="57150">
            <a:noFill/>
            <a:miter lim="800000"/>
          </a:ln>
        </p:spPr>
        <p:txBody>
          <a:bodyPr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etricHPE"/>
                <a:ea typeface="+mn-ea"/>
                <a:cs typeface="+mn-cs"/>
              </a:rPr>
              <a:t>Up to Four NVIDIA H100 GPUs</a:t>
            </a:r>
            <a:br>
              <a:rPr kumimoji="0" lang="en-US" sz="1800" b="1" i="0" u="none" strike="noStrike" kern="1200" cap="none" spc="0" normalizeH="0" baseline="0" noProof="0">
                <a:ln>
                  <a:noFill/>
                </a:ln>
                <a:solidFill>
                  <a:prstClr val="white"/>
                </a:solidFill>
                <a:effectLst/>
                <a:uLnTx/>
                <a:uFillTx/>
                <a:latin typeface="MetricHPE"/>
                <a:ea typeface="+mn-ea"/>
                <a:cs typeface="+mn-cs"/>
              </a:rPr>
            </a:br>
            <a:r>
              <a:rPr kumimoji="0" lang="en-US" sz="1600" b="0" i="0" u="none" strike="noStrike" kern="1200" cap="none" spc="0" normalizeH="0" baseline="0" noProof="0">
                <a:ln>
                  <a:noFill/>
                </a:ln>
                <a:solidFill>
                  <a:prstClr val="white"/>
                </a:solidFill>
                <a:effectLst/>
                <a:uLnTx/>
                <a:uFillTx/>
                <a:latin typeface="MetricHPE"/>
                <a:ea typeface="+mn-ea"/>
                <a:cs typeface="+mn-cs"/>
              </a:rPr>
              <a:t>supporting NVLink </a:t>
            </a: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pic>
        <p:nvPicPr>
          <p:cNvPr id="32" name="Picture 31">
            <a:extLst>
              <a:ext uri="{FF2B5EF4-FFF2-40B4-BE49-F238E27FC236}">
                <a16:creationId xmlns:a16="http://schemas.microsoft.com/office/drawing/2014/main" id="{841399D9-DFC2-59D4-E96B-473FE6E900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97461" y="4406105"/>
            <a:ext cx="4082668" cy="1131715"/>
          </a:xfrm>
          <a:prstGeom prst="rect">
            <a:avLst/>
          </a:prstGeom>
        </p:spPr>
      </p:pic>
      <p:sp>
        <p:nvSpPr>
          <p:cNvPr id="33" name="TextBox 32">
            <a:extLst>
              <a:ext uri="{FF2B5EF4-FFF2-40B4-BE49-F238E27FC236}">
                <a16:creationId xmlns:a16="http://schemas.microsoft.com/office/drawing/2014/main" id="{5D4FD724-4511-C4F2-4856-B693B2ABE015}"/>
              </a:ext>
            </a:extLst>
          </p:cNvPr>
          <p:cNvSpPr txBox="1"/>
          <p:nvPr/>
        </p:nvSpPr>
        <p:spPr>
          <a:xfrm>
            <a:off x="4323638" y="3243310"/>
            <a:ext cx="3492000" cy="2819095"/>
          </a:xfrm>
          <a:prstGeom prst="rect">
            <a:avLst/>
          </a:prstGeom>
          <a:solidFill>
            <a:schemeClr val="tx1">
              <a:alpha val="56000"/>
            </a:schemeClr>
          </a:solidFill>
          <a:ln w="38100">
            <a:solidFill>
              <a:schemeClr val="bg1">
                <a:lumMod val="85000"/>
              </a:schemeClr>
            </a:solidFill>
            <a:miter lim="800000"/>
          </a:ln>
        </p:spPr>
        <p:txBody>
          <a:bodyPr rot="0" spcFirstLastPara="0" vertOverflow="overflow" horzOverflow="overflow" vert="horz" wrap="square" lIns="90000" tIns="90000" rIns="90000" bIns="90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etricHPE"/>
              <a:ea typeface="+mn-ea"/>
              <a:cs typeface="+mn-cs"/>
            </a:endParaRPr>
          </a:p>
        </p:txBody>
      </p:sp>
      <p:sp>
        <p:nvSpPr>
          <p:cNvPr id="34" name="TextBox 33">
            <a:extLst>
              <a:ext uri="{FF2B5EF4-FFF2-40B4-BE49-F238E27FC236}">
                <a16:creationId xmlns:a16="http://schemas.microsoft.com/office/drawing/2014/main" id="{80332082-E883-A0FC-C290-7701C9555A99}"/>
              </a:ext>
            </a:extLst>
          </p:cNvPr>
          <p:cNvSpPr txBox="1"/>
          <p:nvPr/>
        </p:nvSpPr>
        <p:spPr>
          <a:xfrm>
            <a:off x="4323638" y="3384976"/>
            <a:ext cx="3492000" cy="369332"/>
          </a:xfrm>
          <a:prstGeom prst="rect">
            <a:avLst/>
          </a:prstGeom>
          <a:noFill/>
          <a:ln w="57150">
            <a:noFill/>
            <a:miter lim="800000"/>
          </a:ln>
        </p:spPr>
        <p:txBody>
          <a:bodyPr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etricHPE"/>
                <a:ea typeface="+mn-ea"/>
                <a:cs typeface="+mn-cs"/>
              </a:rPr>
              <a:t>HPE ProLiant DL380a Gen11</a:t>
            </a:r>
          </a:p>
        </p:txBody>
      </p:sp>
      <p:sp>
        <p:nvSpPr>
          <p:cNvPr id="35" name="TextBox 34">
            <a:extLst>
              <a:ext uri="{FF2B5EF4-FFF2-40B4-BE49-F238E27FC236}">
                <a16:creationId xmlns:a16="http://schemas.microsoft.com/office/drawing/2014/main" id="{ADB1AA2B-F386-A204-EDB2-F9AB9ADA5EDA}"/>
              </a:ext>
            </a:extLst>
          </p:cNvPr>
          <p:cNvSpPr txBox="1"/>
          <p:nvPr/>
        </p:nvSpPr>
        <p:spPr>
          <a:xfrm>
            <a:off x="4332716" y="3855929"/>
            <a:ext cx="3497462" cy="369332"/>
          </a:xfrm>
          <a:prstGeom prst="rect">
            <a:avLst/>
          </a:prstGeom>
          <a:noFill/>
          <a:ln w="57150">
            <a:noFill/>
            <a:miter lim="800000"/>
          </a:ln>
        </p:spPr>
        <p:txBody>
          <a:bodyPr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etricHPE"/>
                <a:ea typeface="+mn-ea"/>
                <a:cs typeface="+mn-cs"/>
              </a:rPr>
              <a:t>Up to Four NVIDIA L40 GPUs </a:t>
            </a:r>
            <a:endParaRPr kumimoji="0" lang="en-US" sz="1800" b="1" i="0" u="none" strike="noStrike" kern="1200" cap="none" spc="0" normalizeH="0" baseline="0" noProof="0">
              <a:ln>
                <a:noFill/>
              </a:ln>
              <a:solidFill>
                <a:prstClr val="black"/>
              </a:solidFill>
              <a:effectLst/>
              <a:uLnTx/>
              <a:uFillTx/>
              <a:latin typeface="MetricHPE"/>
              <a:ea typeface="+mn-ea"/>
              <a:cs typeface="+mn-cs"/>
            </a:endParaRPr>
          </a:p>
        </p:txBody>
      </p:sp>
      <p:sp>
        <p:nvSpPr>
          <p:cNvPr id="37" name="TextBox 36">
            <a:extLst>
              <a:ext uri="{FF2B5EF4-FFF2-40B4-BE49-F238E27FC236}">
                <a16:creationId xmlns:a16="http://schemas.microsoft.com/office/drawing/2014/main" id="{2D9F3205-B4CD-757D-2C20-190ABB95A621}"/>
              </a:ext>
            </a:extLst>
          </p:cNvPr>
          <p:cNvSpPr txBox="1"/>
          <p:nvPr/>
        </p:nvSpPr>
        <p:spPr>
          <a:xfrm>
            <a:off x="439952" y="2290456"/>
            <a:ext cx="3478001" cy="757130"/>
          </a:xfrm>
          <a:prstGeom prst="rect">
            <a:avLst/>
          </a:prstGeom>
          <a:solidFill>
            <a:schemeClr val="accent5"/>
          </a:solid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etricHPE"/>
                <a:ea typeface="+mn-ea"/>
                <a:cs typeface="+mn-cs"/>
              </a:rPr>
              <a:t>Purpose-built for AI at the edge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etricHPE"/>
                <a:ea typeface="+mn-ea"/>
                <a:cs typeface="+mn-cs"/>
              </a:rPr>
              <a:t>Loss prevention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etricHPE"/>
                <a:ea typeface="+mn-ea"/>
                <a:cs typeface="+mn-cs"/>
              </a:rPr>
              <a:t>Smart spaces</a:t>
            </a:r>
            <a:endParaRPr kumimoji="0" lang="en-GB" sz="1600" b="0" i="0" u="none" strike="noStrike" kern="1200" cap="none" spc="0" normalizeH="0" baseline="0" noProof="0">
              <a:ln>
                <a:noFill/>
              </a:ln>
              <a:solidFill>
                <a:prstClr val="black"/>
              </a:solidFill>
              <a:effectLst/>
              <a:uLnTx/>
              <a:uFillTx/>
              <a:latin typeface="MetricHPE"/>
              <a:ea typeface="+mn-ea"/>
              <a:cs typeface="+mn-cs"/>
            </a:endParaRPr>
          </a:p>
        </p:txBody>
      </p:sp>
      <p:sp>
        <p:nvSpPr>
          <p:cNvPr id="39" name="TextBox 38">
            <a:extLst>
              <a:ext uri="{FF2B5EF4-FFF2-40B4-BE49-F238E27FC236}">
                <a16:creationId xmlns:a16="http://schemas.microsoft.com/office/drawing/2014/main" id="{C0243862-1400-28D1-5B92-E52D288D3C59}"/>
              </a:ext>
            </a:extLst>
          </p:cNvPr>
          <p:cNvSpPr txBox="1"/>
          <p:nvPr/>
        </p:nvSpPr>
        <p:spPr>
          <a:xfrm>
            <a:off x="4332716" y="2288424"/>
            <a:ext cx="3497462" cy="757130"/>
          </a:xfrm>
          <a:prstGeom prst="rect">
            <a:avLst/>
          </a:prstGeom>
          <a:solidFill>
            <a:schemeClr val="accent5"/>
          </a:solid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etricHPE"/>
                <a:ea typeface="+mn-ea"/>
                <a:cs typeface="+mn-cs"/>
              </a:rPr>
              <a:t>Optimized for visual apps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etricHPE"/>
                <a:ea typeface="+mn-ea"/>
                <a:cs typeface="+mn-cs"/>
              </a:rPr>
              <a:t>3D animation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etricHPE"/>
                <a:ea typeface="+mn-ea"/>
                <a:cs typeface="+mn-cs"/>
              </a:rPr>
              <a:t>Image/video generation</a:t>
            </a:r>
            <a:endParaRPr kumimoji="0" lang="en-GB" sz="1600" b="0" i="0" u="none" strike="noStrike" kern="1200" cap="none" spc="0" normalizeH="0" baseline="0" noProof="0">
              <a:ln>
                <a:noFill/>
              </a:ln>
              <a:solidFill>
                <a:prstClr val="black"/>
              </a:solidFill>
              <a:effectLst/>
              <a:uLnTx/>
              <a:uFillTx/>
              <a:latin typeface="MetricHPE"/>
              <a:ea typeface="+mn-ea"/>
              <a:cs typeface="+mn-cs"/>
            </a:endParaRPr>
          </a:p>
        </p:txBody>
      </p:sp>
      <p:sp>
        <p:nvSpPr>
          <p:cNvPr id="40" name="TextBox 39">
            <a:extLst>
              <a:ext uri="{FF2B5EF4-FFF2-40B4-BE49-F238E27FC236}">
                <a16:creationId xmlns:a16="http://schemas.microsoft.com/office/drawing/2014/main" id="{E372B6EB-15D3-03EF-6C3D-50C4711A65DB}"/>
              </a:ext>
            </a:extLst>
          </p:cNvPr>
          <p:cNvSpPr txBox="1"/>
          <p:nvPr/>
        </p:nvSpPr>
        <p:spPr>
          <a:xfrm>
            <a:off x="8196423" y="2288795"/>
            <a:ext cx="3506771" cy="757130"/>
          </a:xfrm>
          <a:prstGeom prst="rect">
            <a:avLst/>
          </a:prstGeom>
          <a:solidFill>
            <a:schemeClr val="accent5"/>
          </a:solidFill>
          <a:ln w="57150">
            <a:noFill/>
            <a:miter lim="800000"/>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etricHPE"/>
                <a:ea typeface="+mn-ea"/>
                <a:cs typeface="+mn-cs"/>
              </a:rPr>
              <a:t>Powering large language models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etricHPE"/>
                <a:ea typeface="+mn-ea"/>
                <a:cs typeface="+mn-cs"/>
              </a:rPr>
              <a:t>Speech AI</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etricHPE"/>
                <a:ea typeface="+mn-ea"/>
                <a:cs typeface="+mn-cs"/>
              </a:rPr>
              <a:t>Fraud detection</a:t>
            </a:r>
            <a:endParaRPr kumimoji="0" lang="en-GB" sz="1600" b="0" i="0" u="none" strike="noStrike" kern="1200" cap="none" spc="0" normalizeH="0" baseline="0" noProof="0">
              <a:ln>
                <a:noFill/>
              </a:ln>
              <a:solidFill>
                <a:prstClr val="black"/>
              </a:solidFill>
              <a:effectLst/>
              <a:uLnTx/>
              <a:uFillTx/>
              <a:latin typeface="MetricHPE"/>
              <a:ea typeface="+mn-ea"/>
              <a:cs typeface="+mn-cs"/>
            </a:endParaRPr>
          </a:p>
        </p:txBody>
      </p:sp>
      <p:pic>
        <p:nvPicPr>
          <p:cNvPr id="41" name="Picture 40">
            <a:extLst>
              <a:ext uri="{FF2B5EF4-FFF2-40B4-BE49-F238E27FC236}">
                <a16:creationId xmlns:a16="http://schemas.microsoft.com/office/drawing/2014/main" id="{5C2D3234-3158-54EC-AB25-84FE1A5D13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32494" y="4451468"/>
            <a:ext cx="4082668" cy="1131715"/>
          </a:xfrm>
          <a:prstGeom prst="rect">
            <a:avLst/>
          </a:prstGeom>
        </p:spPr>
      </p:pic>
      <p:pic>
        <p:nvPicPr>
          <p:cNvPr id="30" name="Picture 29" descr="A picture containing electronics, router, drive&#10;&#10;Description automatically generated">
            <a:extLst>
              <a:ext uri="{FF2B5EF4-FFF2-40B4-BE49-F238E27FC236}">
                <a16:creationId xmlns:a16="http://schemas.microsoft.com/office/drawing/2014/main" id="{C3A1F778-0D47-52EA-611E-11DB565FBF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2323" y="4616713"/>
            <a:ext cx="3850155" cy="935973"/>
          </a:xfrm>
          <a:prstGeom prst="rect">
            <a:avLst/>
          </a:prstGeom>
        </p:spPr>
      </p:pic>
      <p:sp>
        <p:nvSpPr>
          <p:cNvPr id="2" name="TextBox 1">
            <a:extLst>
              <a:ext uri="{FF2B5EF4-FFF2-40B4-BE49-F238E27FC236}">
                <a16:creationId xmlns:a16="http://schemas.microsoft.com/office/drawing/2014/main" id="{88905AEE-C196-9110-C556-497E58C0AB04}"/>
              </a:ext>
            </a:extLst>
          </p:cNvPr>
          <p:cNvSpPr txBox="1"/>
          <p:nvPr/>
        </p:nvSpPr>
        <p:spPr>
          <a:xfrm>
            <a:off x="4328177" y="5494539"/>
            <a:ext cx="3487461" cy="369332"/>
          </a:xfrm>
          <a:prstGeom prst="rect">
            <a:avLst/>
          </a:prstGeom>
          <a:noFill/>
          <a:ln w="57150">
            <a:noFill/>
            <a:miter lim="800000"/>
          </a:ln>
        </p:spPr>
        <p:txBody>
          <a:bodyPr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etricHPE"/>
                <a:ea typeface="+mn-ea"/>
                <a:cs typeface="+mn-cs"/>
              </a:rPr>
              <a:t>NVIDIA AI Enterprise suite</a:t>
            </a:r>
          </a:p>
        </p:txBody>
      </p:sp>
      <p:sp>
        <p:nvSpPr>
          <p:cNvPr id="3" name="TextBox 2">
            <a:extLst>
              <a:ext uri="{FF2B5EF4-FFF2-40B4-BE49-F238E27FC236}">
                <a16:creationId xmlns:a16="http://schemas.microsoft.com/office/drawing/2014/main" id="{27EA0D87-B43C-7200-7737-60722B46113F}"/>
              </a:ext>
            </a:extLst>
          </p:cNvPr>
          <p:cNvSpPr txBox="1"/>
          <p:nvPr/>
        </p:nvSpPr>
        <p:spPr>
          <a:xfrm>
            <a:off x="425682" y="5494539"/>
            <a:ext cx="3506539" cy="369332"/>
          </a:xfrm>
          <a:prstGeom prst="rect">
            <a:avLst/>
          </a:prstGeom>
          <a:noFill/>
          <a:ln w="57150">
            <a:noFill/>
            <a:miter lim="800000"/>
          </a:ln>
        </p:spPr>
        <p:txBody>
          <a:bodyPr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etricHPE"/>
                <a:ea typeface="+mn-ea"/>
                <a:cs typeface="+mn-cs"/>
              </a:rPr>
              <a:t>NVIDIA Metropolis ecosystem</a:t>
            </a:r>
          </a:p>
        </p:txBody>
      </p:sp>
      <p:sp>
        <p:nvSpPr>
          <p:cNvPr id="4" name="Footer Placeholder 3">
            <a:extLst>
              <a:ext uri="{FF2B5EF4-FFF2-40B4-BE49-F238E27FC236}">
                <a16:creationId xmlns:a16="http://schemas.microsoft.com/office/drawing/2014/main" id="{79DF55FA-E376-960C-FD67-4A3B28BE879C}"/>
              </a:ext>
            </a:extLst>
          </p:cNvPr>
          <p:cNvSpPr>
            <a:spLocks noGrp="1"/>
          </p:cNvSpPr>
          <p:nvPr>
            <p:ph type="ftr" sz="quarter" idx="10"/>
          </p:nvPr>
        </p:nvSpPr>
        <p:spPr>
          <a:xfrm>
            <a:off x="3721696" y="6373888"/>
            <a:ext cx="7481160" cy="411581"/>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rPr>
              <a:t>Confidential | Authorized HPE Partner Use Only</a:t>
            </a:r>
          </a:p>
        </p:txBody>
      </p:sp>
      <p:sp>
        <p:nvSpPr>
          <p:cNvPr id="5" name="Slide Number Placeholder 4">
            <a:extLst>
              <a:ext uri="{FF2B5EF4-FFF2-40B4-BE49-F238E27FC236}">
                <a16:creationId xmlns:a16="http://schemas.microsoft.com/office/drawing/2014/main" id="{F8DDF5EB-2C48-5FF5-0050-6553F07FC3B0}"/>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6"/>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6"/>
                </a:buBlip>
                <a:tabLst/>
                <a:defRPr/>
              </a:pPr>
              <a:t>32</a:t>
            </a:fld>
            <a:endParaRPr kumimoji="0" lang="en-US" sz="2000" b="0" i="0" u="none" strike="noStrike" kern="1200" cap="all" spc="0" normalizeH="0" baseline="10000" noProof="0" dirty="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1193508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ontent Placeholder 8">
            <a:extLst>
              <a:ext uri="{FF2B5EF4-FFF2-40B4-BE49-F238E27FC236}">
                <a16:creationId xmlns:a16="http://schemas.microsoft.com/office/drawing/2014/main" id="{A9B70692-3F36-C990-974A-10B98CCE8F0F}"/>
              </a:ext>
            </a:extLst>
          </p:cNvPr>
          <p:cNvSpPr txBox="1">
            <a:spLocks/>
          </p:cNvSpPr>
          <p:nvPr/>
        </p:nvSpPr>
        <p:spPr>
          <a:xfrm>
            <a:off x="8225749" y="2357962"/>
            <a:ext cx="3696326" cy="3376965"/>
          </a:xfrm>
          <a:prstGeom prst="rect">
            <a:avLst/>
          </a:prstGeom>
          <a:solidFill>
            <a:schemeClr val="tx1">
              <a:alpha val="57000"/>
            </a:schemeClr>
          </a:solidFill>
          <a:ln w="12700">
            <a:solidFill>
              <a:schemeClr val="tx1"/>
            </a:solidFill>
          </a:ln>
        </p:spPr>
        <p:txBody>
          <a:bodyPr vert="horz" lIns="36000" tIns="91440" rIns="36000" bIns="9144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Use a single vendor for your complete AI solution.</a:t>
            </a:r>
          </a:p>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Fast-track your modernization, insights, and control.</a:t>
            </a:r>
          </a:p>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Enjoy expertise based on hundreds </a:t>
            </a:r>
            <a:br>
              <a:rPr kumimoji="0" lang="en-US" sz="1700" b="0" i="0" u="none" strike="noStrike" kern="1200" cap="none" spc="0" normalizeH="0" baseline="0" noProof="0">
                <a:ln>
                  <a:noFill/>
                </a:ln>
                <a:solidFill>
                  <a:prstClr val="white"/>
                </a:solidFill>
                <a:effectLst/>
                <a:uLnTx/>
                <a:uFillTx/>
                <a:latin typeface="MetricHPE"/>
                <a:ea typeface="+mn-ea"/>
                <a:cs typeface="+mn-cs"/>
              </a:rPr>
            </a:br>
            <a:r>
              <a:rPr kumimoji="0" lang="en-US" sz="1700" b="0" i="0" u="none" strike="noStrike" kern="1200" cap="none" spc="0" normalizeH="0" baseline="0" noProof="0">
                <a:ln>
                  <a:noFill/>
                </a:ln>
                <a:solidFill>
                  <a:prstClr val="white"/>
                </a:solidFill>
                <a:effectLst/>
                <a:uLnTx/>
                <a:uFillTx/>
                <a:latin typeface="MetricHPE"/>
                <a:ea typeface="+mn-ea"/>
                <a:cs typeface="+mn-cs"/>
              </a:rPr>
              <a:t>of AI and data platform engagements.</a:t>
            </a:r>
          </a:p>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Experience an AI partner ecosystem </a:t>
            </a:r>
            <a:br>
              <a:rPr kumimoji="0" lang="en-US" sz="1700" b="0" i="0" u="none" strike="noStrike" kern="1200" cap="none" spc="0" normalizeH="0" baseline="0" noProof="0">
                <a:ln>
                  <a:noFill/>
                </a:ln>
                <a:solidFill>
                  <a:prstClr val="white"/>
                </a:solidFill>
                <a:effectLst/>
                <a:uLnTx/>
                <a:uFillTx/>
                <a:latin typeface="MetricHPE"/>
                <a:ea typeface="+mn-ea"/>
                <a:cs typeface="+mn-cs"/>
              </a:rPr>
            </a:br>
            <a:r>
              <a:rPr kumimoji="0" lang="en-US" sz="1700" b="0" i="0" u="none" strike="noStrike" kern="1200" cap="none" spc="0" normalizeH="0" baseline="0" noProof="0">
                <a:ln>
                  <a:noFill/>
                </a:ln>
                <a:solidFill>
                  <a:prstClr val="white"/>
                </a:solidFill>
                <a:effectLst/>
                <a:uLnTx/>
                <a:uFillTx/>
                <a:latin typeface="MetricHPE"/>
                <a:ea typeface="+mn-ea"/>
                <a:cs typeface="+mn-cs"/>
              </a:rPr>
              <a:t>of experts.</a:t>
            </a:r>
          </a:p>
        </p:txBody>
      </p:sp>
      <p:sp>
        <p:nvSpPr>
          <p:cNvPr id="8" name="Text Placeholder 7">
            <a:extLst>
              <a:ext uri="{FF2B5EF4-FFF2-40B4-BE49-F238E27FC236}">
                <a16:creationId xmlns:a16="http://schemas.microsoft.com/office/drawing/2014/main" id="{06AA6FAD-A317-7BD4-B5D0-D90E56F1FFF5}"/>
              </a:ext>
            </a:extLst>
          </p:cNvPr>
          <p:cNvSpPr txBox="1">
            <a:spLocks/>
          </p:cNvSpPr>
          <p:nvPr/>
        </p:nvSpPr>
        <p:spPr>
          <a:xfrm>
            <a:off x="8237877" y="1404069"/>
            <a:ext cx="3684197" cy="829303"/>
          </a:xfrm>
          <a:prstGeom prst="rect">
            <a:avLst/>
          </a:prstGeom>
          <a:solidFill>
            <a:schemeClr val="accent5"/>
          </a:solidFill>
          <a:ln w="12700" cap="flat" cmpd="sng" algn="ctr">
            <a:solidFill>
              <a:schemeClr val="bg1"/>
            </a:solidFill>
            <a:prstDash val="solid"/>
            <a:miter lim="800000"/>
            <a:headEnd type="none" w="med" len="med"/>
            <a:tailEnd type="none" w="med" len="med"/>
          </a:ln>
        </p:spPr>
        <p:txBody>
          <a:bodyPr vert="horz" lIns="91440" tIns="91440" rIns="91440" bIns="9144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MetricHPE"/>
                <a:ea typeface="+mn-ea"/>
                <a:cs typeface="+mn-cs"/>
              </a:rPr>
              <a:t>HPE expertise </a:t>
            </a:r>
            <a:br>
              <a:rPr kumimoji="0" lang="en-US" sz="2000" b="1" i="0" u="none" strike="noStrike" kern="1200" cap="none" spc="0" normalizeH="0" baseline="0" noProof="0">
                <a:ln>
                  <a:noFill/>
                </a:ln>
                <a:solidFill>
                  <a:prstClr val="black"/>
                </a:solidFill>
                <a:effectLst/>
                <a:uLnTx/>
                <a:uFillTx/>
                <a:latin typeface="MetricHPE"/>
                <a:ea typeface="+mn-ea"/>
                <a:cs typeface="+mn-cs"/>
              </a:rPr>
            </a:br>
            <a:r>
              <a:rPr kumimoji="0" lang="en-US" sz="2000" b="1" i="0" u="none" strike="noStrike" kern="1200" cap="none" spc="0" normalizeH="0" baseline="0" noProof="0">
                <a:ln>
                  <a:noFill/>
                </a:ln>
                <a:solidFill>
                  <a:prstClr val="black"/>
                </a:solidFill>
                <a:effectLst/>
                <a:uLnTx/>
                <a:uFillTx/>
                <a:latin typeface="MetricHPE"/>
                <a:ea typeface="+mn-ea"/>
                <a:cs typeface="+mn-cs"/>
              </a:rPr>
              <a:t>and partner ecosystem</a:t>
            </a:r>
          </a:p>
        </p:txBody>
      </p:sp>
      <p:sp>
        <p:nvSpPr>
          <p:cNvPr id="9" name="Content Placeholder 1">
            <a:extLst>
              <a:ext uri="{FF2B5EF4-FFF2-40B4-BE49-F238E27FC236}">
                <a16:creationId xmlns:a16="http://schemas.microsoft.com/office/drawing/2014/main" id="{225C0636-5A7C-FF0B-9CCB-4A77A546E52C}"/>
              </a:ext>
            </a:extLst>
          </p:cNvPr>
          <p:cNvSpPr txBox="1">
            <a:spLocks/>
          </p:cNvSpPr>
          <p:nvPr/>
        </p:nvSpPr>
        <p:spPr>
          <a:xfrm>
            <a:off x="4345949" y="2356094"/>
            <a:ext cx="3696326" cy="3378785"/>
          </a:xfrm>
          <a:prstGeom prst="rect">
            <a:avLst/>
          </a:prstGeom>
          <a:solidFill>
            <a:schemeClr val="tx1">
              <a:alpha val="57000"/>
            </a:schemeClr>
          </a:solidFill>
          <a:ln w="12700">
            <a:solidFill>
              <a:schemeClr val="tx1"/>
            </a:solidFill>
          </a:ln>
        </p:spPr>
        <p:txBody>
          <a:bodyPr vert="horz" lIns="36000" tIns="91440" rIns="36000" bIns="9144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Support AI initiatives with compute that increases flexibility, operational efficiency, and innovation potential.</a:t>
            </a:r>
          </a:p>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Use AI to increase revenue, reduce support costs, and enhance market competitiveness.</a:t>
            </a:r>
          </a:p>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Get AI as a service and accelerate time-to-value with HPE GreenLake.</a:t>
            </a:r>
          </a:p>
        </p:txBody>
      </p:sp>
      <p:sp>
        <p:nvSpPr>
          <p:cNvPr id="12" name="Text Placeholder 9">
            <a:extLst>
              <a:ext uri="{FF2B5EF4-FFF2-40B4-BE49-F238E27FC236}">
                <a16:creationId xmlns:a16="http://schemas.microsoft.com/office/drawing/2014/main" id="{0DF7B421-3DED-2BA8-5CBA-B2D45C11B8DB}"/>
              </a:ext>
            </a:extLst>
          </p:cNvPr>
          <p:cNvSpPr txBox="1">
            <a:spLocks/>
          </p:cNvSpPr>
          <p:nvPr/>
        </p:nvSpPr>
        <p:spPr>
          <a:xfrm>
            <a:off x="4345949" y="1404069"/>
            <a:ext cx="3696326" cy="829303"/>
          </a:xfrm>
          <a:prstGeom prst="rect">
            <a:avLst/>
          </a:prstGeom>
          <a:solidFill>
            <a:schemeClr val="accent5"/>
          </a:solidFill>
          <a:ln w="12700" cap="flat" cmpd="sng" algn="ctr">
            <a:solidFill>
              <a:schemeClr val="bg1"/>
            </a:solidFill>
            <a:prstDash val="solid"/>
            <a:miter lim="800000"/>
            <a:headEnd type="none" w="med" len="med"/>
            <a:tailEnd type="none" w="med" len="med"/>
          </a:ln>
        </p:spPr>
        <p:txBody>
          <a:bodyPr vert="horz" lIns="91440" tIns="91440" rIns="91440" bIns="9144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MetricHPE"/>
                <a:ea typeface="+mn-ea"/>
                <a:cs typeface="+mn-cs"/>
              </a:rPr>
              <a:t>Reduced complexity </a:t>
            </a:r>
            <a:br>
              <a:rPr kumimoji="0" lang="en-US" sz="2000" b="1" i="0" u="none" strike="noStrike" kern="1200" cap="none" spc="0" normalizeH="0" baseline="0" noProof="0">
                <a:ln>
                  <a:noFill/>
                </a:ln>
                <a:solidFill>
                  <a:prstClr val="black"/>
                </a:solidFill>
                <a:effectLst/>
                <a:uLnTx/>
                <a:uFillTx/>
                <a:latin typeface="MetricHPE"/>
                <a:ea typeface="+mn-ea"/>
                <a:cs typeface="+mn-cs"/>
              </a:rPr>
            </a:br>
            <a:r>
              <a:rPr kumimoji="0" lang="en-US" sz="2000" b="1" i="0" u="none" strike="noStrike" kern="1200" cap="none" spc="0" normalizeH="0" baseline="0" noProof="0">
                <a:ln>
                  <a:noFill/>
                </a:ln>
                <a:solidFill>
                  <a:prstClr val="black"/>
                </a:solidFill>
                <a:effectLst/>
                <a:uLnTx/>
                <a:uFillTx/>
                <a:latin typeface="MetricHPE"/>
                <a:ea typeface="+mn-ea"/>
                <a:cs typeface="+mn-cs"/>
              </a:rPr>
              <a:t>and cost</a:t>
            </a:r>
          </a:p>
        </p:txBody>
      </p:sp>
      <p:sp>
        <p:nvSpPr>
          <p:cNvPr id="13" name="Content Placeholder 6">
            <a:extLst>
              <a:ext uri="{FF2B5EF4-FFF2-40B4-BE49-F238E27FC236}">
                <a16:creationId xmlns:a16="http://schemas.microsoft.com/office/drawing/2014/main" id="{884D40B8-033A-9F1F-6FB8-F206C46C41D6}"/>
              </a:ext>
            </a:extLst>
          </p:cNvPr>
          <p:cNvSpPr txBox="1">
            <a:spLocks/>
          </p:cNvSpPr>
          <p:nvPr/>
        </p:nvSpPr>
        <p:spPr>
          <a:xfrm>
            <a:off x="508245" y="2356094"/>
            <a:ext cx="3642102" cy="3378786"/>
          </a:xfrm>
          <a:prstGeom prst="rect">
            <a:avLst/>
          </a:prstGeom>
          <a:solidFill>
            <a:schemeClr val="tx1">
              <a:alpha val="57000"/>
            </a:schemeClr>
          </a:solidFill>
          <a:ln w="12700">
            <a:solidFill>
              <a:schemeClr val="tx1"/>
            </a:solidFill>
          </a:ln>
        </p:spPr>
        <p:txBody>
          <a:bodyPr vert="horz" lIns="36000" tIns="91440" rIns="36000" bIns="91440" rtlCol="0" anchor="t">
            <a:noAutofit/>
          </a:bodyPr>
          <a:lstStyle>
            <a:defPPr>
              <a:defRPr lang="en-US"/>
            </a:defPPr>
            <a:lvl1pPr marL="228600" indent="-228600">
              <a:lnSpc>
                <a:spcPct val="90000"/>
              </a:lnSpc>
              <a:spcBef>
                <a:spcPts val="1000"/>
              </a:spcBef>
              <a:buFont typeface="Arial" panose="020B0604020202020204" pitchFamily="34" charset="0"/>
              <a:buChar char="•"/>
              <a:defRPr b="1">
                <a:solidFill>
                  <a:schemeClr val="tx1">
                    <a:lumMod val="10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Turn growing data into insight, action, and value - faster.</a:t>
            </a:r>
          </a:p>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Use purpose-built HPE ProLiant servers designed to support AI from development to deployment.</a:t>
            </a:r>
          </a:p>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Accelerate computer vision, NLP, and various AI workloads paired with NVDIA GPUs </a:t>
            </a:r>
          </a:p>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Scale your AI systems as your </a:t>
            </a:r>
            <a:br>
              <a:rPr kumimoji="0" lang="en-US" sz="1700" b="0" i="0" u="none" strike="noStrike" kern="1200" cap="none" spc="0" normalizeH="0" baseline="0" noProof="0">
                <a:ln>
                  <a:noFill/>
                </a:ln>
                <a:solidFill>
                  <a:prstClr val="white"/>
                </a:solidFill>
                <a:effectLst/>
                <a:uLnTx/>
                <a:uFillTx/>
                <a:latin typeface="MetricHPE"/>
                <a:ea typeface="+mn-ea"/>
                <a:cs typeface="+mn-cs"/>
              </a:rPr>
            </a:br>
            <a:r>
              <a:rPr kumimoji="0" lang="en-US" sz="1700" b="0" i="0" u="none" strike="noStrike" kern="1200" cap="none" spc="0" normalizeH="0" baseline="0" noProof="0">
                <a:ln>
                  <a:noFill/>
                </a:ln>
                <a:solidFill>
                  <a:prstClr val="white"/>
                </a:solidFill>
                <a:effectLst/>
                <a:uLnTx/>
                <a:uFillTx/>
                <a:latin typeface="MetricHPE"/>
                <a:ea typeface="+mn-ea"/>
                <a:cs typeface="+mn-cs"/>
              </a:rPr>
              <a:t>needs grow with the full suite of HPE ProLiant</a:t>
            </a:r>
          </a:p>
          <a:p>
            <a:pPr marL="228600" marR="0" lvl="0"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MetricHPE"/>
                <a:ea typeface="+mn-ea"/>
                <a:cs typeface="+mn-cs"/>
              </a:rPr>
              <a:t>Deploy AI from Edge to Core</a:t>
            </a:r>
          </a:p>
        </p:txBody>
      </p:sp>
      <p:sp>
        <p:nvSpPr>
          <p:cNvPr id="17" name="Text Placeholder 2">
            <a:extLst>
              <a:ext uri="{FF2B5EF4-FFF2-40B4-BE49-F238E27FC236}">
                <a16:creationId xmlns:a16="http://schemas.microsoft.com/office/drawing/2014/main" id="{87FF3FAC-A12C-41BB-13D3-9212FED0475C}"/>
              </a:ext>
            </a:extLst>
          </p:cNvPr>
          <p:cNvSpPr txBox="1">
            <a:spLocks/>
          </p:cNvSpPr>
          <p:nvPr/>
        </p:nvSpPr>
        <p:spPr>
          <a:xfrm>
            <a:off x="508245" y="1404069"/>
            <a:ext cx="3642101" cy="829303"/>
          </a:xfrm>
          <a:prstGeom prst="rect">
            <a:avLst/>
          </a:prstGeom>
          <a:solidFill>
            <a:schemeClr val="accent5"/>
          </a:solidFill>
          <a:ln w="12700" cap="flat" cmpd="sng" algn="ctr">
            <a:solidFill>
              <a:schemeClr val="bg1"/>
            </a:solidFill>
            <a:prstDash val="solid"/>
            <a:miter lim="800000"/>
            <a:headEnd type="none" w="med" len="med"/>
            <a:tailEnd type="none" w="med" len="med"/>
          </a:ln>
        </p:spPr>
        <p:txBody>
          <a:bodyPr vert="horz" lIns="91440" tIns="91440" rIns="91440" bIns="9144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MetricHPE"/>
                <a:ea typeface="+mn-ea"/>
                <a:cs typeface="+mn-cs"/>
              </a:rPr>
              <a:t>Workload-optimized and scalable compute solutions</a:t>
            </a:r>
          </a:p>
        </p:txBody>
      </p:sp>
      <p:sp>
        <p:nvSpPr>
          <p:cNvPr id="2" name="Rectangle 1">
            <a:extLst>
              <a:ext uri="{FF2B5EF4-FFF2-40B4-BE49-F238E27FC236}">
                <a16:creationId xmlns:a16="http://schemas.microsoft.com/office/drawing/2014/main" id="{78E094A3-2357-97B7-7F6C-73A939018D73}"/>
              </a:ext>
            </a:extLst>
          </p:cNvPr>
          <p:cNvSpPr/>
          <p:nvPr/>
        </p:nvSpPr>
        <p:spPr>
          <a:xfrm>
            <a:off x="0" y="464882"/>
            <a:ext cx="12191999" cy="474988"/>
          </a:xfrm>
          <a:prstGeom prst="rect">
            <a:avLst/>
          </a:prstGeom>
          <a:noFill/>
          <a:ln w="571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nb-NO" sz="5400" b="1" i="0" u="none" strike="noStrike" kern="1200" cap="none" spc="0" normalizeH="0" baseline="0" noProof="0" dirty="0">
                <a:ln>
                  <a:noFill/>
                </a:ln>
                <a:solidFill>
                  <a:prstClr val="black"/>
                </a:solidFill>
                <a:effectLst/>
                <a:uLnTx/>
                <a:uFillTx/>
                <a:latin typeface="MetricHPE"/>
                <a:ea typeface="+mn-ea"/>
                <a:cs typeface="+mn-cs"/>
              </a:rPr>
              <a:t>HPE ProLiant Gen11 for AI</a:t>
            </a:r>
          </a:p>
        </p:txBody>
      </p:sp>
      <p:sp>
        <p:nvSpPr>
          <p:cNvPr id="7" name="Slide Number Placeholder 6">
            <a:extLst>
              <a:ext uri="{FF2B5EF4-FFF2-40B4-BE49-F238E27FC236}">
                <a16:creationId xmlns:a16="http://schemas.microsoft.com/office/drawing/2014/main" id="{067D8334-8F41-112E-1760-2751FB5D6F83}"/>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33</a:t>
            </a:fld>
            <a:endParaRPr kumimoji="0" lang="en-US" sz="2000" b="0" i="0" u="none" strike="noStrike" kern="1200" cap="all" spc="0" normalizeH="0" baseline="10000" noProof="0">
              <a:ln>
                <a:noFill/>
              </a:ln>
              <a:solidFill>
                <a:prstClr val="black"/>
              </a:solidFill>
              <a:effectLst/>
              <a:uLnTx/>
              <a:uFillTx/>
              <a:latin typeface="MetricHPE"/>
              <a:ea typeface="+mn-ea"/>
              <a:cs typeface="+mn-cs"/>
            </a:endParaRPr>
          </a:p>
        </p:txBody>
      </p:sp>
      <p:sp>
        <p:nvSpPr>
          <p:cNvPr id="10" name="Footer Placeholder 3">
            <a:extLst>
              <a:ext uri="{FF2B5EF4-FFF2-40B4-BE49-F238E27FC236}">
                <a16:creationId xmlns:a16="http://schemas.microsoft.com/office/drawing/2014/main" id="{9BB7A44D-1ABA-8A75-87E8-45350A30E0DC}"/>
              </a:ext>
            </a:extLst>
          </p:cNvPr>
          <p:cNvSpPr txBox="1">
            <a:spLocks/>
          </p:cNvSpPr>
          <p:nvPr/>
        </p:nvSpPr>
        <p:spPr>
          <a:xfrm>
            <a:off x="3721696" y="6318906"/>
            <a:ext cx="7481160" cy="4115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rPr>
              <a:t>Confidential | Authorized HPE Partner Use Only</a:t>
            </a:r>
          </a:p>
        </p:txBody>
      </p:sp>
    </p:spTree>
    <p:extLst>
      <p:ext uri="{BB962C8B-B14F-4D97-AF65-F5344CB8AC3E}">
        <p14:creationId xmlns:p14="http://schemas.microsoft.com/office/powerpoint/2010/main" val="1389090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descr="Background pattern&#10;&#10;Description automatically generated">
            <a:extLst>
              <a:ext uri="{FF2B5EF4-FFF2-40B4-BE49-F238E27FC236}">
                <a16:creationId xmlns:a16="http://schemas.microsoft.com/office/drawing/2014/main" id="{EC8623E3-13A4-50FE-43DF-8C2A16BB0CF3}"/>
              </a:ext>
            </a:extLst>
          </p:cNvPr>
          <p:cNvPicPr>
            <a:picLocks noChangeAspect="1"/>
          </p:cNvPicPr>
          <p:nvPr/>
        </p:nvPicPr>
        <p:blipFill rotWithShape="1">
          <a:blip r:embed="rId4">
            <a:extLst>
              <a:ext uri="{28A0092B-C50C-407E-A947-70E740481C1C}">
                <a14:useLocalDpi xmlns:a14="http://schemas.microsoft.com/office/drawing/2010/main" val="0"/>
              </a:ext>
            </a:extLst>
          </a:blip>
          <a:srcRect l="13842" r="32145"/>
          <a:stretch/>
        </p:blipFill>
        <p:spPr>
          <a:xfrm>
            <a:off x="5601323" y="374"/>
            <a:ext cx="6585258" cy="6870877"/>
          </a:xfrm>
          <a:prstGeom prst="rect">
            <a:avLst/>
          </a:prstGeom>
        </p:spPr>
      </p:pic>
      <p:graphicFrame>
        <p:nvGraphicFramePr>
          <p:cNvPr id="2" name="Object 1" hidden="1">
            <a:extLst>
              <a:ext uri="{FF2B5EF4-FFF2-40B4-BE49-F238E27FC236}">
                <a16:creationId xmlns:a16="http://schemas.microsoft.com/office/drawing/2014/main" id="{9AFB2489-83F7-4150-B18B-CC54D28D1854}"/>
              </a:ext>
            </a:extLst>
          </p:cNvPr>
          <p:cNvGraphicFramePr>
            <a:graphicFrameLocks noChangeAspect="1"/>
          </p:cNvGraphicFramePr>
          <p:nvPr>
            <p:custDataLst>
              <p:tags r:id="rId1"/>
            </p:custDataLst>
            <p:extLst>
              <p:ext uri="{D42A27DB-BD31-4B8C-83A1-F6EECF244321}">
                <p14:modId xmlns:p14="http://schemas.microsoft.com/office/powerpoint/2010/main" val="506663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9AFB2489-83F7-4150-B18B-CC54D28D185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Slide Number Placeholder 22">
            <a:extLst>
              <a:ext uri="{FF2B5EF4-FFF2-40B4-BE49-F238E27FC236}">
                <a16:creationId xmlns:a16="http://schemas.microsoft.com/office/drawing/2014/main" id="{14BDFB80-76C4-4709-BEEA-BD3B9CF1165E}"/>
              </a:ext>
            </a:extLst>
          </p:cNvPr>
          <p:cNvSpPr>
            <a:spLocks noGrp="1"/>
          </p:cNvSpPr>
          <p:nvPr>
            <p:ph type="sldNum" sz="quarter" idx="11"/>
          </p:nvPr>
        </p:nvSpPr>
        <p:spPr/>
        <p:txBody>
          <a:bodyPr/>
          <a:lstStyle/>
          <a:p>
            <a:pPr defTabSz="1088421">
              <a:buFontTx/>
              <a:buBlip>
                <a:blip r:embed="rId7"/>
              </a:buBlip>
            </a:pPr>
            <a:fld id="{104FC826-72BB-4AF1-BA01-A94F7396A7DC}" type="slidenum">
              <a:rPr lang="en-US" smtClean="0">
                <a:solidFill>
                  <a:schemeClr val="bg1"/>
                </a:solidFill>
              </a:rPr>
              <a:pPr defTabSz="1088421">
                <a:buFontTx/>
                <a:buBlip>
                  <a:blip r:embed="rId7"/>
                </a:buBlip>
              </a:pPr>
              <a:t>34</a:t>
            </a:fld>
            <a:endParaRPr lang="en-US">
              <a:solidFill>
                <a:schemeClr val="bg1"/>
              </a:solidFill>
            </a:endParaRPr>
          </a:p>
        </p:txBody>
      </p:sp>
      <p:sp>
        <p:nvSpPr>
          <p:cNvPr id="11" name="Content Placeholder 21">
            <a:extLst>
              <a:ext uri="{FF2B5EF4-FFF2-40B4-BE49-F238E27FC236}">
                <a16:creationId xmlns:a16="http://schemas.microsoft.com/office/drawing/2014/main" id="{8A2F625D-061B-95C1-5650-C11F0520B89B}"/>
              </a:ext>
            </a:extLst>
          </p:cNvPr>
          <p:cNvSpPr txBox="1">
            <a:spLocks/>
          </p:cNvSpPr>
          <p:nvPr/>
        </p:nvSpPr>
        <p:spPr>
          <a:xfrm>
            <a:off x="416556" y="4194324"/>
            <a:ext cx="5184767" cy="1192506"/>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nSpc>
                <a:spcPct val="110000"/>
              </a:lnSpc>
              <a:spcBef>
                <a:spcPts val="0"/>
              </a:spcBef>
              <a:buFont typeface="" panose="020B0303030202060203" pitchFamily="34" charset="0"/>
              <a:buNone/>
            </a:pPr>
            <a:r>
              <a:rPr lang="en-US" sz="2400">
                <a:latin typeface="MetricHPE Light" panose="020B0303030202060203" pitchFamily="34" charset="77"/>
                <a:ea typeface="Calibri" panose="020F0502020204030204" pitchFamily="34" charset="0"/>
                <a:cs typeface="Times New Roman" panose="02020603050405020304" pitchFamily="18" charset="0"/>
              </a:rPr>
              <a:t>The way forward is less clear.</a:t>
            </a:r>
          </a:p>
        </p:txBody>
      </p:sp>
      <p:sp>
        <p:nvSpPr>
          <p:cNvPr id="25" name="Element">
            <a:extLst>
              <a:ext uri="{FF2B5EF4-FFF2-40B4-BE49-F238E27FC236}">
                <a16:creationId xmlns:a16="http://schemas.microsoft.com/office/drawing/2014/main" id="{6C9D7D88-4378-7097-56E0-720A13C19C1E}"/>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7" name="Title Placeholder 1">
            <a:extLst>
              <a:ext uri="{FF2B5EF4-FFF2-40B4-BE49-F238E27FC236}">
                <a16:creationId xmlns:a16="http://schemas.microsoft.com/office/drawing/2014/main" id="{E414556F-1766-F2BA-34B4-DB30B3C1E530}"/>
              </a:ext>
            </a:extLst>
          </p:cNvPr>
          <p:cNvSpPr txBox="1">
            <a:spLocks/>
          </p:cNvSpPr>
          <p:nvPr/>
        </p:nvSpPr>
        <p:spPr>
          <a:xfrm>
            <a:off x="509370" y="1160925"/>
            <a:ext cx="6171985" cy="3125399"/>
          </a:xfrm>
          <a:prstGeom prst="rect">
            <a:avLst/>
          </a:prstGeom>
          <a:ln w="57150">
            <a:noFill/>
            <a:miter lim="800000"/>
          </a:ln>
        </p:spPr>
        <p:txBody>
          <a:bodyPr vert="horz" lIns="0" tIns="432000" rIns="0" bIns="0" rtlCol="0" anchor="ctr" anchorCtr="0">
            <a:noAutofit/>
          </a:bodyPr>
          <a:lstStyle>
            <a:lvl1pPr algn="ctr" defTabSz="914400" rtl="0" eaLnBrk="1" latinLnBrk="0" hangingPunct="1">
              <a:lnSpc>
                <a:spcPct val="75000"/>
              </a:lnSpc>
              <a:spcBef>
                <a:spcPct val="0"/>
              </a:spcBef>
              <a:buNone/>
              <a:defRPr sz="17000" b="1" kern="1200" cap="none" baseline="0">
                <a:blipFill dpi="0" rotWithShape="1">
                  <a:blip r:embed="rId8"/>
                  <a:srcRect/>
                  <a:stretch>
                    <a:fillRect/>
                  </a:stretch>
                </a:blipFill>
                <a:latin typeface="MetricHPE" panose="020B0503030202060203" pitchFamily="34" charset="0"/>
                <a:ea typeface="+mj-ea"/>
                <a:cs typeface="+mj-cs"/>
                <a:sym typeface="MetricHPE" panose="020B0503030202060203" pitchFamily="34" charset="0"/>
              </a:defRPr>
            </a:lvl1pPr>
          </a:lstStyle>
          <a:p>
            <a:pPr algn="l">
              <a:lnSpc>
                <a:spcPct val="70000"/>
              </a:lnSpc>
            </a:pPr>
            <a:r>
              <a:rPr lang="en-US" sz="7200"/>
              <a:t>The need </a:t>
            </a:r>
            <a:br>
              <a:rPr lang="en-US" sz="7200"/>
            </a:br>
            <a:r>
              <a:rPr lang="en-US" sz="7200"/>
              <a:t>to transform</a:t>
            </a:r>
          </a:p>
          <a:p>
            <a:pPr algn="l">
              <a:lnSpc>
                <a:spcPct val="70000"/>
              </a:lnSpc>
            </a:pPr>
            <a:r>
              <a:rPr lang="en-US" sz="7200"/>
              <a:t>is real.</a:t>
            </a:r>
          </a:p>
        </p:txBody>
      </p:sp>
      <p:sp>
        <p:nvSpPr>
          <p:cNvPr id="10" name="Rounded Rectangle 9">
            <a:extLst>
              <a:ext uri="{FF2B5EF4-FFF2-40B4-BE49-F238E27FC236}">
                <a16:creationId xmlns:a16="http://schemas.microsoft.com/office/drawing/2014/main" id="{F72F13A8-5448-4311-7812-D621E5166693}"/>
              </a:ext>
            </a:extLst>
          </p:cNvPr>
          <p:cNvSpPr/>
          <p:nvPr/>
        </p:nvSpPr>
        <p:spPr bwMode="ltGray">
          <a:xfrm>
            <a:off x="6637193" y="880167"/>
            <a:ext cx="4513517" cy="1546429"/>
          </a:xfrm>
          <a:prstGeom prst="roundRect">
            <a:avLst>
              <a:gd name="adj" fmla="val 8220"/>
            </a:avLst>
          </a:prstGeom>
          <a:solidFill>
            <a:schemeClr val="bg1">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0"/>
              </a:spcBef>
              <a:buFont typeface="" panose="020B0303030202060203" pitchFamily="34" charset="0"/>
              <a:buNone/>
            </a:pPr>
            <a:r>
              <a:rPr lang="en-US" sz="2400">
                <a:solidFill>
                  <a:schemeClr val="tx1"/>
                </a:solidFill>
                <a:latin typeface="MetricHPE Light" panose="020B0303030202060203" pitchFamily="34" charset="77"/>
                <a:ea typeface="Calibri" panose="020F0502020204030204" pitchFamily="34" charset="0"/>
                <a:cs typeface="Times New Roman" panose="02020603050405020304" pitchFamily="18" charset="0"/>
              </a:rPr>
              <a:t>Transformative approaches require </a:t>
            </a:r>
            <a:r>
              <a:rPr lang="en-US" sz="4400" b="1">
                <a:blipFill dpi="0" rotWithShape="1">
                  <a:blip r:embed="rId8"/>
                  <a:srcRect/>
                  <a:stretch>
                    <a:fillRect/>
                  </a:stretch>
                </a:blipFill>
                <a:latin typeface="MetricHPE" panose="020B0503030202060203" pitchFamily="34" charset="0"/>
                <a:ea typeface="+mj-ea"/>
                <a:cs typeface="+mj-cs"/>
                <a:sym typeface="MetricHPE" panose="020B0503030202060203" pitchFamily="34" charset="0"/>
              </a:rPr>
              <a:t>re-thinking:</a:t>
            </a:r>
            <a:endParaRPr lang="en-US" sz="7200" b="1">
              <a:blipFill dpi="0" rotWithShape="1">
                <a:blip r:embed="rId8"/>
                <a:srcRect/>
                <a:stretch>
                  <a:fillRect/>
                </a:stretch>
              </a:blipFill>
              <a:latin typeface="MetricHPE" panose="020B0503030202060203" pitchFamily="34" charset="0"/>
              <a:ea typeface="+mj-ea"/>
              <a:cs typeface="+mj-cs"/>
              <a:sym typeface="MetricHPE" panose="020B0503030202060203" pitchFamily="34" charset="0"/>
            </a:endParaRPr>
          </a:p>
        </p:txBody>
      </p:sp>
      <p:sp>
        <p:nvSpPr>
          <p:cNvPr id="13" name="Rounded Rectangle 12">
            <a:extLst>
              <a:ext uri="{FF2B5EF4-FFF2-40B4-BE49-F238E27FC236}">
                <a16:creationId xmlns:a16="http://schemas.microsoft.com/office/drawing/2014/main" id="{35C4D225-A6D2-30C7-DAF3-C1F4C047A2CB}"/>
              </a:ext>
            </a:extLst>
          </p:cNvPr>
          <p:cNvSpPr/>
          <p:nvPr/>
        </p:nvSpPr>
        <p:spPr bwMode="ltGray">
          <a:xfrm>
            <a:off x="6637193" y="2654769"/>
            <a:ext cx="4513517" cy="1546429"/>
          </a:xfrm>
          <a:prstGeom prst="roundRect">
            <a:avLst>
              <a:gd name="adj" fmla="val 8220"/>
            </a:avLst>
          </a:prstGeom>
          <a:solidFill>
            <a:schemeClr val="bg1">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0"/>
              </a:spcBef>
              <a:buFont typeface="" panose="020B0303030202060203" pitchFamily="34" charset="0"/>
              <a:buNone/>
            </a:pPr>
            <a:r>
              <a:rPr lang="en-US" sz="2400">
                <a:solidFill>
                  <a:schemeClr val="tx1"/>
                </a:solidFill>
                <a:latin typeface="MetricHPE Light" panose="020B0303030202060203" pitchFamily="34" charset="77"/>
                <a:ea typeface="Calibri" panose="020F0502020204030204" pitchFamily="34" charset="0"/>
                <a:cs typeface="Times New Roman" panose="02020603050405020304" pitchFamily="18" charset="0"/>
              </a:rPr>
              <a:t>Focus on business </a:t>
            </a:r>
            <a:r>
              <a:rPr lang="en-US" sz="2400">
                <a:solidFill>
                  <a:schemeClr val="tx1"/>
                </a:solidFill>
                <a:latin typeface="MetricHPE Light" panose="020B0303030202060203" pitchFamily="34" charset="77"/>
                <a:cs typeface="Times New Roman" panose="02020603050405020304" pitchFamily="18" charset="0"/>
              </a:rPr>
              <a:t>value </a:t>
            </a:r>
          </a:p>
          <a:p>
            <a:pPr marL="0" indent="0" algn="ctr">
              <a:lnSpc>
                <a:spcPct val="90000"/>
              </a:lnSpc>
              <a:spcBef>
                <a:spcPts val="0"/>
              </a:spcBef>
              <a:buFont typeface="" panose="020B0303030202060203" pitchFamily="34" charset="0"/>
              <a:buNone/>
            </a:pPr>
            <a:r>
              <a:rPr lang="en-US" sz="2400">
                <a:solidFill>
                  <a:schemeClr val="tx1"/>
                </a:solidFill>
                <a:latin typeface="MetricHPE Light" panose="020B0303030202060203" pitchFamily="34" charset="77"/>
                <a:cs typeface="Times New Roman" panose="02020603050405020304" pitchFamily="18" charset="0"/>
              </a:rPr>
              <a:t>to achieve</a:t>
            </a:r>
            <a:r>
              <a:rPr lang="en-US" sz="2400">
                <a:solidFill>
                  <a:schemeClr val="tx1"/>
                </a:solidFill>
                <a:latin typeface="MetricHPE Light" panose="020B0303030202060203" pitchFamily="34" charset="77"/>
                <a:ea typeface="Calibri" panose="020F0502020204030204" pitchFamily="34" charset="0"/>
                <a:cs typeface="Times New Roman" panose="02020603050405020304" pitchFamily="18" charset="0"/>
              </a:rPr>
              <a:t>, rather than </a:t>
            </a:r>
          </a:p>
          <a:p>
            <a:pPr marL="0" indent="0" algn="ctr">
              <a:lnSpc>
                <a:spcPct val="90000"/>
              </a:lnSpc>
              <a:spcBef>
                <a:spcPts val="0"/>
              </a:spcBef>
              <a:buFont typeface="" panose="020B0303030202060203" pitchFamily="34" charset="0"/>
              <a:buNone/>
            </a:pPr>
            <a:r>
              <a:rPr lang="en-US" sz="2400">
                <a:solidFill>
                  <a:schemeClr val="tx1"/>
                </a:solidFill>
                <a:latin typeface="MetricHPE Light" panose="020B0303030202060203" pitchFamily="34" charset="77"/>
                <a:cs typeface="Times New Roman" panose="02020603050405020304" pitchFamily="18" charset="0"/>
              </a:rPr>
              <a:t>infrastructure to maintain</a:t>
            </a:r>
            <a:r>
              <a:rPr lang="en-US" sz="2400">
                <a:solidFill>
                  <a:schemeClr val="tx1"/>
                </a:solidFill>
                <a:latin typeface="MetricHPE Light" panose="020B0303030202060203" pitchFamily="34" charset="77"/>
                <a:ea typeface="Calibri" panose="020F0502020204030204" pitchFamily="34" charset="0"/>
                <a:cs typeface="Times New Roman" panose="02020603050405020304" pitchFamily="18" charset="0"/>
              </a:rPr>
              <a:t>.</a:t>
            </a:r>
          </a:p>
        </p:txBody>
      </p:sp>
      <p:sp>
        <p:nvSpPr>
          <p:cNvPr id="17" name="Rounded Rectangle 16">
            <a:extLst>
              <a:ext uri="{FF2B5EF4-FFF2-40B4-BE49-F238E27FC236}">
                <a16:creationId xmlns:a16="http://schemas.microsoft.com/office/drawing/2014/main" id="{A9535E9A-7972-CC38-9AC9-3ECF4341513A}"/>
              </a:ext>
            </a:extLst>
          </p:cNvPr>
          <p:cNvSpPr/>
          <p:nvPr/>
        </p:nvSpPr>
        <p:spPr bwMode="ltGray">
          <a:xfrm>
            <a:off x="6637193" y="4446374"/>
            <a:ext cx="4513517" cy="1546429"/>
          </a:xfrm>
          <a:prstGeom prst="roundRect">
            <a:avLst>
              <a:gd name="adj" fmla="val 7452"/>
            </a:avLst>
          </a:prstGeom>
          <a:solidFill>
            <a:schemeClr val="bg1">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0"/>
              </a:spcBef>
              <a:buFont typeface="" panose="020B0303030202060203" pitchFamily="34" charset="0"/>
              <a:buNone/>
            </a:pPr>
            <a:r>
              <a:rPr lang="en-US" sz="2400">
                <a:solidFill>
                  <a:schemeClr val="tx1"/>
                </a:solidFill>
                <a:latin typeface="MetricHPE Light" panose="020B0303030202060203" pitchFamily="34" charset="77"/>
                <a:ea typeface="Calibri" panose="020F0502020204030204" pitchFamily="34" charset="0"/>
                <a:cs typeface="Times New Roman" panose="02020603050405020304" pitchFamily="18" charset="0"/>
              </a:rPr>
              <a:t>From a hardware mindset </a:t>
            </a:r>
            <a:br>
              <a:rPr lang="en-US" sz="2400">
                <a:solidFill>
                  <a:schemeClr val="tx1"/>
                </a:solidFill>
                <a:latin typeface="MetricHPE Light" panose="020B0303030202060203" pitchFamily="34" charset="77"/>
                <a:ea typeface="Calibri" panose="020F0502020204030204" pitchFamily="34" charset="0"/>
                <a:cs typeface="Times New Roman" panose="02020603050405020304" pitchFamily="18" charset="0"/>
              </a:rPr>
            </a:br>
            <a:r>
              <a:rPr lang="en-US" sz="2400">
                <a:solidFill>
                  <a:schemeClr val="tx1"/>
                </a:solidFill>
                <a:latin typeface="MetricHPE Light" panose="020B0303030202060203" pitchFamily="34" charset="77"/>
                <a:ea typeface="Calibri" panose="020F0502020204030204" pitchFamily="34" charset="0"/>
                <a:cs typeface="Times New Roman" panose="02020603050405020304" pitchFamily="18" charset="0"/>
              </a:rPr>
              <a:t>to a </a:t>
            </a:r>
            <a:r>
              <a:rPr lang="en-US" sz="2400">
                <a:solidFill>
                  <a:schemeClr val="tx1"/>
                </a:solidFill>
                <a:latin typeface="MetricHPE Light" panose="020B0303030202060203" pitchFamily="34" charset="77"/>
                <a:cs typeface="Times New Roman" panose="02020603050405020304" pitchFamily="18" charset="0"/>
              </a:rPr>
              <a:t>performance</a:t>
            </a:r>
            <a:r>
              <a:rPr lang="en-US" sz="2400">
                <a:solidFill>
                  <a:schemeClr val="tx1"/>
                </a:solidFill>
                <a:latin typeface="MetricHPE Light" panose="020B0303030202060203" pitchFamily="34" charset="77"/>
                <a:ea typeface="Calibri" panose="020F0502020204030204" pitchFamily="34" charset="0"/>
                <a:cs typeface="Times New Roman" panose="02020603050405020304" pitchFamily="18" charset="0"/>
              </a:rPr>
              <a:t> mindset.</a:t>
            </a:r>
          </a:p>
        </p:txBody>
      </p:sp>
      <p:sp>
        <p:nvSpPr>
          <p:cNvPr id="12"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solidFill>
                  <a:schemeClr val="bg1"/>
                </a:solidFill>
              </a:rPr>
              <a:t>Confidential | Authorized HPE Partner Use Only</a:t>
            </a:r>
          </a:p>
        </p:txBody>
      </p:sp>
    </p:spTree>
    <p:extLst>
      <p:ext uri="{BB962C8B-B14F-4D97-AF65-F5344CB8AC3E}">
        <p14:creationId xmlns:p14="http://schemas.microsoft.com/office/powerpoint/2010/main" val="408165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3D46550-AC88-46EE-680C-BC7F5E08A2AC}"/>
              </a:ext>
            </a:extLst>
          </p:cNvPr>
          <p:cNvSpPr/>
          <p:nvPr/>
        </p:nvSpPr>
        <p:spPr bwMode="ltGray">
          <a:xfrm>
            <a:off x="950026" y="2484546"/>
            <a:ext cx="10252830" cy="2125684"/>
          </a:xfrm>
          <a:prstGeom prst="roundRect">
            <a:avLst>
              <a:gd name="adj" fmla="val 5494"/>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graphicFrame>
        <p:nvGraphicFramePr>
          <p:cNvPr id="7" name="Object 6" hidden="1">
            <a:extLst>
              <a:ext uri="{FF2B5EF4-FFF2-40B4-BE49-F238E27FC236}">
                <a16:creationId xmlns:a16="http://schemas.microsoft.com/office/drawing/2014/main" id="{E31136DE-60D3-47CE-AD3E-854C0FC4A82F}"/>
              </a:ext>
            </a:extLst>
          </p:cNvPr>
          <p:cNvGraphicFramePr>
            <a:graphicFrameLocks noChangeAspect="1"/>
          </p:cNvGraphicFramePr>
          <p:nvPr>
            <p:custDataLst>
              <p:tags r:id="rId1"/>
            </p:custDataLst>
            <p:extLst>
              <p:ext uri="{D42A27DB-BD31-4B8C-83A1-F6EECF244321}">
                <p14:modId xmlns:p14="http://schemas.microsoft.com/office/powerpoint/2010/main" val="1490391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ct 6" hidden="1">
                        <a:extLst>
                          <a:ext uri="{FF2B5EF4-FFF2-40B4-BE49-F238E27FC236}">
                            <a16:creationId xmlns:a16="http://schemas.microsoft.com/office/drawing/2014/main" id="{E31136DE-60D3-47CE-AD3E-854C0FC4A82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9" name="Rectangle 58">
            <a:extLst>
              <a:ext uri="{FF2B5EF4-FFF2-40B4-BE49-F238E27FC236}">
                <a16:creationId xmlns:a16="http://schemas.microsoft.com/office/drawing/2014/main" id="{82BEC20E-5B49-2214-7732-AA844B08FB77}"/>
              </a:ext>
            </a:extLst>
          </p:cNvPr>
          <p:cNvSpPr/>
          <p:nvPr/>
        </p:nvSpPr>
        <p:spPr bwMode="ltGray">
          <a:xfrm>
            <a:off x="-10634" y="3495653"/>
            <a:ext cx="12191999" cy="485623"/>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bg1"/>
              </a:solidFill>
            </a:endParaRPr>
          </a:p>
        </p:txBody>
      </p:sp>
      <p:grpSp>
        <p:nvGrpSpPr>
          <p:cNvPr id="50" name="Group 49">
            <a:extLst>
              <a:ext uri="{FF2B5EF4-FFF2-40B4-BE49-F238E27FC236}">
                <a16:creationId xmlns:a16="http://schemas.microsoft.com/office/drawing/2014/main" id="{94FAEDB3-C2CF-F216-2AC6-94C4632CFC65}"/>
              </a:ext>
            </a:extLst>
          </p:cNvPr>
          <p:cNvGrpSpPr/>
          <p:nvPr/>
        </p:nvGrpSpPr>
        <p:grpSpPr>
          <a:xfrm>
            <a:off x="1727013" y="3106652"/>
            <a:ext cx="8737974" cy="859022"/>
            <a:chOff x="2031940" y="3337237"/>
            <a:chExt cx="8083929" cy="794724"/>
          </a:xfrm>
        </p:grpSpPr>
        <p:sp>
          <p:nvSpPr>
            <p:cNvPr id="51" name="Rounded Rectangle 50">
              <a:extLst>
                <a:ext uri="{FF2B5EF4-FFF2-40B4-BE49-F238E27FC236}">
                  <a16:creationId xmlns:a16="http://schemas.microsoft.com/office/drawing/2014/main" id="{898D341E-5BB0-F207-EE3D-E6FEED6F907C}"/>
                </a:ext>
              </a:extLst>
            </p:cNvPr>
            <p:cNvSpPr/>
            <p:nvPr/>
          </p:nvSpPr>
          <p:spPr bwMode="ltGray">
            <a:xfrm>
              <a:off x="6052487" y="3337237"/>
              <a:ext cx="4063382" cy="791062"/>
            </a:xfrm>
            <a:prstGeom prst="roundRect">
              <a:avLst>
                <a:gd name="adj" fmla="val 50000"/>
              </a:avLst>
            </a:prstGeom>
            <a:noFill/>
            <a:ln w="381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1A982"/>
                  </a:solidFill>
                </a:ln>
                <a:solidFill>
                  <a:schemeClr val="bg1"/>
                </a:solidFill>
                <a:effectLst/>
                <a:uLnTx/>
                <a:uFillTx/>
                <a:latin typeface="MetricHPE"/>
              </a:endParaRPr>
            </a:p>
          </p:txBody>
        </p:sp>
        <p:sp>
          <p:nvSpPr>
            <p:cNvPr id="52" name="Rounded Rectangle 51">
              <a:extLst>
                <a:ext uri="{FF2B5EF4-FFF2-40B4-BE49-F238E27FC236}">
                  <a16:creationId xmlns:a16="http://schemas.microsoft.com/office/drawing/2014/main" id="{967DE3D8-9865-AC69-69DE-A48402B144DD}"/>
                </a:ext>
              </a:extLst>
            </p:cNvPr>
            <p:cNvSpPr/>
            <p:nvPr/>
          </p:nvSpPr>
          <p:spPr bwMode="ltGray">
            <a:xfrm>
              <a:off x="2031940" y="3340899"/>
              <a:ext cx="4063382" cy="791062"/>
            </a:xfrm>
            <a:prstGeom prst="roundRect">
              <a:avLst>
                <a:gd name="adj" fmla="val 50000"/>
              </a:avLst>
            </a:prstGeom>
            <a:noFill/>
            <a:ln w="381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1A982"/>
                  </a:solidFill>
                </a:ln>
                <a:solidFill>
                  <a:schemeClr val="bg1"/>
                </a:solidFill>
                <a:effectLst/>
                <a:uLnTx/>
                <a:uFillTx/>
                <a:latin typeface="MetricHPE"/>
              </a:endParaRPr>
            </a:p>
          </p:txBody>
        </p:sp>
      </p:grpSp>
      <p:sp>
        <p:nvSpPr>
          <p:cNvPr id="39" name="Slide Number Placeholder 22">
            <a:extLst>
              <a:ext uri="{FF2B5EF4-FFF2-40B4-BE49-F238E27FC236}">
                <a16:creationId xmlns:a16="http://schemas.microsoft.com/office/drawing/2014/main" id="{8B2DA7B6-2981-53D4-F020-6ECA9116210C}"/>
              </a:ext>
            </a:extLst>
          </p:cNvPr>
          <p:cNvSpPr>
            <a:spLocks noGrp="1"/>
          </p:cNvSpPr>
          <p:nvPr>
            <p:ph type="sldNum" sz="quarter" idx="11"/>
          </p:nvPr>
        </p:nvSpPr>
        <p:spPr>
          <a:xfrm>
            <a:off x="11202856" y="6301811"/>
            <a:ext cx="684344" cy="365125"/>
          </a:xfrm>
        </p:spPr>
        <p:txBody>
          <a:bodyPr/>
          <a:lstStyle/>
          <a:p>
            <a:pPr defTabSz="1088421">
              <a:buFontTx/>
              <a:buBlip>
                <a:blip r:embed="rId7"/>
              </a:buBlip>
            </a:pPr>
            <a:fld id="{104FC826-72BB-4AF1-BA01-A94F7396A7DC}" type="slidenum">
              <a:rPr lang="en-US" smtClean="0">
                <a:solidFill>
                  <a:schemeClr val="bg1"/>
                </a:solidFill>
              </a:rPr>
              <a:pPr defTabSz="1088421">
                <a:buFontTx/>
                <a:buBlip>
                  <a:blip r:embed="rId7"/>
                </a:buBlip>
              </a:pPr>
              <a:t>35</a:t>
            </a:fld>
            <a:endParaRPr lang="en-US">
              <a:solidFill>
                <a:schemeClr val="bg1"/>
              </a:solidFill>
            </a:endParaRPr>
          </a:p>
        </p:txBody>
      </p:sp>
      <p:sp>
        <p:nvSpPr>
          <p:cNvPr id="41" name="Content Placeholder 21">
            <a:extLst>
              <a:ext uri="{FF2B5EF4-FFF2-40B4-BE49-F238E27FC236}">
                <a16:creationId xmlns:a16="http://schemas.microsoft.com/office/drawing/2014/main" id="{A8092C80-EA72-160F-D233-7F9D8193F074}"/>
              </a:ext>
            </a:extLst>
          </p:cNvPr>
          <p:cNvSpPr txBox="1">
            <a:spLocks/>
          </p:cNvSpPr>
          <p:nvPr/>
        </p:nvSpPr>
        <p:spPr>
          <a:xfrm>
            <a:off x="392906" y="789074"/>
            <a:ext cx="11406188" cy="912783"/>
          </a:xfrm>
          <a:prstGeom prst="rect">
            <a:avLst/>
          </a:prstGeom>
          <a:ln w="57150">
            <a:noFill/>
            <a:miter lim="800000"/>
          </a:ln>
        </p:spPr>
        <p:txBody>
          <a:bodyPr vert="horz" lIns="0" tIns="91440" rIns="0" bIns="91440" rtlCol="0" anchor="t">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spcBef>
                <a:spcPts val="0"/>
              </a:spcBef>
              <a:spcAft>
                <a:spcPts val="300"/>
              </a:spcAft>
              <a:buFont typeface="" panose="020B0303030202060203" pitchFamily="34" charset="0"/>
              <a:buNone/>
            </a:pPr>
            <a:r>
              <a:rPr lang="en-US" sz="4000">
                <a:solidFill>
                  <a:schemeClr val="bg1"/>
                </a:solidFill>
                <a:latin typeface="MetricHPE Light" panose="020B0303030202060203" pitchFamily="34" charset="77"/>
                <a:cs typeface="Calibri"/>
              </a:rPr>
              <a:t>HPE </a:t>
            </a:r>
            <a:r>
              <a:rPr lang="en-US" sz="4000" err="1">
                <a:solidFill>
                  <a:schemeClr val="bg1"/>
                </a:solidFill>
                <a:latin typeface="MetricHPE Light" panose="020B0303030202060203" pitchFamily="34" charset="77"/>
                <a:cs typeface="Calibri"/>
              </a:rPr>
              <a:t>GreenLake</a:t>
            </a:r>
            <a:endParaRPr lang="en-US" sz="4000">
              <a:solidFill>
                <a:schemeClr val="bg1"/>
              </a:solidFill>
              <a:latin typeface="MetricHPE Light" panose="020B0303030202060203" pitchFamily="34" charset="77"/>
              <a:cs typeface="Calibri"/>
            </a:endParaRPr>
          </a:p>
        </p:txBody>
      </p:sp>
      <p:sp>
        <p:nvSpPr>
          <p:cNvPr id="42" name="TextBox 41">
            <a:extLst>
              <a:ext uri="{FF2B5EF4-FFF2-40B4-BE49-F238E27FC236}">
                <a16:creationId xmlns:a16="http://schemas.microsoft.com/office/drawing/2014/main" id="{0CE9219D-AF95-C7C8-1013-E361B9F9D8A3}"/>
              </a:ext>
            </a:extLst>
          </p:cNvPr>
          <p:cNvSpPr txBox="1"/>
          <p:nvPr/>
        </p:nvSpPr>
        <p:spPr>
          <a:xfrm>
            <a:off x="2925975" y="4902260"/>
            <a:ext cx="2471715" cy="517065"/>
          </a:xfrm>
          <a:prstGeom prst="rect">
            <a:avLst/>
          </a:prstGeom>
          <a:noFill/>
          <a:ln w="57150">
            <a:noFill/>
            <a:miter lim="800000"/>
          </a:ln>
        </p:spPr>
        <p:txBody>
          <a:bodyPr wrap="square" lIns="91440" tIns="91440" rIns="91440" bIns="91440" rtlCol="0" anchor="ctr">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400" u="none" strike="noStrike" kern="1200" cap="none" spc="0" normalizeH="0" baseline="0" noProof="0">
                <a:ln>
                  <a:noFill/>
                </a:ln>
                <a:solidFill>
                  <a:schemeClr val="bg1"/>
                </a:solidFill>
                <a:effectLst/>
                <a:uLnTx/>
                <a:uFillTx/>
                <a:latin typeface="MetricHPE Light" panose="020B0303030202060203" pitchFamily="34" charset="77"/>
              </a:rPr>
              <a:t>Pay-per-use</a:t>
            </a:r>
            <a:r>
              <a:rPr kumimoji="0" lang="en-US" sz="2400" u="none" strike="noStrike" kern="1200" cap="none" spc="0" normalizeH="0" baseline="30000" noProof="0">
                <a:ln>
                  <a:noFill/>
                </a:ln>
                <a:solidFill>
                  <a:schemeClr val="bg1"/>
                </a:solidFill>
                <a:effectLst/>
                <a:uLnTx/>
                <a:uFillTx/>
                <a:latin typeface="MetricHPE Light" panose="020B0303030202060203" pitchFamily="34" charset="77"/>
              </a:rPr>
              <a:t>1</a:t>
            </a:r>
          </a:p>
        </p:txBody>
      </p:sp>
      <p:sp>
        <p:nvSpPr>
          <p:cNvPr id="43" name="TextBox 42">
            <a:extLst>
              <a:ext uri="{FF2B5EF4-FFF2-40B4-BE49-F238E27FC236}">
                <a16:creationId xmlns:a16="http://schemas.microsoft.com/office/drawing/2014/main" id="{E2F41ACF-8D1D-123E-3F31-ED88A5EF3396}"/>
              </a:ext>
            </a:extLst>
          </p:cNvPr>
          <p:cNvSpPr txBox="1"/>
          <p:nvPr/>
        </p:nvSpPr>
        <p:spPr>
          <a:xfrm>
            <a:off x="738232" y="4902260"/>
            <a:ext cx="1895038" cy="517065"/>
          </a:xfrm>
          <a:prstGeom prst="rect">
            <a:avLst/>
          </a:prstGeom>
          <a:noFill/>
          <a:ln w="57150">
            <a:noFill/>
            <a:miter lim="800000"/>
          </a:ln>
        </p:spPr>
        <p:txBody>
          <a:bodyPr wrap="square" lIns="91440" tIns="91440" rIns="91440" bIns="91440" rtlCol="0" anchor="ctr">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400" u="none" strike="noStrike" kern="1200" cap="none" spc="0" normalizeH="0" baseline="0" noProof="0">
                <a:ln>
                  <a:noFill/>
                </a:ln>
                <a:solidFill>
                  <a:schemeClr val="bg1"/>
                </a:solidFill>
                <a:effectLst/>
                <a:uLnTx/>
                <a:uFillTx/>
                <a:latin typeface="MetricHPE Light" panose="020B0303030202060203" pitchFamily="34" charset="77"/>
              </a:rPr>
              <a:t>Self-service</a:t>
            </a:r>
          </a:p>
        </p:txBody>
      </p:sp>
      <p:sp>
        <p:nvSpPr>
          <p:cNvPr id="44" name="TextBox 43">
            <a:extLst>
              <a:ext uri="{FF2B5EF4-FFF2-40B4-BE49-F238E27FC236}">
                <a16:creationId xmlns:a16="http://schemas.microsoft.com/office/drawing/2014/main" id="{8BA7BBCA-262C-278E-483B-F0276C3AABBE}"/>
              </a:ext>
            </a:extLst>
          </p:cNvPr>
          <p:cNvSpPr txBox="1"/>
          <p:nvPr/>
        </p:nvSpPr>
        <p:spPr>
          <a:xfrm>
            <a:off x="5726725" y="4902260"/>
            <a:ext cx="2909535" cy="517065"/>
          </a:xfrm>
          <a:prstGeom prst="rect">
            <a:avLst/>
          </a:prstGeom>
          <a:noFill/>
          <a:ln w="57150">
            <a:noFill/>
            <a:miter lim="800000"/>
          </a:ln>
        </p:spPr>
        <p:txBody>
          <a:bodyPr wrap="square" lIns="91440" tIns="91440" rIns="91440" bIns="91440"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u="none" strike="noStrike" kern="1200" cap="none" spc="0" normalizeH="0" baseline="0" noProof="0">
                <a:ln>
                  <a:noFill/>
                </a:ln>
                <a:solidFill>
                  <a:schemeClr val="bg1"/>
                </a:solidFill>
                <a:effectLst/>
                <a:uLnTx/>
                <a:uFillTx/>
                <a:latin typeface="MetricHPE Light" panose="020B0303030202060203" pitchFamily="34" charset="77"/>
              </a:rPr>
              <a:t>Scale up and down</a:t>
            </a:r>
          </a:p>
        </p:txBody>
      </p:sp>
      <p:sp>
        <p:nvSpPr>
          <p:cNvPr id="45" name="TextBox 44">
            <a:extLst>
              <a:ext uri="{FF2B5EF4-FFF2-40B4-BE49-F238E27FC236}">
                <a16:creationId xmlns:a16="http://schemas.microsoft.com/office/drawing/2014/main" id="{BD53BE88-0675-DF10-3B9D-D29ED6C4D149}"/>
              </a:ext>
            </a:extLst>
          </p:cNvPr>
          <p:cNvSpPr txBox="1"/>
          <p:nvPr/>
        </p:nvSpPr>
        <p:spPr>
          <a:xfrm>
            <a:off x="8856301" y="4902260"/>
            <a:ext cx="2688727" cy="517065"/>
          </a:xfrm>
          <a:prstGeom prst="rect">
            <a:avLst/>
          </a:prstGeom>
          <a:noFill/>
          <a:ln w="57150">
            <a:noFill/>
            <a:miter lim="800000"/>
          </a:ln>
        </p:spPr>
        <p:txBody>
          <a:bodyPr wrap="square" lIns="91440" tIns="91440" rIns="91440" bIns="91440" rtlCol="0" anchor="ctr">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400" u="none" strike="noStrike" kern="1200" cap="none" spc="0" normalizeH="0" baseline="0" noProof="0">
                <a:ln>
                  <a:noFill/>
                </a:ln>
                <a:solidFill>
                  <a:schemeClr val="bg1"/>
                </a:solidFill>
                <a:effectLst/>
                <a:uLnTx/>
                <a:uFillTx/>
                <a:latin typeface="MetricHPE Light" panose="020B0303030202060203" pitchFamily="34" charset="77"/>
              </a:rPr>
              <a:t>Managed for you</a:t>
            </a:r>
          </a:p>
        </p:txBody>
      </p:sp>
      <p:grpSp>
        <p:nvGrpSpPr>
          <p:cNvPr id="46" name="Group 45">
            <a:extLst>
              <a:ext uri="{FF2B5EF4-FFF2-40B4-BE49-F238E27FC236}">
                <a16:creationId xmlns:a16="http://schemas.microsoft.com/office/drawing/2014/main" id="{DCB9CE68-22C6-D4E8-12A0-59231980AAAE}"/>
              </a:ext>
            </a:extLst>
          </p:cNvPr>
          <p:cNvGrpSpPr/>
          <p:nvPr/>
        </p:nvGrpSpPr>
        <p:grpSpPr>
          <a:xfrm>
            <a:off x="2779622" y="4830593"/>
            <a:ext cx="5966658" cy="660400"/>
            <a:chOff x="2715826" y="5184726"/>
            <a:chExt cx="5966658" cy="660400"/>
          </a:xfrm>
        </p:grpSpPr>
        <p:sp>
          <p:nvSpPr>
            <p:cNvPr id="47" name="Freeform 46">
              <a:extLst>
                <a:ext uri="{FF2B5EF4-FFF2-40B4-BE49-F238E27FC236}">
                  <a16:creationId xmlns:a16="http://schemas.microsoft.com/office/drawing/2014/main" id="{64B9EFDF-7FC7-45AC-9EE0-BEC6B81BCD5B}"/>
                </a:ext>
              </a:extLst>
            </p:cNvPr>
            <p:cNvSpPr/>
            <p:nvPr/>
          </p:nvSpPr>
          <p:spPr bwMode="ltGray">
            <a:xfrm>
              <a:off x="2715826" y="5184726"/>
              <a:ext cx="0" cy="660400"/>
            </a:xfrm>
            <a:custGeom>
              <a:avLst/>
              <a:gdLst>
                <a:gd name="connsiteX0" fmla="*/ 0 w 0"/>
                <a:gd name="connsiteY0" fmla="*/ 0 h 660400"/>
                <a:gd name="connsiteX1" fmla="*/ 0 w 0"/>
                <a:gd name="connsiteY1" fmla="*/ 660400 h 660400"/>
              </a:gdLst>
              <a:ahLst/>
              <a:cxnLst>
                <a:cxn ang="0">
                  <a:pos x="connsiteX0" y="connsiteY0"/>
                </a:cxn>
                <a:cxn ang="0">
                  <a:pos x="connsiteX1" y="connsiteY1"/>
                </a:cxn>
              </a:cxnLst>
              <a:rect l="l" t="t" r="r" b="b"/>
              <a:pathLst>
                <a:path h="660400">
                  <a:moveTo>
                    <a:pt x="0" y="0"/>
                  </a:moveTo>
                  <a:lnTo>
                    <a:pt x="0" y="66040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u="none" strike="noStrike" kern="1200" cap="none" spc="0" normalizeH="0" baseline="0" noProof="0">
                <a:ln>
                  <a:noFill/>
                </a:ln>
                <a:solidFill>
                  <a:schemeClr val="bg1"/>
                </a:solidFill>
                <a:effectLst/>
                <a:uLnTx/>
                <a:uFillTx/>
              </a:endParaRPr>
            </a:p>
          </p:txBody>
        </p:sp>
        <p:sp>
          <p:nvSpPr>
            <p:cNvPr id="48" name="Freeform 47">
              <a:extLst>
                <a:ext uri="{FF2B5EF4-FFF2-40B4-BE49-F238E27FC236}">
                  <a16:creationId xmlns:a16="http://schemas.microsoft.com/office/drawing/2014/main" id="{370BF8E4-B2FC-02D8-B5D8-455EDD496401}"/>
                </a:ext>
              </a:extLst>
            </p:cNvPr>
            <p:cNvSpPr/>
            <p:nvPr/>
          </p:nvSpPr>
          <p:spPr bwMode="ltGray">
            <a:xfrm>
              <a:off x="5460675" y="5184726"/>
              <a:ext cx="0" cy="660400"/>
            </a:xfrm>
            <a:custGeom>
              <a:avLst/>
              <a:gdLst>
                <a:gd name="connsiteX0" fmla="*/ 0 w 0"/>
                <a:gd name="connsiteY0" fmla="*/ 0 h 660400"/>
                <a:gd name="connsiteX1" fmla="*/ 0 w 0"/>
                <a:gd name="connsiteY1" fmla="*/ 660400 h 660400"/>
              </a:gdLst>
              <a:ahLst/>
              <a:cxnLst>
                <a:cxn ang="0">
                  <a:pos x="connsiteX0" y="connsiteY0"/>
                </a:cxn>
                <a:cxn ang="0">
                  <a:pos x="connsiteX1" y="connsiteY1"/>
                </a:cxn>
              </a:cxnLst>
              <a:rect l="l" t="t" r="r" b="b"/>
              <a:pathLst>
                <a:path h="660400">
                  <a:moveTo>
                    <a:pt x="0" y="0"/>
                  </a:moveTo>
                  <a:lnTo>
                    <a:pt x="0" y="66040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u="none" strike="noStrike" kern="1200" cap="none" spc="0" normalizeH="0" baseline="0" noProof="0">
                <a:ln>
                  <a:noFill/>
                </a:ln>
                <a:solidFill>
                  <a:schemeClr val="bg1"/>
                </a:solidFill>
                <a:effectLst/>
                <a:uLnTx/>
                <a:uFillTx/>
              </a:endParaRPr>
            </a:p>
          </p:txBody>
        </p:sp>
        <p:sp>
          <p:nvSpPr>
            <p:cNvPr id="49" name="Freeform 48">
              <a:extLst>
                <a:ext uri="{FF2B5EF4-FFF2-40B4-BE49-F238E27FC236}">
                  <a16:creationId xmlns:a16="http://schemas.microsoft.com/office/drawing/2014/main" id="{3F998DF7-A037-E6BD-9B62-613DC646E162}"/>
                </a:ext>
              </a:extLst>
            </p:cNvPr>
            <p:cNvSpPr/>
            <p:nvPr/>
          </p:nvSpPr>
          <p:spPr bwMode="ltGray">
            <a:xfrm>
              <a:off x="8682484" y="5184726"/>
              <a:ext cx="0" cy="660400"/>
            </a:xfrm>
            <a:custGeom>
              <a:avLst/>
              <a:gdLst>
                <a:gd name="connsiteX0" fmla="*/ 0 w 0"/>
                <a:gd name="connsiteY0" fmla="*/ 0 h 660400"/>
                <a:gd name="connsiteX1" fmla="*/ 0 w 0"/>
                <a:gd name="connsiteY1" fmla="*/ 660400 h 660400"/>
              </a:gdLst>
              <a:ahLst/>
              <a:cxnLst>
                <a:cxn ang="0">
                  <a:pos x="connsiteX0" y="connsiteY0"/>
                </a:cxn>
                <a:cxn ang="0">
                  <a:pos x="connsiteX1" y="connsiteY1"/>
                </a:cxn>
              </a:cxnLst>
              <a:rect l="l" t="t" r="r" b="b"/>
              <a:pathLst>
                <a:path h="660400">
                  <a:moveTo>
                    <a:pt x="0" y="0"/>
                  </a:moveTo>
                  <a:lnTo>
                    <a:pt x="0" y="66040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u="none" strike="noStrike" kern="1200" cap="none" spc="0" normalizeH="0" baseline="0" noProof="0">
                <a:ln>
                  <a:noFill/>
                </a:ln>
                <a:solidFill>
                  <a:schemeClr val="bg1"/>
                </a:solidFill>
                <a:effectLst/>
                <a:uLnTx/>
                <a:uFillTx/>
              </a:endParaRPr>
            </a:p>
          </p:txBody>
        </p:sp>
      </p:grpSp>
      <p:sp>
        <p:nvSpPr>
          <p:cNvPr id="57" name="TextBox 56">
            <a:extLst>
              <a:ext uri="{FF2B5EF4-FFF2-40B4-BE49-F238E27FC236}">
                <a16:creationId xmlns:a16="http://schemas.microsoft.com/office/drawing/2014/main" id="{32E0CED9-5477-3870-2E5C-659351C60816}"/>
              </a:ext>
            </a:extLst>
          </p:cNvPr>
          <p:cNvSpPr txBox="1"/>
          <p:nvPr/>
        </p:nvSpPr>
        <p:spPr>
          <a:xfrm>
            <a:off x="330159" y="1197980"/>
            <a:ext cx="11664939" cy="1200329"/>
          </a:xfrm>
          <a:prstGeom prst="rect">
            <a:avLst/>
          </a:prstGeom>
          <a:noFill/>
          <a:ln w="57150">
            <a:noFill/>
            <a:miter lim="800000"/>
          </a:ln>
        </p:spPr>
        <p:txBody>
          <a:bodyPr wrap="square">
            <a:spAutoFit/>
          </a:bodyPr>
          <a:lstStyle/>
          <a:p>
            <a:pPr algn="ctr"/>
            <a:r>
              <a:rPr lang="en-US" sz="7200" b="1">
                <a:solidFill>
                  <a:schemeClr val="bg1"/>
                </a:solidFill>
                <a:latin typeface="MetricHPE" panose="020B0503030202060203" pitchFamily="34" charset="77"/>
                <a:cs typeface="Calibri"/>
                <a:sym typeface="MetricHPE" panose="020B0503030202060203" pitchFamily="34" charset="0"/>
              </a:rPr>
              <a:t>for Compute</a:t>
            </a:r>
            <a:endParaRPr lang="en-US" sz="7200" b="1">
              <a:solidFill>
                <a:schemeClr val="bg1"/>
              </a:solidFill>
              <a:latin typeface="MetricHPE" panose="020B0503030202060203" pitchFamily="34" charset="77"/>
            </a:endParaRPr>
          </a:p>
        </p:txBody>
      </p:sp>
      <p:sp>
        <p:nvSpPr>
          <p:cNvPr id="54" name="TextBox 53">
            <a:extLst>
              <a:ext uri="{FF2B5EF4-FFF2-40B4-BE49-F238E27FC236}">
                <a16:creationId xmlns:a16="http://schemas.microsoft.com/office/drawing/2014/main" id="{F67A2357-8FED-C588-5328-9B2B40A51DA7}"/>
              </a:ext>
            </a:extLst>
          </p:cNvPr>
          <p:cNvSpPr txBox="1"/>
          <p:nvPr/>
        </p:nvSpPr>
        <p:spPr>
          <a:xfrm>
            <a:off x="1105304" y="3340850"/>
            <a:ext cx="1243417" cy="347424"/>
          </a:xfrm>
          <a:prstGeom prst="rect">
            <a:avLst/>
          </a:prstGeom>
          <a:solidFill>
            <a:srgbClr val="01A982"/>
          </a:solidFill>
          <a:ln w="57150">
            <a:noFill/>
            <a:miter lim="800000"/>
          </a:ln>
        </p:spPr>
        <p:txBody>
          <a:bodyPr wrap="none" lIns="0" tIns="0" rIns="0" bIns="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MetricHPE"/>
              </a:rPr>
              <a:t>Edges</a:t>
            </a:r>
          </a:p>
        </p:txBody>
      </p:sp>
      <p:sp>
        <p:nvSpPr>
          <p:cNvPr id="55" name="TextBox 54">
            <a:extLst>
              <a:ext uri="{FF2B5EF4-FFF2-40B4-BE49-F238E27FC236}">
                <a16:creationId xmlns:a16="http://schemas.microsoft.com/office/drawing/2014/main" id="{0548975B-DBB7-707A-A299-42D4E2837CEF}"/>
              </a:ext>
            </a:extLst>
          </p:cNvPr>
          <p:cNvSpPr txBox="1"/>
          <p:nvPr/>
        </p:nvSpPr>
        <p:spPr>
          <a:xfrm>
            <a:off x="3920688" y="3292018"/>
            <a:ext cx="4285365" cy="454096"/>
          </a:xfrm>
          <a:prstGeom prst="rect">
            <a:avLst/>
          </a:prstGeom>
          <a:solidFill>
            <a:srgbClr val="01A982"/>
          </a:solidFill>
          <a:ln w="57150">
            <a:noFill/>
            <a:miter lim="800000"/>
          </a:ln>
        </p:spPr>
        <p:txBody>
          <a:bodyPr wrap="none" lIns="0" tIns="0" rIns="0" bIns="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MetricHPE"/>
              </a:rPr>
              <a:t>Colocation/Data centers</a:t>
            </a:r>
          </a:p>
        </p:txBody>
      </p:sp>
      <p:sp>
        <p:nvSpPr>
          <p:cNvPr id="56" name="TextBox 55">
            <a:extLst>
              <a:ext uri="{FF2B5EF4-FFF2-40B4-BE49-F238E27FC236}">
                <a16:creationId xmlns:a16="http://schemas.microsoft.com/office/drawing/2014/main" id="{4D2D183B-4356-1F9F-05CE-FB924A78EE26}"/>
              </a:ext>
            </a:extLst>
          </p:cNvPr>
          <p:cNvSpPr txBox="1"/>
          <p:nvPr/>
        </p:nvSpPr>
        <p:spPr>
          <a:xfrm>
            <a:off x="10074792" y="3340850"/>
            <a:ext cx="852366" cy="347424"/>
          </a:xfrm>
          <a:prstGeom prst="rect">
            <a:avLst/>
          </a:prstGeom>
          <a:solidFill>
            <a:srgbClr val="01A982"/>
          </a:solidFill>
          <a:ln w="57150">
            <a:noFill/>
            <a:miter lim="800000"/>
          </a:ln>
        </p:spPr>
        <p:txBody>
          <a:bodyPr wrap="none" lIns="0" tIns="0" rIns="0" bIns="0" rtlCol="0" anchor="ctr">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MetricHPE"/>
              </a:rPr>
              <a:t>Clouds</a:t>
            </a:r>
          </a:p>
        </p:txBody>
      </p:sp>
      <p:sp>
        <p:nvSpPr>
          <p:cNvPr id="3" name="Element">
            <a:extLst>
              <a:ext uri="{FF2B5EF4-FFF2-40B4-BE49-F238E27FC236}">
                <a16:creationId xmlns:a16="http://schemas.microsoft.com/office/drawing/2014/main" id="{3CACFCD5-CFCD-B8CB-C68C-26B715167FE8}"/>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2" name="TextBox 1">
            <a:extLst>
              <a:ext uri="{FF2B5EF4-FFF2-40B4-BE49-F238E27FC236}">
                <a16:creationId xmlns:a16="http://schemas.microsoft.com/office/drawing/2014/main" id="{B38CA2DF-77FE-A379-EC76-49D88947706F}"/>
              </a:ext>
            </a:extLst>
          </p:cNvPr>
          <p:cNvSpPr txBox="1"/>
          <p:nvPr/>
        </p:nvSpPr>
        <p:spPr>
          <a:xfrm>
            <a:off x="1594202" y="6274843"/>
            <a:ext cx="6290268" cy="230832"/>
          </a:xfrm>
          <a:prstGeom prst="rect">
            <a:avLst/>
          </a:prstGeom>
          <a:noFill/>
          <a:ln w="57150">
            <a:noFill/>
            <a:miter lim="800000"/>
          </a:ln>
        </p:spPr>
        <p:txBody>
          <a:bodyPr wrap="square">
            <a:spAutoFit/>
          </a:bodyPr>
          <a:lstStyle/>
          <a:p>
            <a:pPr marL="0" marR="0" lvl="0" indent="-36576" algn="l" defTabSz="914400" rtl="0" eaLnBrk="1" fontAlgn="auto" latinLnBrk="0" hangingPunct="1">
              <a:lnSpc>
                <a:spcPct val="100000"/>
              </a:lnSpc>
              <a:spcBef>
                <a:spcPts val="0"/>
              </a:spcBef>
              <a:spcAft>
                <a:spcPts val="300"/>
              </a:spcAft>
              <a:buClrTx/>
              <a:buSzPct val="25000"/>
              <a:buFont typeface="" panose="020B0303030202060203" pitchFamily="34" charset="0"/>
              <a:buChar char=" "/>
              <a:tabLst/>
              <a:defRPr/>
            </a:pPr>
            <a:r>
              <a:rPr lang="en-US" sz="900" strike="noStrike">
                <a:solidFill>
                  <a:schemeClr val="bg1"/>
                </a:solidFill>
                <a:effectLst/>
                <a:ea typeface="Calibri" panose="020F0502020204030204" pitchFamily="34" charset="0"/>
                <a:cs typeface="Times New Roman" panose="02020603050405020304" pitchFamily="18" charset="0"/>
              </a:rPr>
              <a:t>1. </a:t>
            </a:r>
            <a:r>
              <a:rPr lang="en-US" sz="900">
                <a:solidFill>
                  <a:schemeClr val="bg1"/>
                </a:solidFill>
                <a:ea typeface="Calibri" panose="020F0502020204030204" pitchFamily="34" charset="0"/>
                <a:cs typeface="Times New Roman" panose="02020603050405020304" pitchFamily="18" charset="0"/>
              </a:rPr>
              <a:t>Reserve may apply.</a:t>
            </a:r>
            <a:endParaRPr lang="en-US" sz="900" strike="noStrike">
              <a:solidFill>
                <a:schemeClr val="bg1"/>
              </a:solidFill>
              <a:effectLst/>
              <a:ea typeface="Calibri" panose="020F0502020204030204" pitchFamily="34" charset="0"/>
              <a:cs typeface="Times New Roman" panose="02020603050405020304" pitchFamily="18" charset="0"/>
            </a:endParaRPr>
          </a:p>
        </p:txBody>
      </p:sp>
      <p:sp>
        <p:nvSpPr>
          <p:cNvPr id="25"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solidFill>
                  <a:schemeClr val="bg1"/>
                </a:solidFill>
              </a:rPr>
              <a:t>Confidential | Authorized HPE Partner Use Only</a:t>
            </a:r>
          </a:p>
        </p:txBody>
      </p:sp>
    </p:spTree>
    <p:extLst>
      <p:ext uri="{BB962C8B-B14F-4D97-AF65-F5344CB8AC3E}">
        <p14:creationId xmlns:p14="http://schemas.microsoft.com/office/powerpoint/2010/main" val="290704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76D7A37-EE9A-6750-5CE6-2CDA204FFF89}"/>
              </a:ext>
            </a:extLst>
          </p:cNvPr>
          <p:cNvSpPr/>
          <p:nvPr/>
        </p:nvSpPr>
        <p:spPr bwMode="ltGray">
          <a:xfrm>
            <a:off x="605642" y="2484546"/>
            <a:ext cx="3598223" cy="2125684"/>
          </a:xfrm>
          <a:prstGeom prst="roundRect">
            <a:avLst>
              <a:gd name="adj" fmla="val 5494"/>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sp>
        <p:nvSpPr>
          <p:cNvPr id="4" name="Rounded Rectangle 3">
            <a:extLst>
              <a:ext uri="{FF2B5EF4-FFF2-40B4-BE49-F238E27FC236}">
                <a16:creationId xmlns:a16="http://schemas.microsoft.com/office/drawing/2014/main" id="{51134386-C27F-D9F9-AE9B-D0C0924B9C70}"/>
              </a:ext>
            </a:extLst>
          </p:cNvPr>
          <p:cNvSpPr/>
          <p:nvPr/>
        </p:nvSpPr>
        <p:spPr bwMode="ltGray">
          <a:xfrm>
            <a:off x="4310743" y="2484546"/>
            <a:ext cx="3598223" cy="2125684"/>
          </a:xfrm>
          <a:prstGeom prst="roundRect">
            <a:avLst>
              <a:gd name="adj" fmla="val 5494"/>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sp>
        <p:nvSpPr>
          <p:cNvPr id="6" name="Rounded Rectangle 5">
            <a:extLst>
              <a:ext uri="{FF2B5EF4-FFF2-40B4-BE49-F238E27FC236}">
                <a16:creationId xmlns:a16="http://schemas.microsoft.com/office/drawing/2014/main" id="{F2CF0F94-52C4-7D96-8984-5CB6977A57B5}"/>
              </a:ext>
            </a:extLst>
          </p:cNvPr>
          <p:cNvSpPr/>
          <p:nvPr/>
        </p:nvSpPr>
        <p:spPr bwMode="ltGray">
          <a:xfrm>
            <a:off x="8015844" y="2484546"/>
            <a:ext cx="3598223" cy="2125684"/>
          </a:xfrm>
          <a:prstGeom prst="roundRect">
            <a:avLst>
              <a:gd name="adj" fmla="val 5494"/>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graphicFrame>
        <p:nvGraphicFramePr>
          <p:cNvPr id="2" name="Object 1" hidden="1">
            <a:extLst>
              <a:ext uri="{FF2B5EF4-FFF2-40B4-BE49-F238E27FC236}">
                <a16:creationId xmlns:a16="http://schemas.microsoft.com/office/drawing/2014/main" id="{9AFB2489-83F7-4150-B18B-CC54D28D1854}"/>
              </a:ext>
            </a:extLst>
          </p:cNvPr>
          <p:cNvGraphicFramePr>
            <a:graphicFrameLocks noChangeAspect="1"/>
          </p:cNvGraphicFramePr>
          <p:nvPr>
            <p:custDataLst>
              <p:tags r:id="rId1"/>
            </p:custDataLst>
            <p:extLst>
              <p:ext uri="{D42A27DB-BD31-4B8C-83A1-F6EECF244321}">
                <p14:modId xmlns:p14="http://schemas.microsoft.com/office/powerpoint/2010/main" val="3468450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9AFB2489-83F7-4150-B18B-CC54D28D185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Slide Number Placeholder 22">
            <a:extLst>
              <a:ext uri="{FF2B5EF4-FFF2-40B4-BE49-F238E27FC236}">
                <a16:creationId xmlns:a16="http://schemas.microsoft.com/office/drawing/2014/main" id="{14BDFB80-76C4-4709-BEEA-BD3B9CF1165E}"/>
              </a:ext>
            </a:extLst>
          </p:cNvPr>
          <p:cNvSpPr>
            <a:spLocks noGrp="1"/>
          </p:cNvSpPr>
          <p:nvPr>
            <p:ph type="sldNum" sz="quarter" idx="11"/>
          </p:nvPr>
        </p:nvSpPr>
        <p:spPr/>
        <p:txBody>
          <a:bodyPr/>
          <a:lstStyle/>
          <a:p>
            <a:pPr defTabSz="1088421">
              <a:buFontTx/>
              <a:buBlip>
                <a:blip r:embed="rId7"/>
              </a:buBlip>
            </a:pPr>
            <a:fld id="{104FC826-72BB-4AF1-BA01-A94F7396A7DC}" type="slidenum">
              <a:rPr lang="en-US" smtClean="0">
                <a:solidFill>
                  <a:schemeClr val="bg1"/>
                </a:solidFill>
              </a:rPr>
              <a:pPr defTabSz="1088421">
                <a:buFontTx/>
                <a:buBlip>
                  <a:blip r:embed="rId7"/>
                </a:buBlip>
              </a:pPr>
              <a:t>36</a:t>
            </a:fld>
            <a:endParaRPr lang="en-US">
              <a:solidFill>
                <a:schemeClr val="bg1"/>
              </a:solidFill>
            </a:endParaRPr>
          </a:p>
        </p:txBody>
      </p:sp>
      <p:sp>
        <p:nvSpPr>
          <p:cNvPr id="22" name="Content Placeholder 21">
            <a:extLst>
              <a:ext uri="{FF2B5EF4-FFF2-40B4-BE49-F238E27FC236}">
                <a16:creationId xmlns:a16="http://schemas.microsoft.com/office/drawing/2014/main" id="{0D133FAF-811B-408A-B501-743027382189}"/>
              </a:ext>
            </a:extLst>
          </p:cNvPr>
          <p:cNvSpPr>
            <a:spLocks noGrp="1"/>
          </p:cNvSpPr>
          <p:nvPr>
            <p:ph idx="4294967295"/>
          </p:nvPr>
        </p:nvSpPr>
        <p:spPr>
          <a:xfrm>
            <a:off x="360681" y="4900652"/>
            <a:ext cx="11406188" cy="849463"/>
          </a:xfrm>
        </p:spPr>
        <p:txBody>
          <a:bodyPr>
            <a:spAutoFit/>
          </a:bodyPr>
          <a:lstStyle/>
          <a:p>
            <a:pPr marL="0" indent="0" algn="ctr">
              <a:spcBef>
                <a:spcPts val="0"/>
              </a:spcBef>
              <a:buNone/>
            </a:pPr>
            <a:r>
              <a:rPr lang="en-US" sz="2400">
                <a:solidFill>
                  <a:schemeClr val="bg1"/>
                </a:solidFill>
                <a:latin typeface="MetricHPE Light" panose="020B0303030202060203" pitchFamily="34" charset="77"/>
                <a:cs typeface="Times New Roman" panose="02020603050405020304" pitchFamily="18" charset="0"/>
              </a:rPr>
              <a:t>HPE GreenLake for Compute delivers the capability you need today </a:t>
            </a:r>
            <a:br>
              <a:rPr lang="en-US" sz="2400">
                <a:solidFill>
                  <a:schemeClr val="bg1"/>
                </a:solidFill>
                <a:latin typeface="MetricHPE Light" panose="020B0303030202060203" pitchFamily="34" charset="77"/>
                <a:cs typeface="Times New Roman" panose="02020603050405020304" pitchFamily="18" charset="0"/>
              </a:rPr>
            </a:br>
            <a:r>
              <a:rPr lang="en-US" sz="2400">
                <a:solidFill>
                  <a:schemeClr val="bg1"/>
                </a:solidFill>
                <a:latin typeface="MetricHPE Light" panose="020B0303030202060203" pitchFamily="34" charset="77"/>
                <a:cs typeface="Times New Roman" panose="02020603050405020304" pitchFamily="18" charset="0"/>
              </a:rPr>
              <a:t>and the ability to quickly scale up as you grow</a:t>
            </a:r>
            <a:endParaRPr lang="en-US" sz="2400">
              <a:solidFill>
                <a:schemeClr val="bg1"/>
              </a:solidFill>
              <a:latin typeface="MetricHPE Light" panose="020B0303030202060203" pitchFamily="34" charset="77"/>
            </a:endParaRPr>
          </a:p>
        </p:txBody>
      </p:sp>
      <p:sp>
        <p:nvSpPr>
          <p:cNvPr id="19" name="TextBox 18">
            <a:extLst>
              <a:ext uri="{FF2B5EF4-FFF2-40B4-BE49-F238E27FC236}">
                <a16:creationId xmlns:a16="http://schemas.microsoft.com/office/drawing/2014/main" id="{57B26614-B12D-214B-808E-EC2B1F94E08D}"/>
              </a:ext>
            </a:extLst>
          </p:cNvPr>
          <p:cNvSpPr txBox="1"/>
          <p:nvPr/>
        </p:nvSpPr>
        <p:spPr>
          <a:xfrm>
            <a:off x="795248" y="2898514"/>
            <a:ext cx="3219009" cy="1388242"/>
          </a:xfrm>
          <a:prstGeom prst="rect">
            <a:avLst/>
          </a:prstGeom>
          <a:noFill/>
          <a:ln w="57150">
            <a:noFill/>
            <a:miter lim="800000"/>
          </a:ln>
        </p:spPr>
        <p:txBody>
          <a:bodyPr rot="0" spcFirstLastPara="0" vertOverflow="overflow" horzOverflow="overflow" vert="horz" wrap="square" lIns="90000" tIns="90000" rIns="90000" bIns="90000" numCol="1" spcCol="0" rtlCol="0" fromWordArt="0" anchor="ctr" anchorCtr="0" forceAA="0" compatLnSpc="1">
            <a:prstTxWarp prst="textNoShape">
              <a:avLst/>
            </a:prstTxWarp>
            <a:spAutoFit/>
          </a:bodyPr>
          <a:lstStyle/>
          <a:p>
            <a:pPr algn="ctr">
              <a:lnSpc>
                <a:spcPct val="70000"/>
              </a:lnSpc>
            </a:pPr>
            <a:r>
              <a:rPr lang="en-US" sz="8800" b="1">
                <a:solidFill>
                  <a:schemeClr val="bg1"/>
                </a:solidFill>
                <a:latin typeface="MetricHPE" panose="020B0503030202060203" pitchFamily="34" charset="77"/>
                <a:sym typeface="MetricHPE" panose="020B0503030202060203" pitchFamily="34" charset="0"/>
              </a:rPr>
              <a:t>65% </a:t>
            </a:r>
          </a:p>
          <a:p>
            <a:pPr algn="ctr">
              <a:lnSpc>
                <a:spcPct val="70000"/>
              </a:lnSpc>
            </a:pPr>
            <a:r>
              <a:rPr lang="en-US" sz="2400">
                <a:solidFill>
                  <a:schemeClr val="bg1"/>
                </a:solidFill>
                <a:latin typeface="MetricHPE Light" panose="020B0303030202060203" pitchFamily="34" charset="77"/>
                <a:sym typeface="MetricHPE" panose="020B0503030202060203" pitchFamily="34" charset="0"/>
              </a:rPr>
              <a:t>operational savings</a:t>
            </a:r>
          </a:p>
        </p:txBody>
      </p:sp>
      <p:sp>
        <p:nvSpPr>
          <p:cNvPr id="20" name="TextBox 19">
            <a:extLst>
              <a:ext uri="{FF2B5EF4-FFF2-40B4-BE49-F238E27FC236}">
                <a16:creationId xmlns:a16="http://schemas.microsoft.com/office/drawing/2014/main" id="{EE45A3D4-2D87-9F56-F771-1CA9F6DB3029}"/>
              </a:ext>
            </a:extLst>
          </p:cNvPr>
          <p:cNvSpPr txBox="1"/>
          <p:nvPr/>
        </p:nvSpPr>
        <p:spPr>
          <a:xfrm>
            <a:off x="4210906" y="2898514"/>
            <a:ext cx="3715472" cy="1388242"/>
          </a:xfrm>
          <a:prstGeom prst="rect">
            <a:avLst/>
          </a:prstGeom>
          <a:noFill/>
          <a:ln w="57150">
            <a:noFill/>
            <a:miter lim="800000"/>
          </a:ln>
        </p:spPr>
        <p:txBody>
          <a:bodyPr rot="0" spcFirstLastPara="0" vertOverflow="overflow" horzOverflow="overflow" vert="horz" wrap="square" lIns="90000" tIns="90000" rIns="90000" bIns="90000" numCol="1" spcCol="0" rtlCol="0" fromWordArt="0" anchor="ctr" anchorCtr="0" forceAA="0" compatLnSpc="1">
            <a:prstTxWarp prst="textNoShape">
              <a:avLst/>
            </a:prstTxWarp>
            <a:spAutoFit/>
          </a:bodyPr>
          <a:lstStyle/>
          <a:p>
            <a:pPr marL="0" indent="0" algn="ctr">
              <a:lnSpc>
                <a:spcPct val="70000"/>
              </a:lnSpc>
              <a:buFont typeface="MetricHPE" panose="020B0503030202060203" pitchFamily="34" charset="0"/>
              <a:buNone/>
            </a:pPr>
            <a:r>
              <a:rPr lang="en-US" sz="8800" b="1">
                <a:solidFill>
                  <a:schemeClr val="bg1"/>
                </a:solidFill>
                <a:latin typeface="MetricHPE" panose="020B0503030202060203" pitchFamily="34" charset="77"/>
                <a:sym typeface="MetricHPE" panose="020B0503030202060203" pitchFamily="34" charset="0"/>
              </a:rPr>
              <a:t>45%</a:t>
            </a:r>
          </a:p>
          <a:p>
            <a:pPr algn="ctr">
              <a:lnSpc>
                <a:spcPct val="70000"/>
              </a:lnSpc>
            </a:pPr>
            <a:r>
              <a:rPr lang="en-US" sz="2400">
                <a:solidFill>
                  <a:schemeClr val="bg1"/>
                </a:solidFill>
                <a:latin typeface="MetricHPE Light" panose="020B0303030202060203" pitchFamily="34" charset="77"/>
                <a:sym typeface="MetricHPE" panose="020B0503030202060203" pitchFamily="34" charset="0"/>
              </a:rPr>
              <a:t>reduced TCO</a:t>
            </a:r>
          </a:p>
        </p:txBody>
      </p:sp>
      <p:sp>
        <p:nvSpPr>
          <p:cNvPr id="21" name="TextBox 20">
            <a:extLst>
              <a:ext uri="{FF2B5EF4-FFF2-40B4-BE49-F238E27FC236}">
                <a16:creationId xmlns:a16="http://schemas.microsoft.com/office/drawing/2014/main" id="{DFB19A19-2746-364D-ABBE-75FCF9DE0D1C}"/>
              </a:ext>
            </a:extLst>
          </p:cNvPr>
          <p:cNvSpPr txBox="1"/>
          <p:nvPr/>
        </p:nvSpPr>
        <p:spPr>
          <a:xfrm>
            <a:off x="8205453" y="2890560"/>
            <a:ext cx="3219004" cy="1388242"/>
          </a:xfrm>
          <a:prstGeom prst="rect">
            <a:avLst/>
          </a:prstGeom>
          <a:noFill/>
          <a:ln w="57150">
            <a:noFill/>
            <a:miter lim="800000"/>
          </a:ln>
        </p:spPr>
        <p:txBody>
          <a:bodyPr rot="0" spcFirstLastPara="0" vertOverflow="overflow" horzOverflow="overflow" vert="horz" wrap="square" lIns="90000" tIns="90000" rIns="90000" bIns="90000" numCol="1" spcCol="0" rtlCol="0" fromWordArt="0" anchor="ctr" anchorCtr="0" forceAA="0" compatLnSpc="1">
            <a:prstTxWarp prst="textNoShape">
              <a:avLst/>
            </a:prstTxWarp>
            <a:spAutoFit/>
          </a:bodyPr>
          <a:lstStyle/>
          <a:p>
            <a:pPr marL="0" indent="0" algn="ctr">
              <a:lnSpc>
                <a:spcPct val="70000"/>
              </a:lnSpc>
              <a:buFont typeface="MetricHPE" panose="020B0503030202060203" pitchFamily="34" charset="0"/>
              <a:buNone/>
            </a:pPr>
            <a:r>
              <a:rPr lang="en-US" sz="8800" b="1">
                <a:solidFill>
                  <a:schemeClr val="bg1"/>
                </a:solidFill>
                <a:latin typeface="MetricHPE" panose="020B0503030202060203" pitchFamily="34" charset="77"/>
                <a:sym typeface="MetricHPE" panose="020B0503030202060203" pitchFamily="34" charset="0"/>
              </a:rPr>
              <a:t>60%</a:t>
            </a:r>
          </a:p>
          <a:p>
            <a:pPr algn="ctr">
              <a:lnSpc>
                <a:spcPct val="70000"/>
              </a:lnSpc>
            </a:pPr>
            <a:r>
              <a:rPr lang="en-US" sz="2400">
                <a:solidFill>
                  <a:schemeClr val="bg1"/>
                </a:solidFill>
                <a:latin typeface="MetricHPE Light" panose="020B0303030202060203" pitchFamily="34" charset="77"/>
                <a:sym typeface="MetricHPE" panose="020B0503030202060203" pitchFamily="34" charset="0"/>
              </a:rPr>
              <a:t>efficiency gains</a:t>
            </a:r>
          </a:p>
        </p:txBody>
      </p:sp>
      <p:sp>
        <p:nvSpPr>
          <p:cNvPr id="7" name="Title 3">
            <a:extLst>
              <a:ext uri="{FF2B5EF4-FFF2-40B4-BE49-F238E27FC236}">
                <a16:creationId xmlns:a16="http://schemas.microsoft.com/office/drawing/2014/main" id="{AED1222E-79A6-D2AF-CFFE-1192FD44659B}"/>
              </a:ext>
            </a:extLst>
          </p:cNvPr>
          <p:cNvSpPr txBox="1">
            <a:spLocks/>
          </p:cNvSpPr>
          <p:nvPr/>
        </p:nvSpPr>
        <p:spPr>
          <a:xfrm>
            <a:off x="0" y="921746"/>
            <a:ext cx="12192000" cy="1562800"/>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pPr algn="ctr">
              <a:lnSpc>
                <a:spcPct val="80000"/>
              </a:lnSpc>
            </a:pPr>
            <a:r>
              <a:rPr lang="en-US" sz="7200">
                <a:solidFill>
                  <a:schemeClr val="bg1"/>
                </a:solidFill>
              </a:rPr>
              <a:t>HPE GreenLake</a:t>
            </a:r>
            <a:br>
              <a:rPr lang="en-US" sz="7200">
                <a:solidFill>
                  <a:schemeClr val="bg1"/>
                </a:solidFill>
              </a:rPr>
            </a:br>
            <a:r>
              <a:rPr lang="en-US" sz="4000" b="0">
                <a:solidFill>
                  <a:schemeClr val="bg1"/>
                </a:solidFill>
                <a:latin typeface="MetricHPE Light" panose="020B0303030202060203" pitchFamily="34" charset="77"/>
              </a:rPr>
              <a:t>The open and secure edge-to-cloud platform</a:t>
            </a:r>
          </a:p>
          <a:p>
            <a:pPr algn="ctr">
              <a:lnSpc>
                <a:spcPct val="80000"/>
              </a:lnSpc>
            </a:pPr>
            <a:endParaRPr lang="en-US" sz="4000">
              <a:solidFill>
                <a:schemeClr val="bg1"/>
              </a:solidFill>
              <a:latin typeface="+mn-lt"/>
            </a:endParaRPr>
          </a:p>
        </p:txBody>
      </p:sp>
      <p:sp>
        <p:nvSpPr>
          <p:cNvPr id="13" name="Element">
            <a:extLst>
              <a:ext uri="{FF2B5EF4-FFF2-40B4-BE49-F238E27FC236}">
                <a16:creationId xmlns:a16="http://schemas.microsoft.com/office/drawing/2014/main" id="{F208E7E8-B438-29D4-0785-422FF37588EA}"/>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14"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solidFill>
                  <a:schemeClr val="bg1"/>
                </a:solidFill>
              </a:rPr>
              <a:t>Confidential | Authorized HPE Partner Use Only</a:t>
            </a:r>
          </a:p>
        </p:txBody>
      </p:sp>
    </p:spTree>
    <p:extLst>
      <p:ext uri="{BB962C8B-B14F-4D97-AF65-F5344CB8AC3E}">
        <p14:creationId xmlns:p14="http://schemas.microsoft.com/office/powerpoint/2010/main" val="4331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1D89972-EFF6-4FE2-BA9C-F95E93FC7613}"/>
              </a:ext>
            </a:extLst>
          </p:cNvPr>
          <p:cNvGraphicFramePr>
            <a:graphicFrameLocks noChangeAspect="1"/>
          </p:cNvGraphicFramePr>
          <p:nvPr>
            <p:custDataLst>
              <p:tags r:id="rId1"/>
            </p:custDataLst>
            <p:extLst>
              <p:ext uri="{D42A27DB-BD31-4B8C-83A1-F6EECF244321}">
                <p14:modId xmlns:p14="http://schemas.microsoft.com/office/powerpoint/2010/main" val="98891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31D89972-EFF6-4FE2-BA9C-F95E93FC761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9" name="Content Placeholder 21">
            <a:extLst>
              <a:ext uri="{FF2B5EF4-FFF2-40B4-BE49-F238E27FC236}">
                <a16:creationId xmlns:a16="http://schemas.microsoft.com/office/drawing/2014/main" id="{46689822-D4FA-1DC8-28F6-ED2F695AFB1D}"/>
              </a:ext>
            </a:extLst>
          </p:cNvPr>
          <p:cNvSpPr txBox="1">
            <a:spLocks/>
          </p:cNvSpPr>
          <p:nvPr/>
        </p:nvSpPr>
        <p:spPr>
          <a:xfrm>
            <a:off x="1147359" y="4260033"/>
            <a:ext cx="9842454" cy="1208382"/>
          </a:xfrm>
          <a:prstGeom prst="rect">
            <a:avLst/>
          </a:prstGeom>
          <a:ln w="57150">
            <a:noFill/>
            <a:miter lim="800000"/>
          </a:ln>
        </p:spPr>
        <p:txBody>
          <a:bodyPr vert="horz" lIns="0" tIns="91440" rIns="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spcBef>
                <a:spcPts val="0"/>
              </a:spcBef>
              <a:buFont typeface="" panose="020B0303030202060203" pitchFamily="34" charset="0"/>
              <a:buNone/>
            </a:pPr>
            <a:r>
              <a:rPr lang="en-US" sz="2000">
                <a:latin typeface="MetricHPE Light" panose="020B0303030202060203" pitchFamily="34" charset="77"/>
                <a:ea typeface="Calibri" panose="020F0502020204030204" pitchFamily="34" charset="0"/>
                <a:cs typeface="Times New Roman" panose="02020603050405020304" pitchFamily="18" charset="0"/>
              </a:rPr>
              <a:t>The deep expertise and proven methodology of </a:t>
            </a:r>
            <a:r>
              <a:rPr lang="en-US" sz="3000" b="1">
                <a:latin typeface="+mn-lt"/>
                <a:ea typeface="Calibri" panose="020F0502020204030204" pitchFamily="34" charset="0"/>
                <a:cs typeface="Times New Roman" panose="02020603050405020304" pitchFamily="18" charset="0"/>
              </a:rPr>
              <a:t>HPE Pointnext Services </a:t>
            </a:r>
            <a:br>
              <a:rPr lang="en-US" sz="2000">
                <a:latin typeface="MetricHPE Light" panose="020B0303030202060203" pitchFamily="34" charset="77"/>
                <a:ea typeface="Calibri" panose="020F0502020204030204" pitchFamily="34" charset="0"/>
                <a:cs typeface="Times New Roman" panose="02020603050405020304" pitchFamily="18" charset="0"/>
              </a:rPr>
            </a:br>
            <a:r>
              <a:rPr lang="en-US" sz="2000">
                <a:latin typeface="MetricHPE Light" panose="020B0303030202060203" pitchFamily="34" charset="77"/>
                <a:ea typeface="Calibri" panose="020F0502020204030204" pitchFamily="34" charset="0"/>
                <a:cs typeface="Times New Roman" panose="02020603050405020304" pitchFamily="18" charset="0"/>
              </a:rPr>
              <a:t>help you innovate with confidence and get the best performance from your technology</a:t>
            </a:r>
          </a:p>
        </p:txBody>
      </p:sp>
      <p:sp>
        <p:nvSpPr>
          <p:cNvPr id="16" name="Title 1">
            <a:extLst>
              <a:ext uri="{FF2B5EF4-FFF2-40B4-BE49-F238E27FC236}">
                <a16:creationId xmlns:a16="http://schemas.microsoft.com/office/drawing/2014/main" id="{BF291D87-8F33-9831-7F61-DDD2B6F1838E}"/>
              </a:ext>
            </a:extLst>
          </p:cNvPr>
          <p:cNvSpPr txBox="1">
            <a:spLocks/>
          </p:cNvSpPr>
          <p:nvPr/>
        </p:nvSpPr>
        <p:spPr>
          <a:xfrm>
            <a:off x="381000" y="577739"/>
            <a:ext cx="9878603" cy="1091973"/>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etricHPE" panose="020B0503030202060203" pitchFamily="34" charset="0"/>
                <a:ea typeface="+mj-ea"/>
                <a:cs typeface="+mj-cs"/>
                <a:sym typeface="MetricHPE" panose="020B0503030202060203" pitchFamily="34" charset="0"/>
              </a:defRPr>
            </a:lvl1pPr>
          </a:lstStyle>
          <a:p>
            <a:pPr>
              <a:lnSpc>
                <a:spcPts val="5500"/>
              </a:lnSpc>
            </a:pPr>
            <a:r>
              <a:rPr lang="en-US" sz="5600">
                <a:blipFill dpi="0" rotWithShape="1">
                  <a:blip r:embed="rId7"/>
                  <a:srcRect/>
                  <a:stretch>
                    <a:fillRect/>
                  </a:stretch>
                </a:blipFill>
              </a:rPr>
              <a:t>Extending your transformation </a:t>
            </a:r>
          </a:p>
        </p:txBody>
      </p:sp>
      <p:sp>
        <p:nvSpPr>
          <p:cNvPr id="17" name="Slide Number Placeholder 22">
            <a:extLst>
              <a:ext uri="{FF2B5EF4-FFF2-40B4-BE49-F238E27FC236}">
                <a16:creationId xmlns:a16="http://schemas.microsoft.com/office/drawing/2014/main" id="{6BF6B707-9AB6-2222-7721-22838FC0F7ED}"/>
              </a:ext>
            </a:extLst>
          </p:cNvPr>
          <p:cNvSpPr>
            <a:spLocks noGrp="1"/>
          </p:cNvSpPr>
          <p:nvPr>
            <p:ph type="sldNum" sz="quarter" idx="11"/>
          </p:nvPr>
        </p:nvSpPr>
        <p:spPr>
          <a:xfrm>
            <a:off x="11202856" y="6301811"/>
            <a:ext cx="684344" cy="365125"/>
          </a:xfrm>
        </p:spPr>
        <p:txBody>
          <a:bodyPr/>
          <a:lstStyle/>
          <a:p>
            <a:pPr defTabSz="1088421">
              <a:buFontTx/>
              <a:buBlip>
                <a:blip r:embed="rId8"/>
              </a:buBlip>
            </a:pPr>
            <a:fld id="{104FC826-72BB-4AF1-BA01-A94F7396A7DC}" type="slidenum">
              <a:rPr lang="en-US" smtClean="0"/>
              <a:pPr defTabSz="1088421">
                <a:buFontTx/>
                <a:buBlip>
                  <a:blip r:embed="rId8"/>
                </a:buBlip>
              </a:pPr>
              <a:t>37</a:t>
            </a:fld>
            <a:endParaRPr lang="en-US"/>
          </a:p>
        </p:txBody>
      </p:sp>
      <p:sp>
        <p:nvSpPr>
          <p:cNvPr id="3" name="Rectangle 2"/>
          <p:cNvSpPr/>
          <p:nvPr/>
        </p:nvSpPr>
        <p:spPr>
          <a:xfrm>
            <a:off x="1384948" y="5519510"/>
            <a:ext cx="3108960" cy="590931"/>
          </a:xfrm>
          <a:prstGeom prst="rect">
            <a:avLst/>
          </a:prstGeom>
        </p:spPr>
        <p:txBody>
          <a:bodyPr wrap="square">
            <a:spAutoFit/>
          </a:bodyPr>
          <a:lstStyle/>
          <a:p>
            <a:pPr algn="ctr">
              <a:lnSpc>
                <a:spcPct val="90000"/>
              </a:lnSpc>
            </a:pPr>
            <a:r>
              <a:rPr lang="en-GB">
                <a:solidFill>
                  <a:prstClr val="black"/>
                </a:solidFill>
                <a:latin typeface="MetricHPE Light" panose="020B0303030202060203" pitchFamily="34" charset="77"/>
                <a:ea typeface="Times New Roman" panose="02020603050405020304" pitchFamily="18" charset="0"/>
                <a:cs typeface="Times New Roman" panose="02020603050405020304" pitchFamily="18" charset="0"/>
              </a:rPr>
              <a:t>HPE Pointnext Complete Care Secure Locations</a:t>
            </a:r>
            <a:endParaRPr lang="en-US">
              <a:latin typeface="MetricHPE Light" panose="020B0303030202060203" pitchFamily="34" charset="77"/>
            </a:endParaRPr>
          </a:p>
        </p:txBody>
      </p:sp>
      <p:sp>
        <p:nvSpPr>
          <p:cNvPr id="4" name="Rectangle 3"/>
          <p:cNvSpPr/>
          <p:nvPr/>
        </p:nvSpPr>
        <p:spPr>
          <a:xfrm>
            <a:off x="4632900" y="5519510"/>
            <a:ext cx="3108960" cy="341632"/>
          </a:xfrm>
          <a:prstGeom prst="rect">
            <a:avLst/>
          </a:prstGeom>
        </p:spPr>
        <p:txBody>
          <a:bodyPr wrap="square">
            <a:spAutoFit/>
          </a:bodyPr>
          <a:lstStyle/>
          <a:p>
            <a:pPr algn="ctr">
              <a:lnSpc>
                <a:spcPct val="90000"/>
              </a:lnSpc>
            </a:pPr>
            <a:r>
              <a:rPr lang="en-GB">
                <a:solidFill>
                  <a:prstClr val="black"/>
                </a:solidFill>
                <a:latin typeface="MetricHPE Light" panose="020B0303030202060203" pitchFamily="34" charset="77"/>
                <a:ea typeface="Times New Roman" panose="02020603050405020304" pitchFamily="18" charset="0"/>
                <a:cs typeface="Times New Roman" panose="02020603050405020304" pitchFamily="18" charset="0"/>
              </a:rPr>
              <a:t>HPE Expert on Demand</a:t>
            </a:r>
            <a:endParaRPr lang="en-US">
              <a:latin typeface="MetricHPE Light" panose="020B0303030202060203" pitchFamily="34" charset="77"/>
            </a:endParaRPr>
          </a:p>
        </p:txBody>
      </p:sp>
      <p:sp>
        <p:nvSpPr>
          <p:cNvPr id="5" name="Rectangle 4"/>
          <p:cNvSpPr/>
          <p:nvPr/>
        </p:nvSpPr>
        <p:spPr>
          <a:xfrm>
            <a:off x="7880853" y="5519510"/>
            <a:ext cx="3108960" cy="341632"/>
          </a:xfrm>
          <a:prstGeom prst="rect">
            <a:avLst/>
          </a:prstGeom>
        </p:spPr>
        <p:txBody>
          <a:bodyPr wrap="square">
            <a:spAutoFit/>
          </a:bodyPr>
          <a:lstStyle/>
          <a:p>
            <a:pPr algn="ctr">
              <a:lnSpc>
                <a:spcPct val="90000"/>
              </a:lnSpc>
            </a:pPr>
            <a:r>
              <a:rPr lang="en-GB">
                <a:solidFill>
                  <a:prstClr val="black"/>
                </a:solidFill>
                <a:latin typeface="MetricHPE Light" panose="020B0303030202060203" pitchFamily="34" charset="77"/>
                <a:ea typeface="Times New Roman" panose="02020603050405020304" pitchFamily="18" charset="0"/>
                <a:cs typeface="Times New Roman" panose="02020603050405020304" pitchFamily="18" charset="0"/>
              </a:rPr>
              <a:t>Longer duration support</a:t>
            </a:r>
            <a:endParaRPr lang="en-US">
              <a:latin typeface="MetricHPE Light" panose="020B0303030202060203" pitchFamily="34" charset="77"/>
            </a:endParaRPr>
          </a:p>
        </p:txBody>
      </p:sp>
      <p:cxnSp>
        <p:nvCxnSpPr>
          <p:cNvPr id="13" name="Straight Connector 12">
            <a:extLst>
              <a:ext uri="{FF2B5EF4-FFF2-40B4-BE49-F238E27FC236}">
                <a16:creationId xmlns:a16="http://schemas.microsoft.com/office/drawing/2014/main" id="{9A1F4595-7EB4-4284-91B0-8666DEDFC185}"/>
              </a:ext>
            </a:extLst>
          </p:cNvPr>
          <p:cNvCxnSpPr>
            <a:cxnSpLocks/>
          </p:cNvCxnSpPr>
          <p:nvPr/>
        </p:nvCxnSpPr>
        <p:spPr>
          <a:xfrm>
            <a:off x="1033036" y="5268009"/>
            <a:ext cx="10071099" cy="0"/>
          </a:xfrm>
          <a:prstGeom prst="line">
            <a:avLst/>
          </a:prstGeom>
          <a:ln w="57150">
            <a:gradFill>
              <a:gsLst>
                <a:gs pos="0">
                  <a:srgbClr val="57D784"/>
                </a:gs>
                <a:gs pos="74000">
                  <a:schemeClr val="accent1">
                    <a:lumMod val="45000"/>
                    <a:lumOff val="55000"/>
                  </a:schemeClr>
                </a:gs>
                <a:gs pos="100000">
                  <a:srgbClr val="4772E1"/>
                </a:gs>
              </a:gsLst>
              <a:lin ang="0" scaled="0"/>
            </a:gradFill>
          </a:ln>
        </p:spPr>
        <p:style>
          <a:lnRef idx="1">
            <a:schemeClr val="accent1"/>
          </a:lnRef>
          <a:fillRef idx="0">
            <a:schemeClr val="accent1"/>
          </a:fillRef>
          <a:effectRef idx="0">
            <a:schemeClr val="accent1"/>
          </a:effectRef>
          <a:fontRef idx="minor">
            <a:schemeClr val="tx1"/>
          </a:fontRef>
        </p:style>
      </p:cxnSp>
      <p:sp>
        <p:nvSpPr>
          <p:cNvPr id="32" name="Footer Placeholder 4">
            <a:extLst>
              <a:ext uri="{FF2B5EF4-FFF2-40B4-BE49-F238E27FC236}">
                <a16:creationId xmlns:a16="http://schemas.microsoft.com/office/drawing/2014/main" id="{AAFDE7C9-F58A-AEA0-853A-EC6813777457}"/>
              </a:ext>
            </a:extLst>
          </p:cNvPr>
          <p:cNvSpPr>
            <a:spLocks noGrp="1"/>
          </p:cNvSpPr>
          <p:nvPr>
            <p:ph type="ftr" sz="quarter" idx="10"/>
          </p:nvPr>
        </p:nvSpPr>
        <p:spPr>
          <a:xfrm>
            <a:off x="3721696" y="6129337"/>
            <a:ext cx="7481160" cy="411581"/>
          </a:xfrm>
        </p:spPr>
        <p:txBody>
          <a:bodyPr/>
          <a:lstStyle/>
          <a:p>
            <a:r>
              <a:rPr lang="en-US"/>
              <a:t>Confidential | Authorized HPE Partner Use Only</a:t>
            </a:r>
          </a:p>
        </p:txBody>
      </p:sp>
      <p:grpSp>
        <p:nvGrpSpPr>
          <p:cNvPr id="26" name="Group 25"/>
          <p:cNvGrpSpPr/>
          <p:nvPr/>
        </p:nvGrpSpPr>
        <p:grpSpPr>
          <a:xfrm>
            <a:off x="508260" y="1466196"/>
            <a:ext cx="12015548" cy="2718646"/>
            <a:chOff x="508260" y="1387366"/>
            <a:chExt cx="12015548" cy="2718646"/>
          </a:xfrm>
        </p:grpSpPr>
        <p:sp>
          <p:nvSpPr>
            <p:cNvPr id="8" name="TextBox 7">
              <a:extLst>
                <a:ext uri="{FF2B5EF4-FFF2-40B4-BE49-F238E27FC236}">
                  <a16:creationId xmlns:a16="http://schemas.microsoft.com/office/drawing/2014/main" id="{83753DB8-F7ED-19DF-AB3F-EC7B35FE99CF}"/>
                </a:ext>
              </a:extLst>
            </p:cNvPr>
            <p:cNvSpPr txBox="1"/>
            <p:nvPr/>
          </p:nvSpPr>
          <p:spPr>
            <a:xfrm>
              <a:off x="12523808" y="3727048"/>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18613" t="533" r="17868" b="7582"/>
            <a:stretch/>
          </p:blipFill>
          <p:spPr>
            <a:xfrm flipH="1">
              <a:off x="508260" y="1387366"/>
              <a:ext cx="2834029" cy="2718646"/>
            </a:xfrm>
            <a:prstGeom prst="rect">
              <a:avLst/>
            </a:prstGeom>
          </p:spPr>
        </p:pic>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27477" t="2519" r="17878" b="18276"/>
            <a:stretch/>
          </p:blipFill>
          <p:spPr>
            <a:xfrm>
              <a:off x="8653347" y="1387366"/>
              <a:ext cx="2800233" cy="2706711"/>
            </a:xfrm>
            <a:prstGeom prst="rect">
              <a:avLst/>
            </a:prstGeom>
          </p:spPr>
        </p:pic>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l="9672" t="2109" r="41518" b="24684"/>
            <a:stretch/>
          </p:blipFill>
          <p:spPr>
            <a:xfrm>
              <a:off x="5912069" y="1387366"/>
              <a:ext cx="2743200" cy="2706711"/>
            </a:xfrm>
            <a:prstGeom prst="rect">
              <a:avLst/>
            </a:prstGeom>
          </p:spPr>
        </p:pic>
        <p:pic>
          <p:nvPicPr>
            <p:cNvPr id="15" name="Picture 14"/>
            <p:cNvPicPr>
              <a:picLocks noChangeAspect="1"/>
            </p:cNvPicPr>
            <p:nvPr/>
          </p:nvPicPr>
          <p:blipFill rotWithShape="1">
            <a:blip r:embed="rId12" cstate="print">
              <a:extLst>
                <a:ext uri="{28A0092B-C50C-407E-A947-70E740481C1C}">
                  <a14:useLocalDpi xmlns:a14="http://schemas.microsoft.com/office/drawing/2010/main" val="0"/>
                </a:ext>
              </a:extLst>
            </a:blip>
            <a:srcRect l="39424" t="2889" r="2781" b="17006"/>
            <a:stretch/>
          </p:blipFill>
          <p:spPr>
            <a:xfrm>
              <a:off x="3074448" y="1387366"/>
              <a:ext cx="2947980" cy="2709542"/>
            </a:xfrm>
            <a:prstGeom prst="rect">
              <a:avLst/>
            </a:prstGeom>
          </p:spPr>
        </p:pic>
      </p:grpSp>
    </p:spTree>
    <p:extLst>
      <p:ext uri="{BB962C8B-B14F-4D97-AF65-F5344CB8AC3E}">
        <p14:creationId xmlns:p14="http://schemas.microsoft.com/office/powerpoint/2010/main" val="83158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79D1DC4-11AA-4E9D-9603-A51F9E469D1A}"/>
              </a:ext>
            </a:extLst>
          </p:cNvPr>
          <p:cNvGraphicFramePr>
            <a:graphicFrameLocks noChangeAspect="1"/>
          </p:cNvGraphicFramePr>
          <p:nvPr>
            <p:custDataLst>
              <p:tags r:id="rId1"/>
            </p:custDataLst>
            <p:extLst>
              <p:ext uri="{D42A27DB-BD31-4B8C-83A1-F6EECF244321}">
                <p14:modId xmlns:p14="http://schemas.microsoft.com/office/powerpoint/2010/main" val="1572028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479D1DC4-11AA-4E9D-9603-A51F9E469D1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9" name="Picture 8" descr="A picture containing text&#10;&#10;Description automatically generated">
            <a:extLst>
              <a:ext uri="{FF2B5EF4-FFF2-40B4-BE49-F238E27FC236}">
                <a16:creationId xmlns:a16="http://schemas.microsoft.com/office/drawing/2014/main" id="{BA848AFE-6CD6-8212-9DDF-A9B823EEE4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85" t="26407" r="15049" b="29611"/>
          <a:stretch/>
        </p:blipFill>
        <p:spPr>
          <a:xfrm>
            <a:off x="4985995" y="1508064"/>
            <a:ext cx="7206006" cy="2956723"/>
          </a:xfrm>
          <a:prstGeom prst="rect">
            <a:avLst/>
          </a:prstGeom>
        </p:spPr>
      </p:pic>
      <p:sp>
        <p:nvSpPr>
          <p:cNvPr id="13" name="Slide Number Placeholder 12">
            <a:extLst>
              <a:ext uri="{FF2B5EF4-FFF2-40B4-BE49-F238E27FC236}">
                <a16:creationId xmlns:a16="http://schemas.microsoft.com/office/drawing/2014/main" id="{8BC0448B-2451-50CA-BC64-67766D0B028A}"/>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38</a:t>
            </a:fld>
            <a:endParaRPr lang="en-US">
              <a:solidFill>
                <a:prstClr val="black"/>
              </a:solidFill>
            </a:endParaRPr>
          </a:p>
        </p:txBody>
      </p:sp>
      <p:sp>
        <p:nvSpPr>
          <p:cNvPr id="5" name="Footer Placeholder 4"/>
          <p:cNvSpPr>
            <a:spLocks noGrp="1"/>
          </p:cNvSpPr>
          <p:nvPr>
            <p:ph type="ftr" sz="quarter" idx="10"/>
          </p:nvPr>
        </p:nvSpPr>
        <p:spPr/>
        <p:txBody>
          <a:bodyPr/>
          <a:lstStyle/>
          <a:p>
            <a:r>
              <a:rPr lang="en-US" b="0" i="0">
                <a:solidFill>
                  <a:srgbClr val="1D1C1D"/>
                </a:solidFill>
                <a:effectLst/>
                <a:latin typeface="MetricHPE Light" panose="020B0303030202060203" pitchFamily="34" charset="0"/>
              </a:rPr>
              <a:t>Confidential | Authorized HPE Partner Use Only</a:t>
            </a:r>
            <a:endParaRPr lang="en-US">
              <a:solidFill>
                <a:prstClr val="black"/>
              </a:solidFill>
              <a:latin typeface="MetricHPE Light" panose="020B0303030202060203" pitchFamily="34" charset="0"/>
            </a:endParaRPr>
          </a:p>
        </p:txBody>
      </p:sp>
      <p:grpSp>
        <p:nvGrpSpPr>
          <p:cNvPr id="10" name="Group 9">
            <a:extLst>
              <a:ext uri="{FF2B5EF4-FFF2-40B4-BE49-F238E27FC236}">
                <a16:creationId xmlns:a16="http://schemas.microsoft.com/office/drawing/2014/main" id="{BF53FBD4-4411-CFDC-506B-76A8C0712FE2}"/>
              </a:ext>
            </a:extLst>
          </p:cNvPr>
          <p:cNvGrpSpPr/>
          <p:nvPr/>
        </p:nvGrpSpPr>
        <p:grpSpPr>
          <a:xfrm>
            <a:off x="509371" y="4755568"/>
            <a:ext cx="11123829" cy="1214402"/>
            <a:chOff x="1300585" y="4295321"/>
            <a:chExt cx="11105605" cy="1526037"/>
          </a:xfrm>
        </p:grpSpPr>
        <p:sp>
          <p:nvSpPr>
            <p:cNvPr id="2" name="Rounded Rectangle 1">
              <a:extLst>
                <a:ext uri="{FF2B5EF4-FFF2-40B4-BE49-F238E27FC236}">
                  <a16:creationId xmlns:a16="http://schemas.microsoft.com/office/drawing/2014/main" id="{5A8D9CB5-D8A9-0EA8-1C06-71C3A2EC5C55}"/>
                </a:ext>
              </a:extLst>
            </p:cNvPr>
            <p:cNvSpPr/>
            <p:nvPr/>
          </p:nvSpPr>
          <p:spPr bwMode="ltGray">
            <a:xfrm>
              <a:off x="5050601" y="4295321"/>
              <a:ext cx="3605574" cy="1526037"/>
            </a:xfrm>
            <a:prstGeom prst="roundRect">
              <a:avLst>
                <a:gd name="adj" fmla="val 10984"/>
              </a:avLst>
            </a:prstGeom>
            <a:blipFill>
              <a:blip r:embed="rId8"/>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90000"/>
                </a:lnSpc>
                <a:spcBef>
                  <a:spcPts val="400"/>
                </a:spcBef>
                <a:buFont typeface="MetricHPE" panose="020B0503030202060203" pitchFamily="34" charset="0"/>
                <a:buNone/>
              </a:pPr>
              <a:r>
                <a:rPr lang="en-US" sz="3200" b="1">
                  <a:solidFill>
                    <a:prstClr val="white"/>
                  </a:solidFill>
                  <a:sym typeface="MetricHPE" panose="020B0503030202060203" pitchFamily="34" charset="0"/>
                </a:rPr>
                <a:t>Trusted</a:t>
              </a:r>
              <a:br>
                <a:rPr lang="en-US" sz="3200" b="1">
                  <a:solidFill>
                    <a:prstClr val="white"/>
                  </a:solidFill>
                  <a:sym typeface="MetricHPE" panose="020B0503030202060203" pitchFamily="34" charset="0"/>
                </a:rPr>
              </a:br>
              <a:r>
                <a:rPr lang="en-US" sz="2000">
                  <a:solidFill>
                    <a:prstClr val="white"/>
                  </a:solidFill>
                  <a:latin typeface="MetricHPE Light" panose="020B0303030202060203" pitchFamily="34" charset="77"/>
                  <a:sym typeface="MetricHPE" panose="020B0503030202060203" pitchFamily="34" charset="0"/>
                </a:rPr>
                <a:t>security by design</a:t>
              </a:r>
            </a:p>
          </p:txBody>
        </p:sp>
        <p:sp>
          <p:nvSpPr>
            <p:cNvPr id="3" name="Rounded Rectangle 2">
              <a:extLst>
                <a:ext uri="{FF2B5EF4-FFF2-40B4-BE49-F238E27FC236}">
                  <a16:creationId xmlns:a16="http://schemas.microsoft.com/office/drawing/2014/main" id="{A85FD544-A990-F8E2-EC22-9BD9E0F3A145}"/>
                </a:ext>
              </a:extLst>
            </p:cNvPr>
            <p:cNvSpPr/>
            <p:nvPr/>
          </p:nvSpPr>
          <p:spPr bwMode="ltGray">
            <a:xfrm>
              <a:off x="8800617" y="4295322"/>
              <a:ext cx="3605573" cy="1504065"/>
            </a:xfrm>
            <a:prstGeom prst="roundRect">
              <a:avLst>
                <a:gd name="adj" fmla="val 8968"/>
              </a:avLst>
            </a:prstGeom>
            <a:blipFill>
              <a:blip r:embed="rId9"/>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90000"/>
                </a:lnSpc>
                <a:spcBef>
                  <a:spcPts val="400"/>
                </a:spcBef>
                <a:buFont typeface="MetricHPE" panose="020B0503030202060203" pitchFamily="34" charset="0"/>
                <a:buNone/>
              </a:pPr>
              <a:r>
                <a:rPr lang="en-US" sz="3200" b="1">
                  <a:solidFill>
                    <a:prstClr val="white"/>
                  </a:solidFill>
                  <a:sym typeface="MetricHPE" panose="020B0503030202060203" pitchFamily="34" charset="0"/>
                </a:rPr>
                <a:t>Optimized</a:t>
              </a:r>
              <a:br>
                <a:rPr lang="en-US" sz="3200" b="1">
                  <a:solidFill>
                    <a:prstClr val="white"/>
                  </a:solidFill>
                  <a:sym typeface="MetricHPE" panose="020B0503030202060203" pitchFamily="34" charset="0"/>
                </a:rPr>
              </a:br>
              <a:r>
                <a:rPr lang="en-US" sz="2000">
                  <a:solidFill>
                    <a:prstClr val="white"/>
                  </a:solidFill>
                  <a:latin typeface="MetricHPE Light" panose="020B0303030202060203" pitchFamily="34" charset="77"/>
                  <a:sym typeface="MetricHPE" panose="020B0503030202060203" pitchFamily="34" charset="0"/>
                </a:rPr>
                <a:t>performance for your workloads</a:t>
              </a:r>
              <a:endParaRPr lang="en-US" sz="2000" b="1">
                <a:solidFill>
                  <a:prstClr val="white"/>
                </a:solidFill>
                <a:sym typeface="MetricHPE" panose="020B0503030202060203" pitchFamily="34" charset="0"/>
              </a:endParaRPr>
            </a:p>
          </p:txBody>
        </p:sp>
        <p:sp>
          <p:nvSpPr>
            <p:cNvPr id="4" name="Rounded Rectangle 3">
              <a:extLst>
                <a:ext uri="{FF2B5EF4-FFF2-40B4-BE49-F238E27FC236}">
                  <a16:creationId xmlns:a16="http://schemas.microsoft.com/office/drawing/2014/main" id="{B6824A2E-5624-AE6D-8310-C2FFB605B355}"/>
                </a:ext>
              </a:extLst>
            </p:cNvPr>
            <p:cNvSpPr/>
            <p:nvPr/>
          </p:nvSpPr>
          <p:spPr bwMode="ltGray">
            <a:xfrm>
              <a:off x="1300585" y="4295321"/>
              <a:ext cx="3605574" cy="1504065"/>
            </a:xfrm>
            <a:prstGeom prst="roundRect">
              <a:avLst>
                <a:gd name="adj" fmla="val 10029"/>
              </a:avLst>
            </a:prstGeom>
            <a:blipFill>
              <a:blip r:embed="rId10"/>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90000"/>
                </a:lnSpc>
                <a:spcBef>
                  <a:spcPts val="400"/>
                </a:spcBef>
              </a:pPr>
              <a:r>
                <a:rPr lang="en-US" sz="3200" b="1">
                  <a:solidFill>
                    <a:prstClr val="white"/>
                  </a:solidFill>
                  <a:sym typeface="MetricHPE" panose="020B0503030202060203" pitchFamily="34" charset="0"/>
                </a:rPr>
                <a:t>Intuitive</a:t>
              </a:r>
              <a:br>
                <a:rPr lang="en-US" sz="3200" b="1">
                  <a:solidFill>
                    <a:prstClr val="white"/>
                  </a:solidFill>
                  <a:sym typeface="MetricHPE" panose="020B0503030202060203" pitchFamily="34" charset="0"/>
                </a:rPr>
              </a:br>
              <a:r>
                <a:rPr lang="en-US" sz="2000">
                  <a:solidFill>
                    <a:prstClr val="white"/>
                  </a:solidFill>
                  <a:latin typeface="MetricHPE Light" panose="020B0303030202060203" pitchFamily="34" charset="77"/>
                  <a:sym typeface="MetricHPE" panose="020B0503030202060203" pitchFamily="34" charset="0"/>
                </a:rPr>
                <a:t>cloud operating experience</a:t>
              </a:r>
            </a:p>
          </p:txBody>
        </p:sp>
      </p:grpSp>
      <p:sp>
        <p:nvSpPr>
          <p:cNvPr id="7" name="Title Placeholder 1">
            <a:extLst>
              <a:ext uri="{FF2B5EF4-FFF2-40B4-BE49-F238E27FC236}">
                <a16:creationId xmlns:a16="http://schemas.microsoft.com/office/drawing/2014/main" id="{5AF49593-B5FF-FCE5-4E36-A81F29616FB8}"/>
              </a:ext>
            </a:extLst>
          </p:cNvPr>
          <p:cNvSpPr txBox="1">
            <a:spLocks/>
          </p:cNvSpPr>
          <p:nvPr/>
        </p:nvSpPr>
        <p:spPr>
          <a:xfrm>
            <a:off x="509371" y="207000"/>
            <a:ext cx="6952905" cy="1938358"/>
          </a:xfrm>
          <a:prstGeom prst="rect">
            <a:avLst/>
          </a:prstGeom>
          <a:ln w="57150">
            <a:noFill/>
            <a:miter lim="800000"/>
          </a:ln>
        </p:spPr>
        <p:txBody>
          <a:bodyPr vert="horz" lIns="0" tIns="432000" rIns="0" bIns="0" rtlCol="0" anchor="ctr" anchorCtr="0">
            <a:noAutofit/>
          </a:bodyPr>
          <a:lstStyle>
            <a:lvl1pPr algn="ctr" defTabSz="914400" rtl="0" eaLnBrk="1" latinLnBrk="0" hangingPunct="1">
              <a:lnSpc>
                <a:spcPct val="75000"/>
              </a:lnSpc>
              <a:spcBef>
                <a:spcPct val="0"/>
              </a:spcBef>
              <a:buNone/>
              <a:defRPr sz="17000" b="1" kern="1200" cap="none" baseline="0">
                <a:blipFill dpi="0" rotWithShape="1">
                  <a:blip r:embed="rId11"/>
                  <a:srcRect/>
                  <a:stretch>
                    <a:fillRect/>
                  </a:stretch>
                </a:blipFill>
                <a:latin typeface="MetricHPE" panose="020B0503030202060203" pitchFamily="34" charset="0"/>
                <a:ea typeface="+mj-ea"/>
                <a:cs typeface="+mj-cs"/>
                <a:sym typeface="MetricHPE" panose="020B0503030202060203" pitchFamily="34" charset="0"/>
              </a:defRPr>
            </a:lvl1pPr>
          </a:lstStyle>
          <a:p>
            <a:pPr algn="l">
              <a:lnSpc>
                <a:spcPct val="70000"/>
              </a:lnSpc>
            </a:pPr>
            <a:r>
              <a:rPr lang="en-US" sz="4500"/>
              <a:t>Accelerate data-first modernization.</a:t>
            </a:r>
          </a:p>
        </p:txBody>
      </p:sp>
      <p:sp>
        <p:nvSpPr>
          <p:cNvPr id="11" name="Rectangle 10">
            <a:extLst>
              <a:ext uri="{FF2B5EF4-FFF2-40B4-BE49-F238E27FC236}">
                <a16:creationId xmlns:a16="http://schemas.microsoft.com/office/drawing/2014/main" id="{6DF18890-3226-329C-916C-3265DA1723C7}"/>
              </a:ext>
            </a:extLst>
          </p:cNvPr>
          <p:cNvSpPr/>
          <p:nvPr/>
        </p:nvSpPr>
        <p:spPr>
          <a:xfrm>
            <a:off x="458571" y="2799222"/>
            <a:ext cx="7141468" cy="978729"/>
          </a:xfrm>
          <a:prstGeom prst="rect">
            <a:avLst/>
          </a:prstGeom>
        </p:spPr>
        <p:txBody>
          <a:bodyPr wrap="square">
            <a:spAutoFit/>
          </a:bodyPr>
          <a:lstStyle/>
          <a:p>
            <a:pPr>
              <a:lnSpc>
                <a:spcPct val="90000"/>
              </a:lnSpc>
              <a:spcBef>
                <a:spcPts val="400"/>
              </a:spcBef>
              <a:defRPr/>
            </a:pPr>
            <a:r>
              <a:rPr lang="en-US" sz="6400" b="1">
                <a:solidFill>
                  <a:prstClr val="black"/>
                </a:solidFill>
              </a:rPr>
              <a:t>HPE ProLiant</a:t>
            </a:r>
          </a:p>
        </p:txBody>
      </p:sp>
      <p:sp>
        <p:nvSpPr>
          <p:cNvPr id="12" name="Rectangle 11">
            <a:extLst>
              <a:ext uri="{FF2B5EF4-FFF2-40B4-BE49-F238E27FC236}">
                <a16:creationId xmlns:a16="http://schemas.microsoft.com/office/drawing/2014/main" id="{55AE9107-EEA4-E6B9-5490-A6F17B22F67E}"/>
              </a:ext>
            </a:extLst>
          </p:cNvPr>
          <p:cNvSpPr/>
          <p:nvPr/>
        </p:nvSpPr>
        <p:spPr>
          <a:xfrm>
            <a:off x="458570" y="3640290"/>
            <a:ext cx="5027829" cy="880241"/>
          </a:xfrm>
          <a:prstGeom prst="rect">
            <a:avLst/>
          </a:prstGeom>
        </p:spPr>
        <p:txBody>
          <a:bodyPr wrap="square">
            <a:spAutoFit/>
          </a:bodyPr>
          <a:lstStyle/>
          <a:p>
            <a:pPr>
              <a:lnSpc>
                <a:spcPct val="80000"/>
              </a:lnSpc>
              <a:defRPr/>
            </a:pPr>
            <a:r>
              <a:rPr lang="en-US" sz="3200">
                <a:solidFill>
                  <a:prstClr val="black"/>
                </a:solidFill>
                <a:latin typeface="MetricHPE Light" panose="020B0303030202060203" pitchFamily="34" charset="77"/>
              </a:rPr>
              <a:t>is compute engineered for </a:t>
            </a:r>
            <a:r>
              <a:rPr lang="en-US" sz="3200" b="1" i="1">
                <a:blipFill>
                  <a:blip r:embed="rId11"/>
                  <a:stretch>
                    <a:fillRect/>
                  </a:stretch>
                </a:blipFill>
              </a:rPr>
              <a:t>your</a:t>
            </a:r>
            <a:r>
              <a:rPr lang="en-US" sz="3200" b="1">
                <a:solidFill>
                  <a:prstClr val="black"/>
                </a:solidFill>
              </a:rPr>
              <a:t> </a:t>
            </a:r>
            <a:r>
              <a:rPr lang="en-US" sz="3200">
                <a:solidFill>
                  <a:prstClr val="black"/>
                </a:solidFill>
                <a:latin typeface="MetricHPE Light" panose="020B0303030202060203" pitchFamily="34" charset="77"/>
              </a:rPr>
              <a:t>hybrid world</a:t>
            </a:r>
          </a:p>
        </p:txBody>
      </p:sp>
    </p:spTree>
    <p:extLst>
      <p:ext uri="{BB962C8B-B14F-4D97-AF65-F5344CB8AC3E}">
        <p14:creationId xmlns:p14="http://schemas.microsoft.com/office/powerpoint/2010/main" val="390038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0000"/>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5060E7B-814D-4871-9B53-E62C62A1914F}"/>
              </a:ext>
            </a:extLst>
          </p:cNvPr>
          <p:cNvGraphicFramePr>
            <a:graphicFrameLocks noChangeAspect="1"/>
          </p:cNvGraphicFramePr>
          <p:nvPr>
            <p:custDataLst>
              <p:tags r:id="rId1"/>
            </p:custDataLst>
            <p:extLst>
              <p:ext uri="{D42A27DB-BD31-4B8C-83A1-F6EECF244321}">
                <p14:modId xmlns:p14="http://schemas.microsoft.com/office/powerpoint/2010/main" val="3280732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95060E7B-814D-4871-9B53-E62C62A191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B71A6A31-4011-2448-8B4E-AD138A71EE8B}"/>
              </a:ext>
            </a:extLst>
          </p:cNvPr>
          <p:cNvSpPr>
            <a:spLocks noGrp="1"/>
          </p:cNvSpPr>
          <p:nvPr>
            <p:ph type="body" sz="quarter" idx="13"/>
          </p:nvPr>
        </p:nvSpPr>
        <p:spPr/>
        <p:txBody>
          <a:bodyPr/>
          <a:lstStyle/>
          <a:p>
            <a:endParaRPr lang="en-US">
              <a:solidFill>
                <a:schemeClr val="bg1"/>
              </a:solidFill>
            </a:endParaRPr>
          </a:p>
        </p:txBody>
      </p:sp>
      <p:sp>
        <p:nvSpPr>
          <p:cNvPr id="3" name="Title">
            <a:extLst>
              <a:ext uri="{FF2B5EF4-FFF2-40B4-BE49-F238E27FC236}">
                <a16:creationId xmlns:a16="http://schemas.microsoft.com/office/drawing/2014/main" id="{3817C569-99BE-4C61-8DBB-67B2DD76189C}"/>
              </a:ext>
            </a:extLst>
          </p:cNvPr>
          <p:cNvSpPr>
            <a:spLocks noGrp="1"/>
          </p:cNvSpPr>
          <p:nvPr>
            <p:ph type="title"/>
          </p:nvPr>
        </p:nvSpPr>
        <p:spPr/>
        <p:txBody>
          <a:bodyPr vert="horz"/>
          <a:lstStyle/>
          <a:p>
            <a:r>
              <a:rPr lang="en-US" b="1" cap="none">
                <a:solidFill>
                  <a:schemeClr val="bg1"/>
                </a:solidFill>
              </a:rPr>
              <a:t>Thank you</a:t>
            </a:r>
          </a:p>
        </p:txBody>
      </p:sp>
      <p:sp>
        <p:nvSpPr>
          <p:cNvPr id="6" name="TextBox 5">
            <a:extLst>
              <a:ext uri="{FF2B5EF4-FFF2-40B4-BE49-F238E27FC236}">
                <a16:creationId xmlns:a16="http://schemas.microsoft.com/office/drawing/2014/main" id="{D255B647-259F-942F-7D81-12BEA6FA81BA}"/>
              </a:ext>
            </a:extLst>
          </p:cNvPr>
          <p:cNvSpPr txBox="1"/>
          <p:nvPr/>
        </p:nvSpPr>
        <p:spPr>
          <a:xfrm>
            <a:off x="5262514" y="6336984"/>
            <a:ext cx="1449370" cy="276999"/>
          </a:xfrm>
          <a:prstGeom prst="rect">
            <a:avLst/>
          </a:prstGeom>
          <a:noFill/>
          <a:ln w="57150">
            <a:noFill/>
            <a:miter lim="800000"/>
          </a:ln>
        </p:spPr>
        <p:txBody>
          <a:bodyPr wrap="square">
            <a:spAutoFit/>
          </a:bodyPr>
          <a:lstStyle/>
          <a:p>
            <a:r>
              <a:rPr lang="en-GB" sz="1200" dirty="0">
                <a:solidFill>
                  <a:schemeClr val="bg1"/>
                </a:solidFill>
              </a:rPr>
              <a:t>a00133718enw</a:t>
            </a:r>
          </a:p>
        </p:txBody>
      </p:sp>
    </p:spTree>
    <p:extLst>
      <p:ext uri="{BB962C8B-B14F-4D97-AF65-F5344CB8AC3E}">
        <p14:creationId xmlns:p14="http://schemas.microsoft.com/office/powerpoint/2010/main" val="144778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6000" b="-6000"/>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6C8CC72-7D9D-48A1-B6AA-D874E249EFD7}"/>
              </a:ext>
            </a:extLst>
          </p:cNvPr>
          <p:cNvGraphicFramePr>
            <a:graphicFrameLocks noChangeAspect="1"/>
          </p:cNvGraphicFramePr>
          <p:nvPr>
            <p:custDataLst>
              <p:tags r:id="rId1"/>
            </p:custDataLst>
            <p:extLst>
              <p:ext uri="{D42A27DB-BD31-4B8C-83A1-F6EECF244321}">
                <p14:modId xmlns:p14="http://schemas.microsoft.com/office/powerpoint/2010/main" val="2605282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16C8CC72-7D9D-48A1-B6AA-D874E249EFD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Slide Number Placeholder 22">
            <a:extLst>
              <a:ext uri="{FF2B5EF4-FFF2-40B4-BE49-F238E27FC236}">
                <a16:creationId xmlns:a16="http://schemas.microsoft.com/office/drawing/2014/main" id="{14BDFB80-76C4-4709-BEEA-BD3B9CF1165E}"/>
              </a:ext>
            </a:extLst>
          </p:cNvPr>
          <p:cNvSpPr>
            <a:spLocks noGrp="1"/>
          </p:cNvSpPr>
          <p:nvPr>
            <p:ph type="sldNum" sz="quarter" idx="11"/>
          </p:nvPr>
        </p:nvSpPr>
        <p:spPr/>
        <p:txBody>
          <a:bodyPr/>
          <a:lstStyle/>
          <a:p>
            <a:pPr defTabSz="1088421">
              <a:buFontTx/>
              <a:buBlip>
                <a:blip r:embed="rId7"/>
              </a:buBlip>
            </a:pPr>
            <a:fld id="{104FC826-72BB-4AF1-BA01-A94F7396A7DC}" type="slidenum">
              <a:rPr lang="en-US" smtClean="0"/>
              <a:pPr defTabSz="1088421">
                <a:buFontTx/>
                <a:buBlip>
                  <a:blip r:embed="rId7"/>
                </a:buBlip>
              </a:pPr>
              <a:t>4</a:t>
            </a:fld>
            <a:endParaRPr lang="en-US"/>
          </a:p>
        </p:txBody>
      </p:sp>
      <p:sp>
        <p:nvSpPr>
          <p:cNvPr id="5" name="Footer Placeholder 4">
            <a:extLst>
              <a:ext uri="{FF2B5EF4-FFF2-40B4-BE49-F238E27FC236}">
                <a16:creationId xmlns:a16="http://schemas.microsoft.com/office/drawing/2014/main" id="{50349679-8B77-4AAF-9049-025CBA647F54}"/>
              </a:ext>
            </a:extLst>
          </p:cNvPr>
          <p:cNvSpPr>
            <a:spLocks noGrp="1"/>
          </p:cNvSpPr>
          <p:nvPr>
            <p:ph type="ftr" sz="quarter" idx="10"/>
          </p:nvPr>
        </p:nvSpPr>
        <p:spPr/>
        <p:txBody>
          <a:bodyPr/>
          <a:lstStyle/>
          <a:p>
            <a:r>
              <a:rPr lang="en-US" b="0" i="0">
                <a:solidFill>
                  <a:srgbClr val="1D1C1D"/>
                </a:solidFill>
                <a:effectLst/>
                <a:latin typeface="MetricHPE Light" panose="020B0303030202060203" pitchFamily="34" charset="0"/>
              </a:rPr>
              <a:t>Confidential | Authorized HPE Partner Use Only</a:t>
            </a:r>
            <a:endParaRPr lang="en-US">
              <a:latin typeface="MetricHPE Light" panose="020B0303030202060203" pitchFamily="34" charset="0"/>
            </a:endParaRPr>
          </a:p>
        </p:txBody>
      </p:sp>
      <p:sp>
        <p:nvSpPr>
          <p:cNvPr id="79" name="TextBox 78">
            <a:extLst>
              <a:ext uri="{FF2B5EF4-FFF2-40B4-BE49-F238E27FC236}">
                <a16:creationId xmlns:a16="http://schemas.microsoft.com/office/drawing/2014/main" id="{21BA273D-994A-758D-7255-19C373EC8C94}"/>
              </a:ext>
            </a:extLst>
          </p:cNvPr>
          <p:cNvSpPr txBox="1"/>
          <p:nvPr/>
        </p:nvSpPr>
        <p:spPr>
          <a:xfrm>
            <a:off x="7168896" y="-1554480"/>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135" name="Element">
            <a:extLst>
              <a:ext uri="{FF2B5EF4-FFF2-40B4-BE49-F238E27FC236}">
                <a16:creationId xmlns:a16="http://schemas.microsoft.com/office/drawing/2014/main" id="{CC6ED106-9004-37F8-3171-2D14C5DAA18E}"/>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146" name="TextBox 145">
            <a:extLst>
              <a:ext uri="{FF2B5EF4-FFF2-40B4-BE49-F238E27FC236}">
                <a16:creationId xmlns:a16="http://schemas.microsoft.com/office/drawing/2014/main" id="{3C349A39-D035-9180-44B1-33A921DC4557}"/>
              </a:ext>
            </a:extLst>
          </p:cNvPr>
          <p:cNvSpPr txBox="1"/>
          <p:nvPr/>
        </p:nvSpPr>
        <p:spPr>
          <a:xfrm>
            <a:off x="12750800" y="1854200"/>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9" name="TextBox 8">
            <a:extLst>
              <a:ext uri="{FF2B5EF4-FFF2-40B4-BE49-F238E27FC236}">
                <a16:creationId xmlns:a16="http://schemas.microsoft.com/office/drawing/2014/main" id="{6E05EC6C-41B5-CFA7-6234-C0C930F82D4C}"/>
              </a:ext>
            </a:extLst>
          </p:cNvPr>
          <p:cNvSpPr txBox="1"/>
          <p:nvPr/>
        </p:nvSpPr>
        <p:spPr>
          <a:xfrm>
            <a:off x="1008038" y="2789444"/>
            <a:ext cx="6097978" cy="1768689"/>
          </a:xfrm>
          <a:prstGeom prst="rect">
            <a:avLst/>
          </a:prstGeom>
          <a:noFill/>
          <a:ln w="57150">
            <a:noFill/>
            <a:miter lim="800000"/>
          </a:ln>
        </p:spPr>
        <p:txBody>
          <a:bodyPr wrap="square">
            <a:spAutoFit/>
          </a:bodyPr>
          <a:lstStyle/>
          <a:p>
            <a:pPr marL="365760" indent="-365760">
              <a:lnSpc>
                <a:spcPct val="90000"/>
              </a:lnSpc>
              <a:spcAft>
                <a:spcPts val="2000"/>
              </a:spcAft>
              <a:buFont typeface="Arial" panose="020B0604020202020204" pitchFamily="34" charset="0"/>
              <a:buChar char="•"/>
            </a:pPr>
            <a:r>
              <a:rPr lang="en-US" sz="2800">
                <a:latin typeface="MetricHPE Light" panose="020B0303030202060203" pitchFamily="34" charset="77"/>
              </a:rPr>
              <a:t>The transformation imperative</a:t>
            </a:r>
          </a:p>
          <a:p>
            <a:pPr marL="365760" indent="-365760">
              <a:lnSpc>
                <a:spcPct val="90000"/>
              </a:lnSpc>
              <a:spcAft>
                <a:spcPts val="2000"/>
              </a:spcAft>
              <a:buFont typeface="Arial" panose="020B0604020202020204" pitchFamily="34" charset="0"/>
              <a:buChar char="•"/>
            </a:pPr>
            <a:r>
              <a:rPr lang="en-US" sz="2800">
                <a:latin typeface="MetricHPE Light" panose="020B0303030202060203" pitchFamily="34" charset="77"/>
              </a:rPr>
              <a:t>Next-generation compute</a:t>
            </a:r>
          </a:p>
          <a:p>
            <a:pPr marL="365760" indent="-365760">
              <a:lnSpc>
                <a:spcPct val="90000"/>
              </a:lnSpc>
              <a:spcAft>
                <a:spcPts val="2000"/>
              </a:spcAft>
              <a:buFont typeface="Arial" panose="020B0604020202020204" pitchFamily="34" charset="0"/>
              <a:buChar char="•"/>
            </a:pPr>
            <a:r>
              <a:rPr lang="en-US" sz="2800">
                <a:latin typeface="MetricHPE Light" panose="020B0303030202060203" pitchFamily="34" charset="77"/>
              </a:rPr>
              <a:t>As-a-service approach</a:t>
            </a:r>
          </a:p>
        </p:txBody>
      </p:sp>
      <p:sp>
        <p:nvSpPr>
          <p:cNvPr id="11" name="Title Placeholder 1">
            <a:extLst>
              <a:ext uri="{FF2B5EF4-FFF2-40B4-BE49-F238E27FC236}">
                <a16:creationId xmlns:a16="http://schemas.microsoft.com/office/drawing/2014/main" id="{C0A9D992-8E38-C267-E6FE-5416827E945A}"/>
              </a:ext>
            </a:extLst>
          </p:cNvPr>
          <p:cNvSpPr txBox="1">
            <a:spLocks/>
          </p:cNvSpPr>
          <p:nvPr/>
        </p:nvSpPr>
        <p:spPr>
          <a:xfrm>
            <a:off x="700412" y="1350929"/>
            <a:ext cx="6952905" cy="941007"/>
          </a:xfrm>
          <a:prstGeom prst="rect">
            <a:avLst/>
          </a:prstGeom>
          <a:ln w="57150">
            <a:noFill/>
            <a:miter lim="800000"/>
          </a:ln>
        </p:spPr>
        <p:txBody>
          <a:bodyPr vert="horz" lIns="0" tIns="432000" rIns="0" bIns="0" rtlCol="0" anchor="ctr" anchorCtr="0">
            <a:noAutofit/>
          </a:bodyPr>
          <a:lstStyle>
            <a:lvl1pPr algn="ctr" defTabSz="914400" rtl="0" eaLnBrk="1" latinLnBrk="0" hangingPunct="1">
              <a:lnSpc>
                <a:spcPct val="75000"/>
              </a:lnSpc>
              <a:spcBef>
                <a:spcPct val="0"/>
              </a:spcBef>
              <a:buNone/>
              <a:defRPr sz="17000" b="1" kern="1200" cap="none" baseline="0">
                <a:blipFill dpi="0" rotWithShape="1">
                  <a:blip r:embed="rId8"/>
                  <a:srcRect/>
                  <a:stretch>
                    <a:fillRect/>
                  </a:stretch>
                </a:blipFill>
                <a:latin typeface="MetricHPE" panose="020B0503030202060203" pitchFamily="34" charset="0"/>
                <a:ea typeface="+mj-ea"/>
                <a:cs typeface="+mj-cs"/>
                <a:sym typeface="MetricHPE" panose="020B0503030202060203" pitchFamily="34" charset="0"/>
              </a:defRPr>
            </a:lvl1pPr>
          </a:lstStyle>
          <a:p>
            <a:pPr algn="l">
              <a:lnSpc>
                <a:spcPct val="70000"/>
              </a:lnSpc>
            </a:pPr>
            <a:r>
              <a:rPr lang="en-US" sz="6000">
                <a:blipFill>
                  <a:blip r:embed="rId9"/>
                  <a:stretch>
                    <a:fillRect/>
                  </a:stretch>
                </a:blipFill>
              </a:rPr>
              <a:t>Agenda</a:t>
            </a:r>
          </a:p>
        </p:txBody>
      </p:sp>
      <p:sp>
        <p:nvSpPr>
          <p:cNvPr id="12" name="Freeform 11">
            <a:extLst>
              <a:ext uri="{FF2B5EF4-FFF2-40B4-BE49-F238E27FC236}">
                <a16:creationId xmlns:a16="http://schemas.microsoft.com/office/drawing/2014/main" id="{968E122A-8CDC-6A35-BDD3-0B7876CF8BC2}"/>
              </a:ext>
            </a:extLst>
          </p:cNvPr>
          <p:cNvSpPr/>
          <p:nvPr/>
        </p:nvSpPr>
        <p:spPr bwMode="ltGray">
          <a:xfrm>
            <a:off x="700412" y="2522877"/>
            <a:ext cx="6046854" cy="0"/>
          </a:xfrm>
          <a:custGeom>
            <a:avLst/>
            <a:gdLst>
              <a:gd name="connsiteX0" fmla="*/ 0 w 4969042"/>
              <a:gd name="connsiteY0" fmla="*/ 0 h 0"/>
              <a:gd name="connsiteX1" fmla="*/ 4969042 w 4969042"/>
              <a:gd name="connsiteY1" fmla="*/ 0 h 0"/>
            </a:gdLst>
            <a:ahLst/>
            <a:cxnLst>
              <a:cxn ang="0">
                <a:pos x="connsiteX0" y="connsiteY0"/>
              </a:cxn>
              <a:cxn ang="0">
                <a:pos x="connsiteX1" y="connsiteY1"/>
              </a:cxn>
            </a:cxnLst>
            <a:rect l="l" t="t" r="r" b="b"/>
            <a:pathLst>
              <a:path w="4969042">
                <a:moveTo>
                  <a:pt x="0" y="0"/>
                </a:moveTo>
                <a:lnTo>
                  <a:pt x="4969042" y="0"/>
                </a:lnTo>
              </a:path>
            </a:pathLst>
          </a:cu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black"/>
              </a:solidFill>
            </a:endParaRPr>
          </a:p>
        </p:txBody>
      </p:sp>
    </p:spTree>
    <p:extLst>
      <p:ext uri="{BB962C8B-B14F-4D97-AF65-F5344CB8AC3E}">
        <p14:creationId xmlns:p14="http://schemas.microsoft.com/office/powerpoint/2010/main" val="167018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CD0FB3-1312-8A91-2BC2-9FF677E23168}"/>
              </a:ext>
            </a:extLst>
          </p:cNvPr>
          <p:cNvSpPr/>
          <p:nvPr/>
        </p:nvSpPr>
        <p:spPr bwMode="ltGray">
          <a:xfrm>
            <a:off x="371475" y="3996582"/>
            <a:ext cx="5514976" cy="1448423"/>
          </a:xfrm>
          <a:prstGeom prst="rect">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2000" b="1" dirty="0">
                <a:solidFill>
                  <a:schemeClr val="tx1"/>
                </a:solidFill>
              </a:rPr>
              <a:t>Canonical</a:t>
            </a:r>
          </a:p>
          <a:p>
            <a:endParaRPr lang="en-US" sz="2000" b="1" dirty="0">
              <a:solidFill>
                <a:schemeClr val="tx1"/>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etricHPE"/>
                <a:ea typeface="+mn-ea"/>
                <a:cs typeface="+mn-cs"/>
              </a:rPr>
              <a:t>Ubuntu 22.04</a:t>
            </a:r>
            <a:endParaRPr lang="en-US" b="1" dirty="0">
              <a:solidFill>
                <a:schemeClr val="tx1"/>
              </a:solidFill>
            </a:endParaRPr>
          </a:p>
        </p:txBody>
      </p:sp>
      <p:sp>
        <p:nvSpPr>
          <p:cNvPr id="7" name="Rectangle 6">
            <a:extLst>
              <a:ext uri="{FF2B5EF4-FFF2-40B4-BE49-F238E27FC236}">
                <a16:creationId xmlns:a16="http://schemas.microsoft.com/office/drawing/2014/main" id="{ED391561-06E5-153F-505C-A99EB111C5FA}"/>
              </a:ext>
            </a:extLst>
          </p:cNvPr>
          <p:cNvSpPr/>
          <p:nvPr/>
        </p:nvSpPr>
        <p:spPr bwMode="ltGray">
          <a:xfrm>
            <a:off x="6372224" y="4026729"/>
            <a:ext cx="5514976" cy="1448423"/>
          </a:xfrm>
          <a:prstGeom prst="rect">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2000" b="1" dirty="0">
                <a:solidFill>
                  <a:schemeClr val="tx1"/>
                </a:solidFill>
              </a:rPr>
              <a:t>Tier 2 Linux</a:t>
            </a:r>
          </a:p>
          <a:p>
            <a:endParaRPr lang="en-US" sz="2000" b="1" dirty="0">
              <a:solidFill>
                <a:schemeClr val="tx1"/>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etricHPE"/>
                <a:ea typeface="+mn-ea"/>
                <a:cs typeface="+mn-cs"/>
              </a:rPr>
              <a:t>Oracle Linux 9</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solidFill>
                  <a:prstClr val="black"/>
                </a:solidFill>
                <a:latin typeface="MetricHPE"/>
              </a:rPr>
              <a:t>Citrix </a:t>
            </a:r>
            <a:r>
              <a:rPr lang="en-US" dirty="0" err="1">
                <a:solidFill>
                  <a:prstClr val="black"/>
                </a:solidFill>
                <a:latin typeface="MetricHPE"/>
              </a:rPr>
              <a:t>XenServer</a:t>
            </a:r>
            <a:r>
              <a:rPr lang="en-US" dirty="0">
                <a:solidFill>
                  <a:prstClr val="black"/>
                </a:solidFill>
                <a:latin typeface="MetricHPE"/>
              </a:rPr>
              <a:t> Hypervisor 8.0, 8.1, 8.2</a:t>
            </a:r>
            <a:endParaRPr lang="en-US" b="1" dirty="0">
              <a:solidFill>
                <a:schemeClr val="tx1"/>
              </a:solidFill>
            </a:endParaRPr>
          </a:p>
        </p:txBody>
      </p:sp>
      <p:graphicFrame>
        <p:nvGraphicFramePr>
          <p:cNvPr id="6" name="Object 5" hidden="1">
            <a:extLst>
              <a:ext uri="{FF2B5EF4-FFF2-40B4-BE49-F238E27FC236}">
                <a16:creationId xmlns:a16="http://schemas.microsoft.com/office/drawing/2014/main" id="{7C0CB1B3-7D05-8942-D808-723428FB91D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7C0CB1B3-7D05-8942-D808-723428FB91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466A0078-15C4-E2C5-EC84-0E8FE196304F}"/>
              </a:ext>
            </a:extLst>
          </p:cNvPr>
          <p:cNvSpPr>
            <a:spLocks noGrp="1"/>
          </p:cNvSpPr>
          <p:nvPr>
            <p:ph type="title"/>
          </p:nvPr>
        </p:nvSpPr>
        <p:spPr/>
        <p:txBody>
          <a:bodyPr vert="horz"/>
          <a:lstStyle/>
          <a:p>
            <a:r>
              <a:rPr lang="en-US" dirty="0"/>
              <a:t>HPE ProLiant Gen11 – Minimum Operating System Support (as of July 1, 2023)</a:t>
            </a:r>
          </a:p>
        </p:txBody>
      </p:sp>
      <p:sp>
        <p:nvSpPr>
          <p:cNvPr id="2" name="Slide Number Placeholder 1">
            <a:extLst>
              <a:ext uri="{FF2B5EF4-FFF2-40B4-BE49-F238E27FC236}">
                <a16:creationId xmlns:a16="http://schemas.microsoft.com/office/drawing/2014/main" id="{BD892C6F-5C7F-941C-3FA6-357B756C3A90}"/>
              </a:ext>
            </a:extLst>
          </p:cNvPr>
          <p:cNvSpPr>
            <a:spLocks noGrp="1"/>
          </p:cNvSpPr>
          <p:nvPr>
            <p:ph type="sldNum" sz="quarter" idx="11"/>
          </p:nvPr>
        </p:nvSpPr>
        <p:spPr/>
        <p:txBody>
          <a:bodyPr/>
          <a:lstStyle/>
          <a:p>
            <a:pPr defTabSz="1088421"/>
            <a:fld id="{104FC826-72BB-4AF1-BA01-A94F7396A7DC}" type="slidenum">
              <a:rPr lang="en-US" smtClean="0"/>
              <a:pPr defTabSz="1088421"/>
              <a:t>40</a:t>
            </a:fld>
            <a:endParaRPr lang="en-US" dirty="0"/>
          </a:p>
        </p:txBody>
      </p:sp>
      <p:sp>
        <p:nvSpPr>
          <p:cNvPr id="3" name="Footer Placeholder 2">
            <a:extLst>
              <a:ext uri="{FF2B5EF4-FFF2-40B4-BE49-F238E27FC236}">
                <a16:creationId xmlns:a16="http://schemas.microsoft.com/office/drawing/2014/main" id="{01A551CB-14FE-B79B-0651-4E6A6ADAD6C7}"/>
              </a:ext>
            </a:extLst>
          </p:cNvPr>
          <p:cNvSpPr>
            <a:spLocks noGrp="1"/>
          </p:cNvSpPr>
          <p:nvPr>
            <p:ph type="ftr" sz="quarter" idx="10"/>
          </p:nvPr>
        </p:nvSpPr>
        <p:spPr/>
        <p:txBody>
          <a:bodyPr/>
          <a:lstStyle/>
          <a:p>
            <a:r>
              <a:rPr lang="en-US" dirty="0"/>
              <a:t>Confidential | Authorized HPE Partner Use Only</a:t>
            </a:r>
          </a:p>
        </p:txBody>
      </p:sp>
      <p:sp>
        <p:nvSpPr>
          <p:cNvPr id="13" name="Rectangle 12">
            <a:extLst>
              <a:ext uri="{FF2B5EF4-FFF2-40B4-BE49-F238E27FC236}">
                <a16:creationId xmlns:a16="http://schemas.microsoft.com/office/drawing/2014/main" id="{EF01082F-933F-74E1-6BE7-AFA5A66B5091}"/>
              </a:ext>
            </a:extLst>
          </p:cNvPr>
          <p:cNvSpPr/>
          <p:nvPr/>
        </p:nvSpPr>
        <p:spPr bwMode="ltGray">
          <a:xfrm>
            <a:off x="371475" y="993324"/>
            <a:ext cx="5514976" cy="1448423"/>
          </a:xfrm>
          <a:prstGeom prst="rect">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2000" b="1" dirty="0">
                <a:solidFill>
                  <a:schemeClr val="tx1"/>
                </a:solidFill>
              </a:rPr>
              <a:t>Microsoft Windows Server</a:t>
            </a:r>
          </a:p>
          <a:p>
            <a:endParaRPr lang="en-US" sz="2000" b="1" dirty="0">
              <a:solidFill>
                <a:schemeClr val="tx1"/>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etricHPE"/>
                <a:ea typeface="+mn-ea"/>
                <a:cs typeface="+mn-cs"/>
              </a:rPr>
              <a:t>Windows Server 2019</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etricHPE"/>
                <a:ea typeface="+mn-ea"/>
                <a:cs typeface="+mn-cs"/>
              </a:rPr>
              <a:t>Windows Server 2022</a:t>
            </a:r>
          </a:p>
        </p:txBody>
      </p:sp>
      <p:sp>
        <p:nvSpPr>
          <p:cNvPr id="14" name="Rectangle 13">
            <a:extLst>
              <a:ext uri="{FF2B5EF4-FFF2-40B4-BE49-F238E27FC236}">
                <a16:creationId xmlns:a16="http://schemas.microsoft.com/office/drawing/2014/main" id="{52938B4D-2863-A69D-5EA1-05E71A216FEA}"/>
              </a:ext>
            </a:extLst>
          </p:cNvPr>
          <p:cNvSpPr/>
          <p:nvPr/>
        </p:nvSpPr>
        <p:spPr bwMode="ltGray">
          <a:xfrm>
            <a:off x="371475" y="2496146"/>
            <a:ext cx="5514976" cy="1448423"/>
          </a:xfrm>
          <a:prstGeom prst="rect">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2000" b="1" dirty="0">
                <a:solidFill>
                  <a:schemeClr val="tx1"/>
                </a:solidFill>
              </a:rPr>
              <a:t>Virtualization</a:t>
            </a:r>
          </a:p>
          <a:p>
            <a:endParaRPr lang="en-US" sz="2000" b="1" dirty="0">
              <a:solidFill>
                <a:schemeClr val="tx1"/>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etricHPE"/>
                <a:ea typeface="+mn-ea"/>
                <a:cs typeface="+mn-cs"/>
              </a:rPr>
              <a:t>VMware </a:t>
            </a:r>
            <a:r>
              <a:rPr kumimoji="0" lang="en-US" sz="1800" b="0" i="0" u="none" strike="noStrike" kern="1200" cap="none" spc="0" normalizeH="0" baseline="0" noProof="0" dirty="0" err="1">
                <a:ln>
                  <a:noFill/>
                </a:ln>
                <a:solidFill>
                  <a:prstClr val="black"/>
                </a:solidFill>
                <a:effectLst/>
                <a:uLnTx/>
                <a:uFillTx/>
                <a:latin typeface="MetricHPE"/>
                <a:ea typeface="+mn-ea"/>
                <a:cs typeface="+mn-cs"/>
              </a:rPr>
              <a:t>ESXi</a:t>
            </a:r>
            <a:r>
              <a:rPr kumimoji="0" lang="en-US" sz="1800" b="0" i="0" u="none" strike="noStrike" kern="1200" cap="none" spc="0" normalizeH="0" baseline="0" noProof="0" dirty="0">
                <a:ln>
                  <a:noFill/>
                </a:ln>
                <a:solidFill>
                  <a:prstClr val="black"/>
                </a:solidFill>
                <a:effectLst/>
                <a:uLnTx/>
                <a:uFillTx/>
                <a:latin typeface="MetricHPE"/>
                <a:ea typeface="+mn-ea"/>
                <a:cs typeface="+mn-cs"/>
              </a:rPr>
              <a:t> 7.0 U3</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solidFill>
                  <a:prstClr val="black"/>
                </a:solidFill>
                <a:latin typeface="MetricHPE"/>
              </a:rPr>
              <a:t>VMware ESXi 8.0 </a:t>
            </a:r>
            <a:r>
              <a:rPr lang="en-US" b="1" dirty="0">
                <a:solidFill>
                  <a:schemeClr val="tx1"/>
                </a:solidFill>
              </a:rPr>
              <a:t> </a:t>
            </a:r>
          </a:p>
        </p:txBody>
      </p:sp>
      <p:sp>
        <p:nvSpPr>
          <p:cNvPr id="16" name="Rectangle 15">
            <a:extLst>
              <a:ext uri="{FF2B5EF4-FFF2-40B4-BE49-F238E27FC236}">
                <a16:creationId xmlns:a16="http://schemas.microsoft.com/office/drawing/2014/main" id="{3C983DA7-8F18-133E-0564-29484A75F51A}"/>
              </a:ext>
            </a:extLst>
          </p:cNvPr>
          <p:cNvSpPr/>
          <p:nvPr/>
        </p:nvSpPr>
        <p:spPr bwMode="ltGray">
          <a:xfrm>
            <a:off x="6372225" y="993324"/>
            <a:ext cx="5514976" cy="1448423"/>
          </a:xfrm>
          <a:prstGeom prst="rect">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2000" b="1" dirty="0">
                <a:solidFill>
                  <a:schemeClr val="tx1"/>
                </a:solidFill>
              </a:rPr>
              <a:t>Red Hat Enterprise Linux</a:t>
            </a:r>
          </a:p>
          <a:p>
            <a:endParaRPr lang="en-US" sz="2000" b="1" dirty="0">
              <a:solidFill>
                <a:schemeClr val="tx1"/>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solidFill>
                  <a:prstClr val="black"/>
                </a:solidFill>
                <a:latin typeface="MetricHPE"/>
              </a:rPr>
              <a:t>Red Hat Enterprise Linux 8.6</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etricHPE"/>
                <a:ea typeface="+mn-ea"/>
                <a:cs typeface="+mn-cs"/>
              </a:rPr>
              <a:t>Red Hat Enterprise Linux 9.0</a:t>
            </a:r>
            <a:r>
              <a:rPr lang="en-US" sz="2000" b="1" dirty="0">
                <a:solidFill>
                  <a:schemeClr val="tx1"/>
                </a:solidFill>
              </a:rPr>
              <a:t> </a:t>
            </a:r>
          </a:p>
        </p:txBody>
      </p:sp>
      <p:sp>
        <p:nvSpPr>
          <p:cNvPr id="17" name="Rectangle 16">
            <a:extLst>
              <a:ext uri="{FF2B5EF4-FFF2-40B4-BE49-F238E27FC236}">
                <a16:creationId xmlns:a16="http://schemas.microsoft.com/office/drawing/2014/main" id="{DBA8CBBD-ECEF-E1D8-8CFB-A2AC6023593F}"/>
              </a:ext>
            </a:extLst>
          </p:cNvPr>
          <p:cNvSpPr/>
          <p:nvPr/>
        </p:nvSpPr>
        <p:spPr bwMode="ltGray">
          <a:xfrm>
            <a:off x="6372224" y="2526293"/>
            <a:ext cx="5514976" cy="1448423"/>
          </a:xfrm>
          <a:prstGeom prst="rect">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2000" b="1" dirty="0">
                <a:solidFill>
                  <a:schemeClr val="tx1"/>
                </a:solidFill>
              </a:rPr>
              <a:t>SUSE Linux Enterprise Server </a:t>
            </a:r>
          </a:p>
          <a:p>
            <a:endParaRPr lang="en-US" sz="2000" b="1" dirty="0">
              <a:solidFill>
                <a:schemeClr val="tx1"/>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etricHPE"/>
                <a:ea typeface="+mn-ea"/>
                <a:cs typeface="+mn-cs"/>
              </a:rPr>
              <a:t>SUSE Linux Enterprise Server 15 SP4</a:t>
            </a:r>
            <a:endParaRPr lang="en-US" b="1" dirty="0">
              <a:solidFill>
                <a:schemeClr val="tx1"/>
              </a:solidFill>
            </a:endParaRPr>
          </a:p>
        </p:txBody>
      </p:sp>
      <p:sp>
        <p:nvSpPr>
          <p:cNvPr id="20" name="TextBox 19">
            <a:extLst>
              <a:ext uri="{FF2B5EF4-FFF2-40B4-BE49-F238E27FC236}">
                <a16:creationId xmlns:a16="http://schemas.microsoft.com/office/drawing/2014/main" id="{468E5510-EE07-5A02-ABCB-9B33AD3BA959}"/>
              </a:ext>
            </a:extLst>
          </p:cNvPr>
          <p:cNvSpPr txBox="1"/>
          <p:nvPr/>
        </p:nvSpPr>
        <p:spPr>
          <a:xfrm>
            <a:off x="1730188" y="5563147"/>
            <a:ext cx="8731624" cy="738664"/>
          </a:xfrm>
          <a:prstGeom prst="rect">
            <a:avLst/>
          </a:prstGeom>
          <a:noFill/>
          <a:ln w="57150">
            <a:noFill/>
            <a:miter lim="800000"/>
          </a:ln>
        </p:spPr>
        <p:txBody>
          <a:bodyPr wrap="square">
            <a:spAutoFit/>
          </a:bodyPr>
          <a:lstStyle>
            <a:defPPr>
              <a:defRPr lang="en-US"/>
            </a:defPPr>
            <a:lvl1pPr algn="ctr">
              <a:defRPr sz="1600" b="1">
                <a:solidFill>
                  <a:schemeClr val="accent3"/>
                </a:solidFill>
              </a:defRPr>
            </a:lvl1pPr>
          </a:lstStyle>
          <a:p>
            <a:r>
              <a:rPr lang="en-US" sz="1400" dirty="0">
                <a:solidFill>
                  <a:schemeClr val="tx1"/>
                </a:solidFill>
              </a:rPr>
              <a:t>Certifications vary by server – Visit here for latest OS Certification Matrices</a:t>
            </a:r>
          </a:p>
          <a:p>
            <a:r>
              <a:rPr lang="en-US" sz="1400" dirty="0">
                <a:solidFill>
                  <a:srgbClr val="01A982"/>
                </a:solidFill>
                <a:hlinkClick r:id="rId5">
                  <a:extLst>
                    <a:ext uri="{A12FA001-AC4F-418D-AE19-62706E023703}">
                      <ahyp:hlinkClr xmlns:ahyp="http://schemas.microsoft.com/office/drawing/2018/hyperlinkcolor" val="tx"/>
                    </a:ext>
                  </a:extLst>
                </a:hlinkClick>
              </a:rPr>
              <a:t>www.hpe.com/info/OSSupport</a:t>
            </a:r>
            <a:r>
              <a:rPr lang="en-US" sz="1400" dirty="0">
                <a:solidFill>
                  <a:srgbClr val="01A982"/>
                </a:solidFill>
              </a:rPr>
              <a:t> </a:t>
            </a:r>
          </a:p>
          <a:p>
            <a:r>
              <a:rPr lang="en-US" sz="1400" dirty="0">
                <a:solidFill>
                  <a:srgbClr val="01A982"/>
                </a:solidFill>
                <a:hlinkClick r:id="rId6">
                  <a:extLst>
                    <a:ext uri="{A12FA001-AC4F-418D-AE19-62706E023703}">
                      <ahyp:hlinkClr xmlns:ahyp="http://schemas.microsoft.com/office/drawing/2018/hyperlinkcolor" val="tx"/>
                    </a:ext>
                  </a:extLst>
                </a:hlinkClick>
              </a:rPr>
              <a:t>https://techlibrary.hpe.com/us/en/enterprise/servers/supportmatrix/index.aspx</a:t>
            </a:r>
            <a:r>
              <a:rPr lang="en-US" sz="1400" dirty="0">
                <a:solidFill>
                  <a:srgbClr val="01A982"/>
                </a:solidFill>
              </a:rPr>
              <a:t> </a:t>
            </a:r>
          </a:p>
        </p:txBody>
      </p:sp>
      <p:pic>
        <p:nvPicPr>
          <p:cNvPr id="21" name="Picture 10" descr="Red Hat logo and symbol, meaning, history, PNG">
            <a:extLst>
              <a:ext uri="{FF2B5EF4-FFF2-40B4-BE49-F238E27FC236}">
                <a16:creationId xmlns:a16="http://schemas.microsoft.com/office/drawing/2014/main" id="{BE85BDD2-FECC-F1E2-DB65-29E32F8220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9330" y="1382848"/>
            <a:ext cx="2367870" cy="13319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icrosoft Logo, symbol, meaning, history, PNG, brand">
            <a:extLst>
              <a:ext uri="{FF2B5EF4-FFF2-40B4-BE49-F238E27FC236}">
                <a16:creationId xmlns:a16="http://schemas.microsoft.com/office/drawing/2014/main" id="{60136C74-B0AF-B0E2-D4D6-228C0ECF0F3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5461" b="25005"/>
          <a:stretch/>
        </p:blipFill>
        <p:spPr bwMode="auto">
          <a:xfrm>
            <a:off x="3571874" y="1796811"/>
            <a:ext cx="2224087" cy="6196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Vmware Png Logo - Free Transparent PNG Logos">
            <a:extLst>
              <a:ext uri="{FF2B5EF4-FFF2-40B4-BE49-F238E27FC236}">
                <a16:creationId xmlns:a16="http://schemas.microsoft.com/office/drawing/2014/main" id="{6D53A0B9-3497-02E4-52E3-5C8E48DF05D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71874" y="3358393"/>
            <a:ext cx="2224087" cy="5121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DDA8017-6965-5AEF-98BD-E527A806C8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98423" y="3541434"/>
            <a:ext cx="1913872" cy="3446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5EF3EE0-6FF8-5BDF-25A7-B2C52E34CA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1696" y="4874732"/>
            <a:ext cx="2074265" cy="48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62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136DE25-8BBB-4B73-A53A-C4A63E06E293}"/>
              </a:ext>
            </a:extLst>
          </p:cNvPr>
          <p:cNvGraphicFramePr>
            <a:graphicFrameLocks noChangeAspect="1"/>
          </p:cNvGraphicFramePr>
          <p:nvPr>
            <p:custDataLst>
              <p:tags r:id="rId1"/>
            </p:custDataLst>
            <p:extLst>
              <p:ext uri="{D42A27DB-BD31-4B8C-83A1-F6EECF244321}">
                <p14:modId xmlns:p14="http://schemas.microsoft.com/office/powerpoint/2010/main" val="1597288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1136DE25-8BBB-4B73-A53A-C4A63E06E2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group of people sitting around a table&#10;&#10;Description automatically generated with medium confidence">
            <a:extLst>
              <a:ext uri="{FF2B5EF4-FFF2-40B4-BE49-F238E27FC236}">
                <a16:creationId xmlns:a16="http://schemas.microsoft.com/office/drawing/2014/main" id="{6F8A944C-89A2-7298-B076-72868CCA6D35}"/>
              </a:ext>
            </a:extLst>
          </p:cNvPr>
          <p:cNvPicPr>
            <a:picLocks noChangeAspect="1"/>
          </p:cNvPicPr>
          <p:nvPr/>
        </p:nvPicPr>
        <p:blipFill rotWithShape="1">
          <a:blip r:embed="rId6">
            <a:extLst>
              <a:ext uri="{28A0092B-C50C-407E-A947-70E740481C1C}">
                <a14:useLocalDpi xmlns:a14="http://schemas.microsoft.com/office/drawing/2010/main" val="0"/>
              </a:ext>
            </a:extLst>
          </a:blip>
          <a:srcRect l="39639" r="11602"/>
          <a:stretch/>
        </p:blipFill>
        <p:spPr>
          <a:xfrm>
            <a:off x="7153835" y="0"/>
            <a:ext cx="5038165" cy="6890666"/>
          </a:xfrm>
          <a:prstGeom prst="rect">
            <a:avLst/>
          </a:prstGeom>
        </p:spPr>
      </p:pic>
      <p:sp>
        <p:nvSpPr>
          <p:cNvPr id="2" name="Slide Number Placeholder 1"/>
          <p:cNvSpPr>
            <a:spLocks noGrp="1"/>
          </p:cNvSpPr>
          <p:nvPr>
            <p:ph type="sldNum" sz="quarter" idx="11"/>
          </p:nvPr>
        </p:nvSpPr>
        <p:spPr/>
        <p:txBody>
          <a:bodyPr/>
          <a:lstStyle/>
          <a:p>
            <a:pPr defTabSz="1088421"/>
            <a:fld id="{104FC826-72BB-4AF1-BA01-A94F7396A7DC}" type="slidenum">
              <a:rPr lang="en-US" smtClean="0">
                <a:solidFill>
                  <a:schemeClr val="bg1"/>
                </a:solidFill>
              </a:rPr>
              <a:pPr defTabSz="1088421"/>
              <a:t>5</a:t>
            </a:fld>
            <a:endParaRPr lang="en-US">
              <a:solidFill>
                <a:schemeClr val="bg1"/>
              </a:solidFill>
            </a:endParaRPr>
          </a:p>
        </p:txBody>
      </p:sp>
      <p:sp>
        <p:nvSpPr>
          <p:cNvPr id="3" name="Footer Placeholder 2"/>
          <p:cNvSpPr>
            <a:spLocks noGrp="1"/>
          </p:cNvSpPr>
          <p:nvPr>
            <p:ph type="ftr" sz="quarter" idx="10"/>
          </p:nvPr>
        </p:nvSpPr>
        <p:spPr/>
        <p:txBody>
          <a:bodyPr/>
          <a:lstStyle/>
          <a:p>
            <a:r>
              <a:rPr lang="en-US">
                <a:solidFill>
                  <a:schemeClr val="bg1"/>
                </a:solidFill>
              </a:rPr>
              <a:t>Confidential | Authorized HPE Partner Use Only</a:t>
            </a:r>
          </a:p>
        </p:txBody>
      </p:sp>
      <p:sp>
        <p:nvSpPr>
          <p:cNvPr id="5" name="TextBox 4">
            <a:extLst>
              <a:ext uri="{FF2B5EF4-FFF2-40B4-BE49-F238E27FC236}">
                <a16:creationId xmlns:a16="http://schemas.microsoft.com/office/drawing/2014/main" id="{7AC07785-E05B-00E5-2EC3-258A70FCB8FF}"/>
              </a:ext>
            </a:extLst>
          </p:cNvPr>
          <p:cNvSpPr txBox="1"/>
          <p:nvPr/>
        </p:nvSpPr>
        <p:spPr>
          <a:xfrm>
            <a:off x="415852" y="4192805"/>
            <a:ext cx="4513234" cy="1068154"/>
          </a:xfrm>
          <a:prstGeom prst="rect">
            <a:avLst/>
          </a:prstGeom>
          <a:noFill/>
          <a:ln w="57150">
            <a:noFill/>
            <a:miter lim="800000"/>
          </a:ln>
        </p:spPr>
        <p:txBody>
          <a:bodyPr wrap="square" lIns="90000" tIns="90000" rIns="90000" bIns="90000" rtlCol="0" anchor="ctr" anchorCtr="0">
            <a:spAutoFit/>
          </a:bodyPr>
          <a:lstStyle/>
          <a:p>
            <a:pPr marL="0" indent="0">
              <a:lnSpc>
                <a:spcPct val="90000"/>
              </a:lnSpc>
              <a:spcBef>
                <a:spcPts val="400"/>
              </a:spcBef>
              <a:buFont typeface="MetricHPE" panose="020B0503030202060203" pitchFamily="34" charset="0"/>
              <a:buNone/>
            </a:pPr>
            <a:r>
              <a:rPr lang="en-US" sz="3200">
                <a:latin typeface="MetricHPE Light" panose="020B0303030202060203" pitchFamily="34" charset="77"/>
              </a:rPr>
              <a:t>Data-first modernization makes it possible.</a:t>
            </a:r>
          </a:p>
        </p:txBody>
      </p:sp>
      <p:sp>
        <p:nvSpPr>
          <p:cNvPr id="6" name="Title Placeholder 1">
            <a:extLst>
              <a:ext uri="{FF2B5EF4-FFF2-40B4-BE49-F238E27FC236}">
                <a16:creationId xmlns:a16="http://schemas.microsoft.com/office/drawing/2014/main" id="{435A33C1-5105-87EF-12C9-696D3BE084E6}"/>
              </a:ext>
            </a:extLst>
          </p:cNvPr>
          <p:cNvSpPr txBox="1">
            <a:spLocks/>
          </p:cNvSpPr>
          <p:nvPr/>
        </p:nvSpPr>
        <p:spPr>
          <a:xfrm>
            <a:off x="509371" y="1160925"/>
            <a:ext cx="6952905" cy="3125399"/>
          </a:xfrm>
          <a:prstGeom prst="rect">
            <a:avLst/>
          </a:prstGeom>
          <a:ln w="57150">
            <a:noFill/>
            <a:miter lim="800000"/>
          </a:ln>
        </p:spPr>
        <p:txBody>
          <a:bodyPr vert="horz" lIns="0" tIns="432000" rIns="0" bIns="0" rtlCol="0" anchor="ctr" anchorCtr="0">
            <a:noAutofit/>
          </a:bodyPr>
          <a:lstStyle>
            <a:lvl1pPr algn="ctr" defTabSz="914400" rtl="0" eaLnBrk="1" latinLnBrk="0" hangingPunct="1">
              <a:lnSpc>
                <a:spcPct val="75000"/>
              </a:lnSpc>
              <a:spcBef>
                <a:spcPct val="0"/>
              </a:spcBef>
              <a:buNone/>
              <a:defRPr sz="17000" b="1" kern="1200" cap="none" baseline="0">
                <a:blipFill dpi="0" rotWithShape="1">
                  <a:blip r:embed="rId7"/>
                  <a:srcRect/>
                  <a:stretch>
                    <a:fillRect/>
                  </a:stretch>
                </a:blipFill>
                <a:latin typeface="MetricHPE" panose="020B0503030202060203" pitchFamily="34" charset="0"/>
                <a:ea typeface="+mj-ea"/>
                <a:cs typeface="+mj-cs"/>
                <a:sym typeface="MetricHPE" panose="020B0503030202060203" pitchFamily="34" charset="0"/>
              </a:defRPr>
            </a:lvl1pPr>
          </a:lstStyle>
          <a:p>
            <a:pPr algn="l">
              <a:lnSpc>
                <a:spcPct val="70000"/>
              </a:lnSpc>
            </a:pPr>
            <a:r>
              <a:rPr lang="en-US" sz="7800"/>
              <a:t>Digital </a:t>
            </a:r>
          </a:p>
          <a:p>
            <a:pPr algn="l">
              <a:lnSpc>
                <a:spcPct val="70000"/>
              </a:lnSpc>
            </a:pPr>
            <a:r>
              <a:rPr lang="en-US" sz="7800"/>
              <a:t>transformation</a:t>
            </a:r>
          </a:p>
          <a:p>
            <a:pPr algn="l">
              <a:lnSpc>
                <a:spcPct val="70000"/>
              </a:lnSpc>
            </a:pPr>
            <a:r>
              <a:rPr lang="en-US" sz="7800"/>
              <a:t>is essential.</a:t>
            </a:r>
          </a:p>
        </p:txBody>
      </p:sp>
    </p:spTree>
    <p:extLst>
      <p:ext uri="{BB962C8B-B14F-4D97-AF65-F5344CB8AC3E}">
        <p14:creationId xmlns:p14="http://schemas.microsoft.com/office/powerpoint/2010/main" val="115339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BA064C2-EB2B-4CAF-ABF2-768A42614DC2}"/>
              </a:ext>
            </a:extLst>
          </p:cNvPr>
          <p:cNvGraphicFramePr>
            <a:graphicFrameLocks noChangeAspect="1"/>
          </p:cNvGraphicFramePr>
          <p:nvPr>
            <p:custDataLst>
              <p:tags r:id="rId1"/>
            </p:custDataLst>
            <p:extLst>
              <p:ext uri="{D42A27DB-BD31-4B8C-83A1-F6EECF244321}">
                <p14:modId xmlns:p14="http://schemas.microsoft.com/office/powerpoint/2010/main" val="21185506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3BA064C2-EB2B-4CAF-ABF2-768A42614DC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4" name="Picture 23" descr="A group of people sitting around a table&#10;&#10;Description automatically generated with medium confidence">
            <a:extLst>
              <a:ext uri="{FF2B5EF4-FFF2-40B4-BE49-F238E27FC236}">
                <a16:creationId xmlns:a16="http://schemas.microsoft.com/office/drawing/2014/main" id="{377407F4-A550-1764-6FE4-E2AEA3BF118E}"/>
              </a:ext>
            </a:extLst>
          </p:cNvPr>
          <p:cNvPicPr>
            <a:picLocks noChangeAspect="1"/>
          </p:cNvPicPr>
          <p:nvPr/>
        </p:nvPicPr>
        <p:blipFill rotWithShape="1">
          <a:blip r:embed="rId7">
            <a:extLst>
              <a:ext uri="{28A0092B-C50C-407E-A947-70E740481C1C}">
                <a14:useLocalDpi xmlns:a14="http://schemas.microsoft.com/office/drawing/2010/main" val="0"/>
              </a:ext>
            </a:extLst>
          </a:blip>
          <a:srcRect l="39639" r="11602"/>
          <a:stretch/>
        </p:blipFill>
        <p:spPr>
          <a:xfrm>
            <a:off x="7153835" y="0"/>
            <a:ext cx="5038165" cy="6858000"/>
          </a:xfrm>
          <a:prstGeom prst="rect">
            <a:avLst/>
          </a:prstGeom>
        </p:spPr>
      </p:pic>
      <p:sp>
        <p:nvSpPr>
          <p:cNvPr id="2" name="Slide Number Placeholder 1"/>
          <p:cNvSpPr>
            <a:spLocks noGrp="1"/>
          </p:cNvSpPr>
          <p:nvPr>
            <p:ph type="sldNum" sz="quarter" idx="11"/>
          </p:nvPr>
        </p:nvSpPr>
        <p:spPr/>
        <p:txBody>
          <a:bodyPr/>
          <a:lstStyle/>
          <a:p>
            <a:pPr defTabSz="1088421"/>
            <a:fld id="{104FC826-72BB-4AF1-BA01-A94F7396A7DC}" type="slidenum">
              <a:rPr lang="en-US" smtClean="0">
                <a:solidFill>
                  <a:schemeClr val="bg1"/>
                </a:solidFill>
              </a:rPr>
              <a:pPr defTabSz="1088421"/>
              <a:t>6</a:t>
            </a:fld>
            <a:endParaRPr lang="en-US">
              <a:solidFill>
                <a:schemeClr val="bg1"/>
              </a:solidFill>
            </a:endParaRPr>
          </a:p>
        </p:txBody>
      </p:sp>
      <p:sp>
        <p:nvSpPr>
          <p:cNvPr id="3" name="Footer Placeholder 2"/>
          <p:cNvSpPr>
            <a:spLocks noGrp="1"/>
          </p:cNvSpPr>
          <p:nvPr>
            <p:ph type="ftr" sz="quarter" idx="10"/>
          </p:nvPr>
        </p:nvSpPr>
        <p:spPr/>
        <p:txBody>
          <a:bodyPr/>
          <a:lstStyle/>
          <a:p>
            <a:r>
              <a:rPr lang="en-US">
                <a:solidFill>
                  <a:schemeClr val="bg1"/>
                </a:solidFill>
              </a:rPr>
              <a:t>Confidential | Authorized HPE Partner Use Only</a:t>
            </a:r>
          </a:p>
        </p:txBody>
      </p:sp>
      <p:grpSp>
        <p:nvGrpSpPr>
          <p:cNvPr id="4" name="Group 3">
            <a:extLst>
              <a:ext uri="{FF2B5EF4-FFF2-40B4-BE49-F238E27FC236}">
                <a16:creationId xmlns:a16="http://schemas.microsoft.com/office/drawing/2014/main" id="{70D655DF-8AE2-D8ED-859B-84CC998AF6D2}"/>
              </a:ext>
            </a:extLst>
          </p:cNvPr>
          <p:cNvGrpSpPr/>
          <p:nvPr/>
        </p:nvGrpSpPr>
        <p:grpSpPr>
          <a:xfrm>
            <a:off x="356477" y="3180330"/>
            <a:ext cx="6130083" cy="929005"/>
            <a:chOff x="4852829" y="3375111"/>
            <a:chExt cx="6130083" cy="929005"/>
          </a:xfrm>
        </p:grpSpPr>
        <p:sp>
          <p:nvSpPr>
            <p:cNvPr id="7" name="Content Placeholder 21">
              <a:extLst>
                <a:ext uri="{FF2B5EF4-FFF2-40B4-BE49-F238E27FC236}">
                  <a16:creationId xmlns:a16="http://schemas.microsoft.com/office/drawing/2014/main" id="{77C698B4-6BF9-E299-CB17-9A6D048CC215}"/>
                </a:ext>
              </a:extLst>
            </p:cNvPr>
            <p:cNvSpPr txBox="1">
              <a:spLocks/>
            </p:cNvSpPr>
            <p:nvPr/>
          </p:nvSpPr>
          <p:spPr>
            <a:xfrm>
              <a:off x="6941843" y="3464410"/>
              <a:ext cx="4041069" cy="839706"/>
            </a:xfrm>
            <a:prstGeom prst="rect">
              <a:avLst/>
            </a:prstGeom>
            <a:ln w="57150">
              <a:noFill/>
              <a:miter lim="800000"/>
            </a:ln>
          </p:spPr>
          <p:txBody>
            <a:bodyPr vert="horz" lIns="91440" tIns="91440" rIns="9144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spcBef>
                  <a:spcPts val="0"/>
                </a:spcBef>
                <a:spcAft>
                  <a:spcPts val="800"/>
                </a:spcAft>
                <a:buNone/>
              </a:pPr>
              <a:r>
                <a:rPr lang="en-US" sz="18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more likely to beat their competitors </a:t>
              </a:r>
              <a:br>
                <a:rPr lang="en-US" sz="1800">
                  <a:solidFill>
                    <a:schemeClr val="bg1"/>
                  </a:solidFill>
                  <a:latin typeface="MetricHPE Light" panose="020B0303030202060203" pitchFamily="34" charset="77"/>
                  <a:ea typeface="Calibri" panose="020F0502020204030204" pitchFamily="34" charset="0"/>
                  <a:cs typeface="Times New Roman" panose="02020603050405020304" pitchFamily="18" charset="0"/>
                </a:rPr>
              </a:br>
              <a:r>
                <a:rPr lang="en-US" sz="18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to market by multiple quarters</a:t>
              </a:r>
              <a:r>
                <a:rPr lang="en-US" sz="1800" baseline="30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2</a:t>
              </a:r>
              <a:endParaRPr lang="en-US" sz="1800">
                <a:solidFill>
                  <a:schemeClr val="bg1"/>
                </a:solidFill>
                <a:latin typeface="MetricHPE Light" panose="020B0303030202060203" pitchFamily="34" charset="77"/>
                <a:ea typeface="Calibri" panose="020F0502020204030204" pitchFamily="34" charset="0"/>
                <a:cs typeface="Times New Roman" panose="02020603050405020304" pitchFamily="18" charset="0"/>
              </a:endParaRPr>
            </a:p>
          </p:txBody>
        </p:sp>
        <p:sp>
          <p:nvSpPr>
            <p:cNvPr id="9" name="Rectangle 4">
              <a:extLst>
                <a:ext uri="{FF2B5EF4-FFF2-40B4-BE49-F238E27FC236}">
                  <a16:creationId xmlns:a16="http://schemas.microsoft.com/office/drawing/2014/main" id="{D8B4324F-D6B1-7BB4-B9D0-9CC6BC00C3C0}"/>
                </a:ext>
              </a:extLst>
            </p:cNvPr>
            <p:cNvSpPr/>
            <p:nvPr/>
          </p:nvSpPr>
          <p:spPr bwMode="ltGray">
            <a:xfrm>
              <a:off x="4852829" y="3375111"/>
              <a:ext cx="2501114" cy="904554"/>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90000"/>
                </a:lnSpc>
              </a:pPr>
              <a:r>
                <a:rPr lang="en-US" sz="7200" b="1" cap="all">
                  <a:solidFill>
                    <a:schemeClr val="bg1"/>
                  </a:solidFill>
                  <a:latin typeface="MetricHPE" panose="020B0503030202060203" pitchFamily="34" charset="77"/>
                </a:rPr>
                <a:t>20X</a:t>
              </a:r>
            </a:p>
          </p:txBody>
        </p:sp>
      </p:grpSp>
      <p:grpSp>
        <p:nvGrpSpPr>
          <p:cNvPr id="10" name="Group 9">
            <a:extLst>
              <a:ext uri="{FF2B5EF4-FFF2-40B4-BE49-F238E27FC236}">
                <a16:creationId xmlns:a16="http://schemas.microsoft.com/office/drawing/2014/main" id="{C473865D-D305-5168-C522-5F58501EFE95}"/>
              </a:ext>
            </a:extLst>
          </p:cNvPr>
          <p:cNvGrpSpPr/>
          <p:nvPr/>
        </p:nvGrpSpPr>
        <p:grpSpPr>
          <a:xfrm>
            <a:off x="356477" y="4372295"/>
            <a:ext cx="5751852" cy="904554"/>
            <a:chOff x="2644286" y="3071397"/>
            <a:chExt cx="5751852" cy="904554"/>
          </a:xfrm>
        </p:grpSpPr>
        <p:sp>
          <p:nvSpPr>
            <p:cNvPr id="11" name="Rectangle 4">
              <a:extLst>
                <a:ext uri="{FF2B5EF4-FFF2-40B4-BE49-F238E27FC236}">
                  <a16:creationId xmlns:a16="http://schemas.microsoft.com/office/drawing/2014/main" id="{17EB40A5-E5F5-552F-4EB0-0EE9939DC51F}"/>
                </a:ext>
              </a:extLst>
            </p:cNvPr>
            <p:cNvSpPr/>
            <p:nvPr/>
          </p:nvSpPr>
          <p:spPr bwMode="ltGray">
            <a:xfrm>
              <a:off x="2644286" y="3071397"/>
              <a:ext cx="2501114" cy="904554"/>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90000"/>
                </a:lnSpc>
              </a:pPr>
              <a:r>
                <a:rPr lang="en-US" sz="7200" b="1" cap="all">
                  <a:solidFill>
                    <a:schemeClr val="bg1"/>
                  </a:solidFill>
                  <a:latin typeface="MetricHPE" panose="020B0503030202060203" pitchFamily="34" charset="77"/>
                </a:rPr>
                <a:t>11X</a:t>
              </a:r>
            </a:p>
          </p:txBody>
        </p:sp>
        <p:sp>
          <p:nvSpPr>
            <p:cNvPr id="12" name="Content Placeholder 21">
              <a:extLst>
                <a:ext uri="{FF2B5EF4-FFF2-40B4-BE49-F238E27FC236}">
                  <a16:creationId xmlns:a16="http://schemas.microsoft.com/office/drawing/2014/main" id="{0411B8C5-D36F-89D2-CFFA-C7BE3C5496F6}"/>
                </a:ext>
              </a:extLst>
            </p:cNvPr>
            <p:cNvSpPr txBox="1">
              <a:spLocks/>
            </p:cNvSpPr>
            <p:nvPr/>
          </p:nvSpPr>
          <p:spPr>
            <a:xfrm>
              <a:off x="4733300" y="3155155"/>
              <a:ext cx="3662838" cy="683264"/>
            </a:xfrm>
            <a:prstGeom prst="rect">
              <a:avLst/>
            </a:prstGeom>
            <a:ln w="57150">
              <a:noFill/>
              <a:miter lim="800000"/>
            </a:ln>
          </p:spPr>
          <p:txBody>
            <a:bodyPr vert="horz" wrap="square" lIns="91440" tIns="91440" rIns="91440" bIns="91440" rtlCol="0">
              <a:sp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spcBef>
                  <a:spcPts val="0"/>
                </a:spcBef>
                <a:spcAft>
                  <a:spcPts val="800"/>
                </a:spcAft>
                <a:buNone/>
              </a:pPr>
              <a:r>
                <a:rPr lang="en-US" sz="18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more likely to beat their revenue goals by 10% or more</a:t>
              </a:r>
              <a:r>
                <a:rPr lang="en-US" sz="1800" baseline="30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2</a:t>
              </a:r>
              <a:r>
                <a:rPr lang="en-US" sz="18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 </a:t>
              </a:r>
              <a:endParaRPr lang="en-US" sz="1800">
                <a:solidFill>
                  <a:schemeClr val="bg1"/>
                </a:solidFill>
                <a:latin typeface="MetricHPE Light" panose="020B0303030202060203" pitchFamily="34" charset="77"/>
              </a:endParaRPr>
            </a:p>
          </p:txBody>
        </p:sp>
      </p:grpSp>
      <p:grpSp>
        <p:nvGrpSpPr>
          <p:cNvPr id="13" name="Group 12">
            <a:extLst>
              <a:ext uri="{FF2B5EF4-FFF2-40B4-BE49-F238E27FC236}">
                <a16:creationId xmlns:a16="http://schemas.microsoft.com/office/drawing/2014/main" id="{0D0C918C-945D-45A1-3E46-91BC7E11EE2B}"/>
              </a:ext>
            </a:extLst>
          </p:cNvPr>
          <p:cNvGrpSpPr/>
          <p:nvPr/>
        </p:nvGrpSpPr>
        <p:grpSpPr>
          <a:xfrm>
            <a:off x="356477" y="2006516"/>
            <a:ext cx="6245691" cy="904554"/>
            <a:chOff x="2822700" y="3375111"/>
            <a:chExt cx="6245691" cy="904554"/>
          </a:xfrm>
        </p:grpSpPr>
        <p:sp>
          <p:nvSpPr>
            <p:cNvPr id="14" name="Rectangle 4">
              <a:extLst>
                <a:ext uri="{FF2B5EF4-FFF2-40B4-BE49-F238E27FC236}">
                  <a16:creationId xmlns:a16="http://schemas.microsoft.com/office/drawing/2014/main" id="{1AA2B13A-AE52-F189-91DC-CC2B7B1001A3}"/>
                </a:ext>
              </a:extLst>
            </p:cNvPr>
            <p:cNvSpPr/>
            <p:nvPr/>
          </p:nvSpPr>
          <p:spPr bwMode="ltGray">
            <a:xfrm>
              <a:off x="2822700" y="3375111"/>
              <a:ext cx="2501114" cy="904554"/>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lnSpc>
                  <a:spcPct val="90000"/>
                </a:lnSpc>
              </a:pPr>
              <a:r>
                <a:rPr lang="en-US" sz="7200" b="1" cap="all">
                  <a:solidFill>
                    <a:schemeClr val="bg1"/>
                  </a:solidFill>
                  <a:latin typeface="MetricHPE" panose="020B0503030202060203" pitchFamily="34" charset="77"/>
                </a:rPr>
                <a:t>49%</a:t>
              </a:r>
            </a:p>
          </p:txBody>
        </p:sp>
        <p:sp>
          <p:nvSpPr>
            <p:cNvPr id="15" name="Content Placeholder 21">
              <a:extLst>
                <a:ext uri="{FF2B5EF4-FFF2-40B4-BE49-F238E27FC236}">
                  <a16:creationId xmlns:a16="http://schemas.microsoft.com/office/drawing/2014/main" id="{46FEC040-7972-D0CF-5661-817D12814513}"/>
                </a:ext>
              </a:extLst>
            </p:cNvPr>
            <p:cNvSpPr txBox="1">
              <a:spLocks/>
            </p:cNvSpPr>
            <p:nvPr/>
          </p:nvSpPr>
          <p:spPr>
            <a:xfrm>
              <a:off x="4898059" y="3463739"/>
              <a:ext cx="4170332" cy="683264"/>
            </a:xfrm>
            <a:prstGeom prst="rect">
              <a:avLst/>
            </a:prstGeom>
            <a:ln w="57150">
              <a:noFill/>
              <a:miter lim="800000"/>
            </a:ln>
          </p:spPr>
          <p:txBody>
            <a:bodyPr vert="horz" wrap="square" lIns="91440" tIns="91440" rIns="91440" bIns="91440" rtlCol="0">
              <a:sp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spcBef>
                  <a:spcPts val="0"/>
                </a:spcBef>
                <a:spcAft>
                  <a:spcPts val="800"/>
                </a:spcAft>
                <a:buNone/>
              </a:pPr>
              <a:r>
                <a:rPr lang="en-US" sz="18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more product/service innovation in the last year than their non-data-centric competitors</a:t>
              </a:r>
              <a:r>
                <a:rPr lang="en-US" sz="1800" baseline="300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1</a:t>
              </a:r>
              <a:endParaRPr lang="en-US" sz="1800">
                <a:solidFill>
                  <a:schemeClr val="bg1"/>
                </a:solidFill>
                <a:latin typeface="MetricHPE Light" panose="020B0303030202060203" pitchFamily="34" charset="77"/>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8EFBC460-C5EC-C459-CBB5-AF24B026B959}"/>
              </a:ext>
            </a:extLst>
          </p:cNvPr>
          <p:cNvSpPr txBox="1"/>
          <p:nvPr/>
        </p:nvSpPr>
        <p:spPr>
          <a:xfrm>
            <a:off x="1594202" y="6208868"/>
            <a:ext cx="6290268" cy="341632"/>
          </a:xfrm>
          <a:prstGeom prst="rect">
            <a:avLst/>
          </a:prstGeom>
          <a:noFill/>
          <a:ln w="57150">
            <a:noFill/>
            <a:miter lim="800000"/>
          </a:ln>
        </p:spPr>
        <p:txBody>
          <a:bodyPr wrap="square">
            <a:spAutoFit/>
          </a:bodyPr>
          <a:lstStyle/>
          <a:p>
            <a:pPr marL="0" marR="0" lvl="0" indent="-36576" algn="l" defTabSz="914400" rtl="0" eaLnBrk="1" fontAlgn="auto" latinLnBrk="0" hangingPunct="1">
              <a:lnSpc>
                <a:spcPct val="90000"/>
              </a:lnSpc>
              <a:spcBef>
                <a:spcPts val="0"/>
              </a:spcBef>
              <a:buClrTx/>
              <a:buSzPct val="25000"/>
              <a:buFont typeface="" panose="020B0303030202060203" pitchFamily="34" charset="0"/>
              <a:buChar char=" "/>
              <a:tabLst/>
              <a:defRPr/>
            </a:pPr>
            <a:r>
              <a:rPr lang="en-US" sz="900" strike="noStrike">
                <a:solidFill>
                  <a:schemeClr val="bg1"/>
                </a:solidFill>
                <a:effectLst/>
                <a:ea typeface="Calibri" panose="020F0502020204030204" pitchFamily="34" charset="0"/>
                <a:cs typeface="Times New Roman" panose="02020603050405020304" pitchFamily="18" charset="0"/>
              </a:rPr>
              <a:t>1. “The impact of agility: How to shape your organization to compete” (McKinsey, May 2021)</a:t>
            </a:r>
          </a:p>
          <a:p>
            <a:pPr marL="0" marR="0" lvl="0" indent="-36576" algn="l" defTabSz="914400" rtl="0" eaLnBrk="1" fontAlgn="auto" latinLnBrk="0" hangingPunct="1">
              <a:lnSpc>
                <a:spcPct val="90000"/>
              </a:lnSpc>
              <a:spcBef>
                <a:spcPts val="0"/>
              </a:spcBef>
              <a:buClrTx/>
              <a:buSzPct val="25000"/>
              <a:buFont typeface="" panose="020B0303030202060203" pitchFamily="34" charset="0"/>
              <a:buChar char=" "/>
              <a:tabLst/>
              <a:defRPr/>
            </a:pPr>
            <a:r>
              <a:rPr lang="en-US" sz="900">
                <a:solidFill>
                  <a:schemeClr val="bg1"/>
                </a:solidFill>
                <a:ea typeface="Calibri" panose="020F0502020204030204" pitchFamily="34" charset="0"/>
                <a:cs typeface="Times New Roman" panose="02020603050405020304" pitchFamily="18" charset="0"/>
              </a:rPr>
              <a:t>2. </a:t>
            </a:r>
            <a:r>
              <a:rPr lang="en-US" sz="900">
                <a:solidFill>
                  <a:schemeClr val="bg1"/>
                </a:solidFill>
                <a:effectLst/>
                <a:ea typeface="Calibri" panose="020F0502020204030204" pitchFamily="34" charset="0"/>
                <a:cs typeface="Times New Roman" panose="02020603050405020304" pitchFamily="18" charset="0"/>
              </a:rPr>
              <a:t>“Why Being a Data-first Leader Matters.” Enterprise Strategy Group, a division of TechTarget, 2022)</a:t>
            </a:r>
          </a:p>
        </p:txBody>
      </p:sp>
      <p:sp>
        <p:nvSpPr>
          <p:cNvPr id="17" name="TextBox 16">
            <a:extLst>
              <a:ext uri="{FF2B5EF4-FFF2-40B4-BE49-F238E27FC236}">
                <a16:creationId xmlns:a16="http://schemas.microsoft.com/office/drawing/2014/main" id="{3CFD55C0-65BA-2711-9180-BA8CEBCFB0EF}"/>
              </a:ext>
            </a:extLst>
          </p:cNvPr>
          <p:cNvSpPr txBox="1"/>
          <p:nvPr/>
        </p:nvSpPr>
        <p:spPr>
          <a:xfrm>
            <a:off x="780691" y="1167991"/>
            <a:ext cx="5483046" cy="569556"/>
          </a:xfrm>
          <a:prstGeom prst="rect">
            <a:avLst/>
          </a:prstGeom>
          <a:noFill/>
          <a:ln w="57150">
            <a:noFill/>
            <a:miter lim="800000"/>
          </a:ln>
        </p:spPr>
        <p:txBody>
          <a:bodyPr wrap="square" lIns="90000" tIns="90000" rIns="90000" bIns="90000" rtlCol="0" anchor="ctr" anchorCtr="0">
            <a:spAutoFit/>
          </a:bodyPr>
          <a:lstStyle/>
          <a:p>
            <a:pPr marL="0" indent="0">
              <a:lnSpc>
                <a:spcPct val="90000"/>
              </a:lnSpc>
              <a:spcBef>
                <a:spcPts val="400"/>
              </a:spcBef>
              <a:buFont typeface="MetricHPE" panose="020B0503030202060203" pitchFamily="34" charset="0"/>
              <a:buNone/>
            </a:pPr>
            <a:r>
              <a:rPr lang="en-US" sz="2800">
                <a:solidFill>
                  <a:schemeClr val="bg1"/>
                </a:solidFill>
                <a:latin typeface="MetricHPE Light" panose="020B0303030202060203" pitchFamily="34" charset="77"/>
              </a:rPr>
              <a:t>Data-first-led organizations</a:t>
            </a:r>
          </a:p>
        </p:txBody>
      </p:sp>
      <p:sp>
        <p:nvSpPr>
          <p:cNvPr id="21" name="Content Placeholder 21">
            <a:extLst>
              <a:ext uri="{FF2B5EF4-FFF2-40B4-BE49-F238E27FC236}">
                <a16:creationId xmlns:a16="http://schemas.microsoft.com/office/drawing/2014/main" id="{BDD7CF8E-68E0-45B2-A782-9F6D5EA0AA3A}"/>
              </a:ext>
            </a:extLst>
          </p:cNvPr>
          <p:cNvSpPr txBox="1">
            <a:spLocks/>
          </p:cNvSpPr>
          <p:nvPr/>
        </p:nvSpPr>
        <p:spPr>
          <a:xfrm>
            <a:off x="809709" y="1737547"/>
            <a:ext cx="1050544" cy="433965"/>
          </a:xfrm>
          <a:prstGeom prst="rect">
            <a:avLst/>
          </a:prstGeom>
          <a:ln w="57150">
            <a:noFill/>
            <a:miter lim="800000"/>
          </a:ln>
        </p:spPr>
        <p:txBody>
          <a:bodyPr vert="horz" wrap="square" lIns="91440" tIns="91440" rIns="91440" bIns="91440" rtlCol="0">
            <a:sp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spcBef>
                <a:spcPts val="0"/>
              </a:spcBef>
              <a:spcAft>
                <a:spcPts val="800"/>
              </a:spcAft>
              <a:buFont typeface="" panose="020B0303030202060203" pitchFamily="34" charset="0"/>
              <a:buNone/>
            </a:pPr>
            <a:r>
              <a:rPr lang="en-US" sz="18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have</a:t>
            </a:r>
          </a:p>
        </p:txBody>
      </p:sp>
      <p:sp>
        <p:nvSpPr>
          <p:cNvPr id="22" name="Content Placeholder 21">
            <a:extLst>
              <a:ext uri="{FF2B5EF4-FFF2-40B4-BE49-F238E27FC236}">
                <a16:creationId xmlns:a16="http://schemas.microsoft.com/office/drawing/2014/main" id="{58E013E8-A41E-60B1-228F-8DCDA1EC118B}"/>
              </a:ext>
            </a:extLst>
          </p:cNvPr>
          <p:cNvSpPr txBox="1">
            <a:spLocks/>
          </p:cNvSpPr>
          <p:nvPr/>
        </p:nvSpPr>
        <p:spPr>
          <a:xfrm>
            <a:off x="809709" y="2913204"/>
            <a:ext cx="1050544" cy="433965"/>
          </a:xfrm>
          <a:prstGeom prst="rect">
            <a:avLst/>
          </a:prstGeom>
          <a:ln w="57150">
            <a:noFill/>
            <a:miter lim="800000"/>
          </a:ln>
        </p:spPr>
        <p:txBody>
          <a:bodyPr vert="horz" wrap="square" lIns="91440" tIns="91440" rIns="91440" bIns="91440" rtlCol="0">
            <a:sp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spcBef>
                <a:spcPts val="0"/>
              </a:spcBef>
              <a:spcAft>
                <a:spcPts val="800"/>
              </a:spcAft>
              <a:buFont typeface="" panose="020B0303030202060203" pitchFamily="34" charset="0"/>
              <a:buNone/>
            </a:pPr>
            <a:r>
              <a:rPr lang="en-US" sz="18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are</a:t>
            </a:r>
          </a:p>
        </p:txBody>
      </p:sp>
      <p:sp>
        <p:nvSpPr>
          <p:cNvPr id="23" name="Content Placeholder 21">
            <a:extLst>
              <a:ext uri="{FF2B5EF4-FFF2-40B4-BE49-F238E27FC236}">
                <a16:creationId xmlns:a16="http://schemas.microsoft.com/office/drawing/2014/main" id="{6E14B199-6B19-497E-5BC2-61EACF01A950}"/>
              </a:ext>
            </a:extLst>
          </p:cNvPr>
          <p:cNvSpPr txBox="1">
            <a:spLocks/>
          </p:cNvSpPr>
          <p:nvPr/>
        </p:nvSpPr>
        <p:spPr>
          <a:xfrm>
            <a:off x="809709" y="4084884"/>
            <a:ext cx="1050544" cy="433965"/>
          </a:xfrm>
          <a:prstGeom prst="rect">
            <a:avLst/>
          </a:prstGeom>
          <a:ln w="57150">
            <a:noFill/>
            <a:miter lim="800000"/>
          </a:ln>
        </p:spPr>
        <p:txBody>
          <a:bodyPr vert="horz" wrap="square" lIns="91440" tIns="91440" rIns="91440" bIns="91440" rtlCol="0">
            <a:sp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sym typeface="MetricHPE" panose="020B0503030202060203" pitchFamily="34" charset="0"/>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sym typeface="MetricHPE" panose="020B0503030202060203" pitchFamily="34" charset="0"/>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sym typeface="MetricHPE" panose="020B0503030202060203" pitchFamily="34" charset="0"/>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sym typeface="MetricHPE" panose="020B0503030202060203" pitchFamily="34" charset="0"/>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spcBef>
                <a:spcPts val="0"/>
              </a:spcBef>
              <a:spcAft>
                <a:spcPts val="800"/>
              </a:spcAft>
              <a:buFont typeface="" panose="020B0303030202060203" pitchFamily="34" charset="0"/>
              <a:buNone/>
            </a:pPr>
            <a:r>
              <a:rPr lang="en-US" sz="1800">
                <a:solidFill>
                  <a:schemeClr val="bg1"/>
                </a:solidFill>
                <a:latin typeface="MetricHPE Light" panose="020B0303030202060203" pitchFamily="34" charset="77"/>
                <a:ea typeface="Calibri" panose="020F0502020204030204" pitchFamily="34" charset="0"/>
                <a:cs typeface="Times New Roman" panose="02020603050405020304" pitchFamily="18" charset="0"/>
              </a:rPr>
              <a:t>are</a:t>
            </a:r>
          </a:p>
        </p:txBody>
      </p:sp>
      <p:sp>
        <p:nvSpPr>
          <p:cNvPr id="25" name="Element">
            <a:extLst>
              <a:ext uri="{FF2B5EF4-FFF2-40B4-BE49-F238E27FC236}">
                <a16:creationId xmlns:a16="http://schemas.microsoft.com/office/drawing/2014/main" id="{0B2D40B3-7C47-7C03-4563-5379846B2DF7}"/>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Tree>
    <p:extLst>
      <p:ext uri="{BB962C8B-B14F-4D97-AF65-F5344CB8AC3E}">
        <p14:creationId xmlns:p14="http://schemas.microsoft.com/office/powerpoint/2010/main" val="204872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7909FE4-CAD1-4F65-A6DC-8F234D3F68AA}"/>
              </a:ext>
            </a:extLst>
          </p:cNvPr>
          <p:cNvGraphicFramePr>
            <a:graphicFrameLocks noChangeAspect="1"/>
          </p:cNvGraphicFramePr>
          <p:nvPr>
            <p:custDataLst>
              <p:tags r:id="rId1"/>
            </p:custDataLst>
            <p:extLst>
              <p:ext uri="{D42A27DB-BD31-4B8C-83A1-F6EECF244321}">
                <p14:modId xmlns:p14="http://schemas.microsoft.com/office/powerpoint/2010/main" val="4187287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C7909FE4-CAD1-4F65-A6DC-8F234D3F68A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51827AB-70AC-6A8E-D8EE-A62158DB5F88}"/>
              </a:ext>
            </a:extLst>
          </p:cNvPr>
          <p:cNvSpPr>
            <a:spLocks noGrp="1"/>
          </p:cNvSpPr>
          <p:nvPr>
            <p:ph type="sldNum" sz="quarter" idx="11"/>
          </p:nvPr>
        </p:nvSpPr>
        <p:spPr/>
        <p:txBody>
          <a:bodyPr/>
          <a:lstStyle/>
          <a:p>
            <a:pPr defTabSz="1088421"/>
            <a:fld id="{104FC826-72BB-4AF1-BA01-A94F7396A7DC}" type="slidenum">
              <a:rPr lang="en-US" smtClean="0">
                <a:solidFill>
                  <a:prstClr val="white"/>
                </a:solidFill>
              </a:rPr>
              <a:pPr defTabSz="1088421"/>
              <a:t>7</a:t>
            </a:fld>
            <a:endParaRPr lang="en-US">
              <a:solidFill>
                <a:prstClr val="white"/>
              </a:solidFill>
            </a:endParaRPr>
          </a:p>
        </p:txBody>
      </p:sp>
      <p:sp>
        <p:nvSpPr>
          <p:cNvPr id="4" name="Footer Placeholder 3">
            <a:extLst>
              <a:ext uri="{FF2B5EF4-FFF2-40B4-BE49-F238E27FC236}">
                <a16:creationId xmlns:a16="http://schemas.microsoft.com/office/drawing/2014/main" id="{E5B27F32-A2C2-7188-B069-3E0025403CF4}"/>
              </a:ext>
            </a:extLst>
          </p:cNvPr>
          <p:cNvSpPr>
            <a:spLocks noGrp="1"/>
          </p:cNvSpPr>
          <p:nvPr>
            <p:ph type="ftr" sz="quarter" idx="10"/>
          </p:nvPr>
        </p:nvSpPr>
        <p:spPr/>
        <p:txBody>
          <a:bodyPr/>
          <a:lstStyle/>
          <a:p>
            <a:r>
              <a:rPr lang="en-US">
                <a:solidFill>
                  <a:prstClr val="white"/>
                </a:solidFill>
              </a:rPr>
              <a:t>Confidential | Authorized HPE Partner Use Only</a:t>
            </a:r>
          </a:p>
        </p:txBody>
      </p:sp>
      <p:sp>
        <p:nvSpPr>
          <p:cNvPr id="14" name="TextBox 13">
            <a:extLst>
              <a:ext uri="{FF2B5EF4-FFF2-40B4-BE49-F238E27FC236}">
                <a16:creationId xmlns:a16="http://schemas.microsoft.com/office/drawing/2014/main" id="{687C87A3-FB85-E63E-EE50-686C69C55726}"/>
              </a:ext>
            </a:extLst>
          </p:cNvPr>
          <p:cNvSpPr txBox="1"/>
          <p:nvPr/>
        </p:nvSpPr>
        <p:spPr>
          <a:xfrm>
            <a:off x="-856527" y="5200166"/>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30" name="TextBox 29">
            <a:extLst>
              <a:ext uri="{FF2B5EF4-FFF2-40B4-BE49-F238E27FC236}">
                <a16:creationId xmlns:a16="http://schemas.microsoft.com/office/drawing/2014/main" id="{BDB18EE4-9214-6EBB-62CE-D74DE1CE3D13}"/>
              </a:ext>
            </a:extLst>
          </p:cNvPr>
          <p:cNvSpPr txBox="1"/>
          <p:nvPr/>
        </p:nvSpPr>
        <p:spPr>
          <a:xfrm>
            <a:off x="0" y="1339078"/>
            <a:ext cx="4886599" cy="756000"/>
          </a:xfrm>
          <a:prstGeom prst="rect">
            <a:avLst/>
          </a:prstGeom>
          <a:solidFill>
            <a:schemeClr val="bg1">
              <a:lumMod val="75000"/>
            </a:schemeClr>
          </a:solidFill>
          <a:ln w="57150">
            <a:noFill/>
            <a:miter lim="800000"/>
          </a:ln>
        </p:spPr>
        <p:txBody>
          <a:bodyPr wrap="square" lIns="252000" tIns="90000" rIns="1476000" bIns="90000" rtlCol="0" anchor="ctr" anchorCtr="0">
            <a:noAutofit/>
          </a:bodyPr>
          <a:lstStyle/>
          <a:p>
            <a:pPr algn="ctr">
              <a:lnSpc>
                <a:spcPct val="90000"/>
              </a:lnSpc>
              <a:buFont typeface="MetricHPE" panose="020B0503030202060203" pitchFamily="34" charset="0"/>
              <a:buNone/>
              <a:defRPr/>
            </a:pPr>
            <a:r>
              <a:rPr lang="en-US" sz="2200" b="1">
                <a:solidFill>
                  <a:srgbClr val="787871">
                    <a:lumMod val="50000"/>
                  </a:srgbClr>
                </a:solidFill>
                <a:sym typeface="MetricHPE" panose="020B0503030202060203" pitchFamily="34" charset="0"/>
              </a:rPr>
              <a:t>Centralized</a:t>
            </a:r>
          </a:p>
          <a:p>
            <a:pPr algn="ctr">
              <a:lnSpc>
                <a:spcPct val="90000"/>
              </a:lnSpc>
              <a:buFont typeface="MetricHPE" panose="020B0503030202060203" pitchFamily="34" charset="0"/>
              <a:buNone/>
              <a:defRPr/>
            </a:pPr>
            <a:r>
              <a:rPr lang="en-US" sz="2000">
                <a:solidFill>
                  <a:srgbClr val="787871">
                    <a:lumMod val="50000"/>
                  </a:srgbClr>
                </a:solidFill>
                <a:latin typeface="MetricHPE Light" panose="020B0303030202060203" pitchFamily="34" charset="77"/>
                <a:sym typeface="MetricHPE" panose="020B0503030202060203" pitchFamily="34" charset="0"/>
              </a:rPr>
              <a:t>architecture</a:t>
            </a:r>
          </a:p>
        </p:txBody>
      </p:sp>
      <p:sp>
        <p:nvSpPr>
          <p:cNvPr id="31" name="TextBox 30">
            <a:extLst>
              <a:ext uri="{FF2B5EF4-FFF2-40B4-BE49-F238E27FC236}">
                <a16:creationId xmlns:a16="http://schemas.microsoft.com/office/drawing/2014/main" id="{28820B8C-8937-E34E-4521-3DA800DEF269}"/>
              </a:ext>
            </a:extLst>
          </p:cNvPr>
          <p:cNvSpPr txBox="1"/>
          <p:nvPr/>
        </p:nvSpPr>
        <p:spPr>
          <a:xfrm>
            <a:off x="-2" y="2277333"/>
            <a:ext cx="4712680" cy="756000"/>
          </a:xfrm>
          <a:prstGeom prst="rect">
            <a:avLst/>
          </a:prstGeom>
          <a:solidFill>
            <a:schemeClr val="bg1">
              <a:lumMod val="75000"/>
            </a:schemeClr>
          </a:solidFill>
          <a:ln w="57150">
            <a:noFill/>
            <a:miter lim="800000"/>
          </a:ln>
        </p:spPr>
        <p:txBody>
          <a:bodyPr wrap="square" lIns="252000" tIns="90000" rIns="1476000" bIns="90000" rtlCol="0" anchor="ctr" anchorCtr="0">
            <a:noAutofit/>
          </a:bodyPr>
          <a:lstStyle>
            <a:defPPr>
              <a:defRPr lang="en-US"/>
            </a:defPPr>
            <a:lvl1pPr marR="0" lvl="0" indent="0" algn="ctr" fontAlgn="auto">
              <a:lnSpc>
                <a:spcPct val="90000"/>
              </a:lnSpc>
              <a:spcBef>
                <a:spcPts val="400"/>
              </a:spcBef>
              <a:spcAft>
                <a:spcPts val="0"/>
              </a:spcAft>
              <a:buClrTx/>
              <a:buSzTx/>
              <a:buFont typeface="MetricHPE" panose="020B0503030202060203" pitchFamily="34" charset="0"/>
              <a:buNone/>
              <a:tabLst/>
              <a:defRPr kumimoji="0" b="1" i="0" u="none" strike="noStrike" cap="none" spc="0" normalizeH="0">
                <a:ln>
                  <a:noFill/>
                </a:ln>
                <a:solidFill>
                  <a:schemeClr val="bg2">
                    <a:lumMod val="50000"/>
                  </a:schemeClr>
                </a:solidFill>
                <a:effectLst/>
                <a:uLnTx/>
                <a:uFillTx/>
              </a:defRPr>
            </a:lvl1pPr>
          </a:lstStyle>
          <a:p>
            <a:pPr>
              <a:spcBef>
                <a:spcPts val="0"/>
              </a:spcBef>
            </a:pPr>
            <a:r>
              <a:rPr lang="en-US" sz="2200">
                <a:solidFill>
                  <a:srgbClr val="787871">
                    <a:lumMod val="50000"/>
                  </a:srgbClr>
                </a:solidFill>
                <a:sym typeface="MetricHPE" panose="020B0503030202060203" pitchFamily="34" charset="0"/>
              </a:rPr>
              <a:t>Complex </a:t>
            </a:r>
          </a:p>
          <a:p>
            <a:pPr>
              <a:spcBef>
                <a:spcPts val="0"/>
              </a:spcBef>
            </a:pPr>
            <a:r>
              <a:rPr lang="en-US" sz="2000" b="0">
                <a:solidFill>
                  <a:srgbClr val="787871">
                    <a:lumMod val="50000"/>
                  </a:srgbClr>
                </a:solidFill>
                <a:latin typeface="MetricHPE Light" panose="020B0303030202060203" pitchFamily="34" charset="77"/>
                <a:sym typeface="MetricHPE" panose="020B0503030202060203" pitchFamily="34" charset="0"/>
              </a:rPr>
              <a:t>management </a:t>
            </a:r>
          </a:p>
        </p:txBody>
      </p:sp>
      <p:sp>
        <p:nvSpPr>
          <p:cNvPr id="32" name="TextBox 31">
            <a:extLst>
              <a:ext uri="{FF2B5EF4-FFF2-40B4-BE49-F238E27FC236}">
                <a16:creationId xmlns:a16="http://schemas.microsoft.com/office/drawing/2014/main" id="{D98F9A7D-BDB1-FF46-E651-FD078F3EFDA7}"/>
              </a:ext>
            </a:extLst>
          </p:cNvPr>
          <p:cNvSpPr txBox="1"/>
          <p:nvPr/>
        </p:nvSpPr>
        <p:spPr>
          <a:xfrm>
            <a:off x="-12574" y="3205854"/>
            <a:ext cx="4725252" cy="756000"/>
          </a:xfrm>
          <a:prstGeom prst="rect">
            <a:avLst/>
          </a:prstGeom>
          <a:solidFill>
            <a:schemeClr val="bg1">
              <a:lumMod val="75000"/>
            </a:schemeClr>
          </a:solidFill>
          <a:ln w="57150">
            <a:noFill/>
            <a:miter lim="800000"/>
          </a:ln>
        </p:spPr>
        <p:txBody>
          <a:bodyPr wrap="none" lIns="252000" tIns="90000" rIns="1476000" bIns="90000" rtlCol="0" anchor="ctr" anchorCtr="0">
            <a:noAutofit/>
          </a:bodyPr>
          <a:lstStyle/>
          <a:p>
            <a:pPr algn="ctr">
              <a:lnSpc>
                <a:spcPct val="90000"/>
              </a:lnSpc>
              <a:defRPr/>
            </a:pPr>
            <a:r>
              <a:rPr lang="en-US" sz="2200" b="1">
                <a:solidFill>
                  <a:srgbClr val="787871">
                    <a:lumMod val="50000"/>
                  </a:srgbClr>
                </a:solidFill>
                <a:sym typeface="MetricHPE" panose="020B0503030202060203" pitchFamily="34" charset="0"/>
              </a:rPr>
              <a:t>Disparate </a:t>
            </a:r>
          </a:p>
          <a:p>
            <a:pPr algn="ctr">
              <a:lnSpc>
                <a:spcPct val="90000"/>
              </a:lnSpc>
              <a:defRPr/>
            </a:pPr>
            <a:r>
              <a:rPr lang="en-US" sz="2000">
                <a:solidFill>
                  <a:srgbClr val="787871">
                    <a:lumMod val="50000"/>
                  </a:srgbClr>
                </a:solidFill>
                <a:latin typeface="MetricHPE Light" panose="020B0303030202060203" pitchFamily="34" charset="77"/>
                <a:sym typeface="MetricHPE" panose="020B0503030202060203" pitchFamily="34" charset="0"/>
              </a:rPr>
              <a:t>security approach</a:t>
            </a:r>
          </a:p>
        </p:txBody>
      </p:sp>
      <p:sp>
        <p:nvSpPr>
          <p:cNvPr id="33" name="TextBox 32">
            <a:extLst>
              <a:ext uri="{FF2B5EF4-FFF2-40B4-BE49-F238E27FC236}">
                <a16:creationId xmlns:a16="http://schemas.microsoft.com/office/drawing/2014/main" id="{5952D791-55DC-0D6D-165E-B512930124DB}"/>
              </a:ext>
            </a:extLst>
          </p:cNvPr>
          <p:cNvSpPr txBox="1"/>
          <p:nvPr/>
        </p:nvSpPr>
        <p:spPr>
          <a:xfrm>
            <a:off x="-5441" y="4139242"/>
            <a:ext cx="4718119" cy="756000"/>
          </a:xfrm>
          <a:prstGeom prst="rect">
            <a:avLst/>
          </a:prstGeom>
          <a:solidFill>
            <a:schemeClr val="bg1">
              <a:lumMod val="75000"/>
            </a:schemeClr>
          </a:solidFill>
          <a:ln w="57150">
            <a:noFill/>
            <a:miter lim="800000"/>
          </a:ln>
        </p:spPr>
        <p:txBody>
          <a:bodyPr wrap="square" lIns="252000" tIns="90000" rIns="1476000" bIns="90000" rtlCol="0" anchor="ctr" anchorCtr="0">
            <a:noAutofit/>
          </a:bodyPr>
          <a:lstStyle>
            <a:defPPr>
              <a:defRPr lang="en-US"/>
            </a:defPPr>
            <a:lvl1pPr marR="0" lvl="0" indent="0" algn="ctr" fontAlgn="auto">
              <a:lnSpc>
                <a:spcPct val="90000"/>
              </a:lnSpc>
              <a:spcBef>
                <a:spcPts val="400"/>
              </a:spcBef>
              <a:spcAft>
                <a:spcPts val="0"/>
              </a:spcAft>
              <a:buClrTx/>
              <a:buSzTx/>
              <a:buFont typeface="MetricHPE" panose="020B0503030202060203" pitchFamily="34" charset="0"/>
              <a:buNone/>
              <a:tabLst/>
              <a:defRPr kumimoji="0" b="1" i="0" u="none" strike="noStrike" cap="none" spc="0" normalizeH="0">
                <a:ln>
                  <a:noFill/>
                </a:ln>
                <a:solidFill>
                  <a:schemeClr val="bg2">
                    <a:lumMod val="50000"/>
                  </a:schemeClr>
                </a:solidFill>
                <a:effectLst/>
                <a:uLnTx/>
                <a:uFillTx/>
              </a:defRPr>
            </a:lvl1pPr>
          </a:lstStyle>
          <a:p>
            <a:pPr>
              <a:spcBef>
                <a:spcPts val="0"/>
              </a:spcBef>
            </a:pPr>
            <a:r>
              <a:rPr lang="en-US" sz="2200">
                <a:solidFill>
                  <a:srgbClr val="787871">
                    <a:lumMod val="50000"/>
                  </a:srgbClr>
                </a:solidFill>
                <a:sym typeface="MetricHPE" panose="020B0503030202060203" pitchFamily="34" charset="0"/>
              </a:rPr>
              <a:t>Inefficient </a:t>
            </a:r>
          </a:p>
          <a:p>
            <a:pPr>
              <a:spcBef>
                <a:spcPts val="0"/>
              </a:spcBef>
            </a:pPr>
            <a:r>
              <a:rPr lang="en-US" sz="2000" b="0">
                <a:solidFill>
                  <a:srgbClr val="787871">
                    <a:lumMod val="50000"/>
                  </a:srgbClr>
                </a:solidFill>
                <a:latin typeface="MetricHPE Light" panose="020B0303030202060203" pitchFamily="34" charset="77"/>
                <a:sym typeface="MetricHPE" panose="020B0503030202060203" pitchFamily="34" charset="0"/>
              </a:rPr>
              <a:t>general-purpose performance</a:t>
            </a:r>
          </a:p>
        </p:txBody>
      </p:sp>
      <p:sp>
        <p:nvSpPr>
          <p:cNvPr id="34" name="TextBox 33">
            <a:extLst>
              <a:ext uri="{FF2B5EF4-FFF2-40B4-BE49-F238E27FC236}">
                <a16:creationId xmlns:a16="http://schemas.microsoft.com/office/drawing/2014/main" id="{8EF23FFD-409E-0D8D-1E2A-B787E3BB4B82}"/>
              </a:ext>
            </a:extLst>
          </p:cNvPr>
          <p:cNvSpPr txBox="1"/>
          <p:nvPr/>
        </p:nvSpPr>
        <p:spPr>
          <a:xfrm>
            <a:off x="-3" y="5071896"/>
            <a:ext cx="4886602" cy="756000"/>
          </a:xfrm>
          <a:prstGeom prst="rect">
            <a:avLst/>
          </a:prstGeom>
          <a:solidFill>
            <a:schemeClr val="bg1">
              <a:lumMod val="75000"/>
            </a:schemeClr>
          </a:solidFill>
          <a:ln w="57150">
            <a:noFill/>
            <a:miter lim="800000"/>
          </a:ln>
        </p:spPr>
        <p:txBody>
          <a:bodyPr wrap="none" lIns="252000" tIns="90000" rIns="1476000" bIns="90000" rtlCol="0" anchor="ctr" anchorCtr="0">
            <a:noAutofit/>
          </a:bodyPr>
          <a:lstStyle/>
          <a:p>
            <a:pPr algn="ctr">
              <a:lnSpc>
                <a:spcPct val="90000"/>
              </a:lnSpc>
              <a:buFont typeface="MetricHPE" panose="020B0503030202060203" pitchFamily="34" charset="0"/>
              <a:buNone/>
              <a:defRPr/>
            </a:pPr>
            <a:r>
              <a:rPr lang="en-US" sz="2200" b="1">
                <a:solidFill>
                  <a:srgbClr val="787871">
                    <a:lumMod val="50000"/>
                  </a:srgbClr>
                </a:solidFill>
                <a:sym typeface="MetricHPE" panose="020B0503030202060203" pitchFamily="34" charset="0"/>
              </a:rPr>
              <a:t>Rigid and unpredictable</a:t>
            </a:r>
            <a:br>
              <a:rPr lang="en-US" sz="2000" b="1">
                <a:solidFill>
                  <a:srgbClr val="787871">
                    <a:lumMod val="50000"/>
                  </a:srgbClr>
                </a:solidFill>
                <a:sym typeface="MetricHPE" panose="020B0503030202060203" pitchFamily="34" charset="0"/>
              </a:rPr>
            </a:br>
            <a:r>
              <a:rPr lang="en-US" sz="2000">
                <a:solidFill>
                  <a:srgbClr val="787871">
                    <a:lumMod val="50000"/>
                  </a:srgbClr>
                </a:solidFill>
                <a:latin typeface="MetricHPE Light" panose="020B0303030202060203" pitchFamily="34" charset="77"/>
                <a:sym typeface="MetricHPE" panose="020B0503030202060203" pitchFamily="34" charset="0"/>
              </a:rPr>
              <a:t>business model</a:t>
            </a:r>
          </a:p>
        </p:txBody>
      </p:sp>
      <p:sp>
        <p:nvSpPr>
          <p:cNvPr id="35" name="TextBox 34">
            <a:extLst>
              <a:ext uri="{FF2B5EF4-FFF2-40B4-BE49-F238E27FC236}">
                <a16:creationId xmlns:a16="http://schemas.microsoft.com/office/drawing/2014/main" id="{51187DA4-D74F-3AED-062B-2869372E703A}"/>
              </a:ext>
            </a:extLst>
          </p:cNvPr>
          <p:cNvSpPr txBox="1"/>
          <p:nvPr/>
        </p:nvSpPr>
        <p:spPr>
          <a:xfrm>
            <a:off x="7443788" y="2277333"/>
            <a:ext cx="4748212" cy="756000"/>
          </a:xfrm>
          <a:prstGeom prst="rect">
            <a:avLst/>
          </a:prstGeom>
          <a:solidFill>
            <a:srgbClr val="01A982"/>
          </a:solidFill>
          <a:ln w="57150">
            <a:noFill/>
            <a:miter lim="800000"/>
          </a:ln>
        </p:spPr>
        <p:txBody>
          <a:bodyPr wrap="square" lIns="792000" tIns="90000" rIns="90000" bIns="90000" rtlCol="0" anchor="t" anchorCtr="0">
            <a:noAutofit/>
          </a:bodyPr>
          <a:lstStyle/>
          <a:p>
            <a:pPr algn="ctr">
              <a:lnSpc>
                <a:spcPct val="90000"/>
              </a:lnSpc>
              <a:buFont typeface="MetricHPE" panose="020B0503030202060203" pitchFamily="34" charset="0"/>
              <a:buNone/>
              <a:defRPr/>
            </a:pPr>
            <a:r>
              <a:rPr lang="en-US" sz="2200" b="1">
                <a:solidFill>
                  <a:prstClr val="white"/>
                </a:solidFill>
                <a:sym typeface="MetricHPE" panose="020B0503030202060203" pitchFamily="34" charset="0"/>
              </a:rPr>
              <a:t>Simple</a:t>
            </a:r>
            <a:br>
              <a:rPr lang="en-US" sz="2000" b="1">
                <a:solidFill>
                  <a:prstClr val="white"/>
                </a:solidFill>
                <a:sym typeface="MetricHPE" panose="020B0503030202060203" pitchFamily="34" charset="0"/>
              </a:rPr>
            </a:br>
            <a:r>
              <a:rPr lang="en-US" sz="2000">
                <a:solidFill>
                  <a:prstClr val="white"/>
                </a:solidFill>
                <a:latin typeface="MetricHPE Light" panose="020B0303030202060203" pitchFamily="34" charset="77"/>
                <a:sym typeface="MetricHPE" panose="020B0503030202060203" pitchFamily="34" charset="0"/>
              </a:rPr>
              <a:t>cloudlike management</a:t>
            </a:r>
          </a:p>
        </p:txBody>
      </p:sp>
      <p:sp>
        <p:nvSpPr>
          <p:cNvPr id="36" name="TextBox 35">
            <a:extLst>
              <a:ext uri="{FF2B5EF4-FFF2-40B4-BE49-F238E27FC236}">
                <a16:creationId xmlns:a16="http://schemas.microsoft.com/office/drawing/2014/main" id="{CB148AC5-4B01-5E43-9655-C22DA8CEC849}"/>
              </a:ext>
            </a:extLst>
          </p:cNvPr>
          <p:cNvSpPr txBox="1"/>
          <p:nvPr/>
        </p:nvSpPr>
        <p:spPr>
          <a:xfrm>
            <a:off x="7443788" y="3205854"/>
            <a:ext cx="4748212" cy="756000"/>
          </a:xfrm>
          <a:prstGeom prst="rect">
            <a:avLst/>
          </a:prstGeom>
          <a:solidFill>
            <a:srgbClr val="01A982"/>
          </a:solidFill>
          <a:ln w="57150">
            <a:noFill/>
            <a:miter lim="800000"/>
          </a:ln>
        </p:spPr>
        <p:txBody>
          <a:bodyPr wrap="square" lIns="792000" tIns="90000" rIns="90000" bIns="90000" rtlCol="0" anchor="t" anchorCtr="0">
            <a:noAutofit/>
          </a:bodyPr>
          <a:lstStyle/>
          <a:p>
            <a:pPr algn="ctr">
              <a:lnSpc>
                <a:spcPct val="90000"/>
              </a:lnSpc>
              <a:buFont typeface="MetricHPE" panose="020B0503030202060203" pitchFamily="34" charset="0"/>
              <a:buNone/>
              <a:defRPr/>
            </a:pPr>
            <a:r>
              <a:rPr lang="en-US" sz="2200" b="1">
                <a:solidFill>
                  <a:prstClr val="white"/>
                </a:solidFill>
                <a:sym typeface="MetricHPE" panose="020B0503030202060203" pitchFamily="34" charset="0"/>
              </a:rPr>
              <a:t>Integrated</a:t>
            </a:r>
            <a:br>
              <a:rPr lang="en-US" sz="2000" b="1">
                <a:solidFill>
                  <a:prstClr val="white"/>
                </a:solidFill>
                <a:sym typeface="MetricHPE" panose="020B0503030202060203" pitchFamily="34" charset="0"/>
              </a:rPr>
            </a:br>
            <a:r>
              <a:rPr lang="en-US" sz="2000">
                <a:solidFill>
                  <a:prstClr val="white"/>
                </a:solidFill>
                <a:latin typeface="MetricHPE Light" panose="020B0303030202060203" pitchFamily="34" charset="77"/>
                <a:sym typeface="MetricHPE" panose="020B0503030202060203" pitchFamily="34" charset="0"/>
              </a:rPr>
              <a:t>security at the core</a:t>
            </a:r>
          </a:p>
        </p:txBody>
      </p:sp>
      <p:sp>
        <p:nvSpPr>
          <p:cNvPr id="37" name="TextBox 36">
            <a:extLst>
              <a:ext uri="{FF2B5EF4-FFF2-40B4-BE49-F238E27FC236}">
                <a16:creationId xmlns:a16="http://schemas.microsoft.com/office/drawing/2014/main" id="{562E871A-F4BD-07F0-4893-88E8F5509F98}"/>
              </a:ext>
            </a:extLst>
          </p:cNvPr>
          <p:cNvSpPr txBox="1"/>
          <p:nvPr/>
        </p:nvSpPr>
        <p:spPr>
          <a:xfrm>
            <a:off x="7443788" y="4139242"/>
            <a:ext cx="4748212" cy="756000"/>
          </a:xfrm>
          <a:prstGeom prst="rect">
            <a:avLst/>
          </a:prstGeom>
          <a:solidFill>
            <a:srgbClr val="01A982"/>
          </a:solidFill>
          <a:ln w="57150">
            <a:noFill/>
            <a:miter lim="800000"/>
          </a:ln>
        </p:spPr>
        <p:txBody>
          <a:bodyPr wrap="square" lIns="792000" tIns="90000" rIns="90000" bIns="90000" rtlCol="0" anchor="t" anchorCtr="0">
            <a:noAutofit/>
          </a:bodyPr>
          <a:lstStyle/>
          <a:p>
            <a:pPr algn="ctr">
              <a:lnSpc>
                <a:spcPct val="90000"/>
              </a:lnSpc>
              <a:defRPr/>
            </a:pPr>
            <a:r>
              <a:rPr lang="en-US" sz="2200" b="1">
                <a:solidFill>
                  <a:prstClr val="white"/>
                </a:solidFill>
                <a:sym typeface="MetricHPE" panose="020B0503030202060203" pitchFamily="34" charset="0"/>
              </a:rPr>
              <a:t>Optimized</a:t>
            </a:r>
            <a:br>
              <a:rPr lang="en-US" sz="2200" b="1">
                <a:solidFill>
                  <a:prstClr val="white"/>
                </a:solidFill>
                <a:sym typeface="MetricHPE" panose="020B0503030202060203" pitchFamily="34" charset="0"/>
              </a:rPr>
            </a:br>
            <a:r>
              <a:rPr lang="en-US" sz="2000">
                <a:solidFill>
                  <a:prstClr val="white"/>
                </a:solidFill>
                <a:latin typeface="MetricHPE Light" panose="020B0303030202060203" pitchFamily="34" charset="77"/>
                <a:sym typeface="MetricHPE" panose="020B0503030202060203" pitchFamily="34" charset="0"/>
              </a:rPr>
              <a:t>task-specific performance</a:t>
            </a:r>
          </a:p>
        </p:txBody>
      </p:sp>
      <p:sp>
        <p:nvSpPr>
          <p:cNvPr id="38" name="TextBox 37">
            <a:extLst>
              <a:ext uri="{FF2B5EF4-FFF2-40B4-BE49-F238E27FC236}">
                <a16:creationId xmlns:a16="http://schemas.microsoft.com/office/drawing/2014/main" id="{CE0BAD0F-FEC6-4893-BDEB-0DE610D3BED0}"/>
              </a:ext>
            </a:extLst>
          </p:cNvPr>
          <p:cNvSpPr txBox="1"/>
          <p:nvPr/>
        </p:nvSpPr>
        <p:spPr>
          <a:xfrm>
            <a:off x="7443788" y="5071896"/>
            <a:ext cx="4748212" cy="756000"/>
          </a:xfrm>
          <a:prstGeom prst="rect">
            <a:avLst/>
          </a:prstGeom>
          <a:solidFill>
            <a:srgbClr val="01A982"/>
          </a:solidFill>
          <a:ln w="57150">
            <a:noFill/>
            <a:miter lim="800000"/>
          </a:ln>
        </p:spPr>
        <p:txBody>
          <a:bodyPr wrap="square" lIns="792000" tIns="90000" rIns="90000" bIns="90000" rtlCol="0" anchor="t" anchorCtr="0">
            <a:noAutofit/>
          </a:bodyPr>
          <a:lstStyle/>
          <a:p>
            <a:pPr algn="ctr">
              <a:lnSpc>
                <a:spcPct val="90000"/>
              </a:lnSpc>
              <a:buFont typeface="MetricHPE" panose="020B0503030202060203" pitchFamily="34" charset="0"/>
              <a:buNone/>
              <a:defRPr/>
            </a:pPr>
            <a:r>
              <a:rPr lang="en-US" sz="2200" b="1">
                <a:solidFill>
                  <a:prstClr val="white"/>
                </a:solidFill>
                <a:sym typeface="MetricHPE" panose="020B0503030202060203" pitchFamily="34" charset="0"/>
              </a:rPr>
              <a:t>Flexible</a:t>
            </a:r>
            <a:br>
              <a:rPr lang="en-US" sz="2000" b="1">
                <a:solidFill>
                  <a:prstClr val="black"/>
                </a:solidFill>
              </a:rPr>
            </a:br>
            <a:r>
              <a:rPr lang="en-US" sz="2000">
                <a:solidFill>
                  <a:prstClr val="white"/>
                </a:solidFill>
                <a:latin typeface="MetricHPE Light" panose="020B0303030202060203" pitchFamily="34" charset="77"/>
                <a:sym typeface="MetricHPE" panose="020B0503030202060203" pitchFamily="34" charset="0"/>
              </a:rPr>
              <a:t>as-a-service model</a:t>
            </a:r>
          </a:p>
        </p:txBody>
      </p:sp>
      <p:sp>
        <p:nvSpPr>
          <p:cNvPr id="39" name="TextBox 38">
            <a:extLst>
              <a:ext uri="{FF2B5EF4-FFF2-40B4-BE49-F238E27FC236}">
                <a16:creationId xmlns:a16="http://schemas.microsoft.com/office/drawing/2014/main" id="{ED8FFD8B-E167-8C2E-026D-D5E2F3E5FB7B}"/>
              </a:ext>
            </a:extLst>
          </p:cNvPr>
          <p:cNvSpPr txBox="1"/>
          <p:nvPr/>
        </p:nvSpPr>
        <p:spPr>
          <a:xfrm>
            <a:off x="7443788" y="1339078"/>
            <a:ext cx="4748212" cy="756000"/>
          </a:xfrm>
          <a:prstGeom prst="rect">
            <a:avLst/>
          </a:prstGeom>
          <a:solidFill>
            <a:srgbClr val="01A982"/>
          </a:solidFill>
          <a:ln w="57150">
            <a:noFill/>
            <a:miter lim="800000"/>
          </a:ln>
        </p:spPr>
        <p:txBody>
          <a:bodyPr wrap="square" lIns="792000" tIns="90000" rIns="90000" bIns="90000" rtlCol="0" anchor="t" anchorCtr="0">
            <a:noAutofit/>
          </a:bodyPr>
          <a:lstStyle/>
          <a:p>
            <a:pPr algn="ctr">
              <a:lnSpc>
                <a:spcPct val="90000"/>
              </a:lnSpc>
              <a:buFont typeface="MetricHPE" panose="020B0503030202060203" pitchFamily="34" charset="0"/>
              <a:buNone/>
              <a:defRPr/>
            </a:pPr>
            <a:r>
              <a:rPr lang="en-US" sz="2200" b="1">
                <a:solidFill>
                  <a:prstClr val="white"/>
                </a:solidFill>
                <a:sym typeface="MetricHPE" panose="020B0503030202060203" pitchFamily="34" charset="0"/>
              </a:rPr>
              <a:t>Distributed</a:t>
            </a:r>
            <a:br>
              <a:rPr lang="en-US" sz="2000" b="1">
                <a:solidFill>
                  <a:prstClr val="white"/>
                </a:solidFill>
                <a:sym typeface="MetricHPE" panose="020B0503030202060203" pitchFamily="34" charset="0"/>
              </a:rPr>
            </a:br>
            <a:r>
              <a:rPr lang="en-US" sz="2000">
                <a:solidFill>
                  <a:prstClr val="white"/>
                </a:solidFill>
                <a:latin typeface="MetricHPE Light" panose="020B0303030202060203" pitchFamily="34" charset="77"/>
                <a:sym typeface="MetricHPE" panose="020B0503030202060203" pitchFamily="34" charset="0"/>
              </a:rPr>
              <a:t>across the enterprise</a:t>
            </a:r>
          </a:p>
        </p:txBody>
      </p:sp>
      <p:sp>
        <p:nvSpPr>
          <p:cNvPr id="40" name="TextBox 39">
            <a:extLst>
              <a:ext uri="{FF2B5EF4-FFF2-40B4-BE49-F238E27FC236}">
                <a16:creationId xmlns:a16="http://schemas.microsoft.com/office/drawing/2014/main" id="{6B8D25B9-9465-5A2E-88A1-3200DC51D262}"/>
              </a:ext>
            </a:extLst>
          </p:cNvPr>
          <p:cNvSpPr txBox="1">
            <a:spLocks noChangeAspect="1"/>
          </p:cNvSpPr>
          <p:nvPr/>
        </p:nvSpPr>
        <p:spPr>
          <a:xfrm>
            <a:off x="3396000" y="825304"/>
            <a:ext cx="5400000" cy="5400000"/>
          </a:xfrm>
          <a:prstGeom prst="ellipse">
            <a:avLst/>
          </a:prstGeom>
          <a:gradFill flip="none" rotWithShape="1">
            <a:gsLst>
              <a:gs pos="0">
                <a:srgbClr val="FD02D6"/>
              </a:gs>
              <a:gs pos="88000">
                <a:srgbClr val="01A982"/>
              </a:gs>
              <a:gs pos="76000">
                <a:srgbClr val="16C8A6">
                  <a:lumMod val="89000"/>
                </a:srgbClr>
              </a:gs>
              <a:gs pos="30000">
                <a:schemeClr val="accent3"/>
              </a:gs>
            </a:gsLst>
            <a:lin ang="18900000" scaled="1"/>
            <a:tileRect/>
          </a:gradFill>
          <a:ln w="57150">
            <a:solidFill>
              <a:schemeClr val="bg1"/>
            </a:solidFill>
            <a:miter lim="800000"/>
          </a:ln>
        </p:spPr>
        <p:txBody>
          <a:bodyPr wrap="square" lIns="90000" tIns="90000" rIns="90000" bIns="90000" rtlCol="0" anchor="ctr" anchorCtr="0">
            <a:noAutofit/>
          </a:bodyPr>
          <a:lstStyle/>
          <a:p>
            <a:pPr algn="ctr">
              <a:lnSpc>
                <a:spcPct val="85000"/>
              </a:lnSpc>
              <a:buFont typeface="MetricHPE" panose="020B0503030202060203" pitchFamily="34" charset="0"/>
              <a:buNone/>
              <a:defRPr/>
            </a:pPr>
            <a:r>
              <a:rPr lang="en-US" sz="3600">
                <a:solidFill>
                  <a:prstClr val="white"/>
                </a:solidFill>
                <a:latin typeface="MetricHPE Light" panose="020B0303030202060203" pitchFamily="34" charset="77"/>
              </a:rPr>
              <a:t>As the world gets more hybrid,</a:t>
            </a:r>
          </a:p>
          <a:p>
            <a:pPr algn="ctr">
              <a:lnSpc>
                <a:spcPct val="80000"/>
              </a:lnSpc>
              <a:buFont typeface="MetricHPE" panose="020B0503030202060203" pitchFamily="34" charset="0"/>
              <a:buNone/>
              <a:defRPr/>
            </a:pPr>
            <a:r>
              <a:rPr lang="en-US" sz="4800" b="1">
                <a:solidFill>
                  <a:prstClr val="white"/>
                </a:solidFill>
              </a:rPr>
              <a:t>compute won’t look</a:t>
            </a:r>
            <a:br>
              <a:rPr lang="en-US" sz="4800" b="1">
                <a:solidFill>
                  <a:prstClr val="white"/>
                </a:solidFill>
              </a:rPr>
            </a:br>
            <a:r>
              <a:rPr lang="en-US" sz="4800" b="1">
                <a:solidFill>
                  <a:prstClr val="white"/>
                </a:solidFill>
              </a:rPr>
              <a:t>the same</a:t>
            </a:r>
          </a:p>
        </p:txBody>
      </p:sp>
      <p:sp>
        <p:nvSpPr>
          <p:cNvPr id="41" name="TextBox 40">
            <a:extLst>
              <a:ext uri="{FF2B5EF4-FFF2-40B4-BE49-F238E27FC236}">
                <a16:creationId xmlns:a16="http://schemas.microsoft.com/office/drawing/2014/main" id="{99B85845-AAE2-4E76-B8D8-AA1BEBA2CDCA}"/>
              </a:ext>
            </a:extLst>
          </p:cNvPr>
          <p:cNvSpPr txBox="1"/>
          <p:nvPr/>
        </p:nvSpPr>
        <p:spPr>
          <a:xfrm>
            <a:off x="658227" y="525214"/>
            <a:ext cx="2408383" cy="584775"/>
          </a:xfrm>
          <a:prstGeom prst="rect">
            <a:avLst/>
          </a:prstGeom>
          <a:noFill/>
          <a:ln w="57150">
            <a:noFill/>
            <a:miter lim="800000"/>
          </a:ln>
        </p:spPr>
        <p:txBody>
          <a:bodyPr wrap="square">
            <a:spAutoFit/>
          </a:bodyPr>
          <a:lstStyle/>
          <a:p>
            <a:pPr algn="ctr"/>
            <a:r>
              <a:rPr lang="en-US" sz="3200" b="1">
                <a:solidFill>
                  <a:prstClr val="white"/>
                </a:solidFill>
                <a:sym typeface="MetricHPE" panose="020B0503030202060203" pitchFamily="34" charset="0"/>
              </a:rPr>
              <a:t>Past</a:t>
            </a:r>
            <a:endParaRPr lang="en-US" sz="2800">
              <a:solidFill>
                <a:prstClr val="black"/>
              </a:solidFill>
            </a:endParaRPr>
          </a:p>
        </p:txBody>
      </p:sp>
      <p:sp>
        <p:nvSpPr>
          <p:cNvPr id="42" name="TextBox 41">
            <a:extLst>
              <a:ext uri="{FF2B5EF4-FFF2-40B4-BE49-F238E27FC236}">
                <a16:creationId xmlns:a16="http://schemas.microsoft.com/office/drawing/2014/main" id="{1061265B-B11F-4EC1-BE4F-6A4B14B6F75A}"/>
              </a:ext>
            </a:extLst>
          </p:cNvPr>
          <p:cNvSpPr txBox="1"/>
          <p:nvPr/>
        </p:nvSpPr>
        <p:spPr>
          <a:xfrm>
            <a:off x="8957069" y="525214"/>
            <a:ext cx="2408383" cy="584775"/>
          </a:xfrm>
          <a:prstGeom prst="rect">
            <a:avLst/>
          </a:prstGeom>
          <a:noFill/>
          <a:ln w="57150">
            <a:noFill/>
            <a:miter lim="800000"/>
          </a:ln>
        </p:spPr>
        <p:txBody>
          <a:bodyPr wrap="square">
            <a:spAutoFit/>
          </a:bodyPr>
          <a:lstStyle/>
          <a:p>
            <a:pPr algn="ctr"/>
            <a:r>
              <a:rPr lang="en-US" sz="3200" b="1">
                <a:solidFill>
                  <a:prstClr val="white"/>
                </a:solidFill>
                <a:sym typeface="MetricHPE" panose="020B0503030202060203" pitchFamily="34" charset="0"/>
              </a:rPr>
              <a:t>Present</a:t>
            </a:r>
            <a:endParaRPr lang="en-US" sz="2800">
              <a:solidFill>
                <a:prstClr val="black"/>
              </a:solidFill>
            </a:endParaRPr>
          </a:p>
        </p:txBody>
      </p:sp>
    </p:spTree>
    <p:extLst>
      <p:ext uri="{BB962C8B-B14F-4D97-AF65-F5344CB8AC3E}">
        <p14:creationId xmlns:p14="http://schemas.microsoft.com/office/powerpoint/2010/main" val="131327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8ADC3E-ED70-4A96-B8A0-A826A6D64330}"/>
              </a:ext>
            </a:extLst>
          </p:cNvPr>
          <p:cNvGraphicFramePr>
            <a:graphicFrameLocks noChangeAspect="1"/>
          </p:cNvGraphicFramePr>
          <p:nvPr>
            <p:custDataLst>
              <p:tags r:id="rId1"/>
            </p:custDataLst>
            <p:extLst>
              <p:ext uri="{D42A27DB-BD31-4B8C-83A1-F6EECF244321}">
                <p14:modId xmlns:p14="http://schemas.microsoft.com/office/powerpoint/2010/main" val="3833946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CB8ADC3E-ED70-4A96-B8A0-A826A6D6433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Element">
            <a:extLst>
              <a:ext uri="{FF2B5EF4-FFF2-40B4-BE49-F238E27FC236}">
                <a16:creationId xmlns:a16="http://schemas.microsoft.com/office/drawing/2014/main" id="{A45B108B-BA06-3DB1-4A4F-B2E07C03C71C}"/>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chemeClr val="bg1"/>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22" name="Slide Number Placeholder 22">
            <a:extLst>
              <a:ext uri="{FF2B5EF4-FFF2-40B4-BE49-F238E27FC236}">
                <a16:creationId xmlns:a16="http://schemas.microsoft.com/office/drawing/2014/main" id="{C39AD0D5-2357-50AA-9B95-D331BC171991}"/>
              </a:ext>
            </a:extLst>
          </p:cNvPr>
          <p:cNvSpPr>
            <a:spLocks noGrp="1"/>
          </p:cNvSpPr>
          <p:nvPr>
            <p:ph type="sldNum" sz="quarter" idx="11"/>
          </p:nvPr>
        </p:nvSpPr>
        <p:spPr/>
        <p:txBody>
          <a:bodyPr/>
          <a:lstStyle/>
          <a:p>
            <a:pPr defTabSz="1088421">
              <a:buFontTx/>
              <a:buBlip>
                <a:blip r:embed="rId7"/>
              </a:buBlip>
            </a:pPr>
            <a:fld id="{104FC826-72BB-4AF1-BA01-A94F7396A7DC}" type="slidenum">
              <a:rPr lang="en-US" smtClean="0">
                <a:solidFill>
                  <a:schemeClr val="bg1"/>
                </a:solidFill>
              </a:rPr>
              <a:pPr defTabSz="1088421">
                <a:buFontTx/>
                <a:buBlip>
                  <a:blip r:embed="rId7"/>
                </a:buBlip>
              </a:pPr>
              <a:t>8</a:t>
            </a:fld>
            <a:endParaRPr lang="en-US">
              <a:solidFill>
                <a:schemeClr val="bg1"/>
              </a:solidFill>
            </a:endParaRPr>
          </a:p>
        </p:txBody>
      </p:sp>
      <p:sp>
        <p:nvSpPr>
          <p:cNvPr id="23" name="Footer Placeholder 4">
            <a:extLst>
              <a:ext uri="{FF2B5EF4-FFF2-40B4-BE49-F238E27FC236}">
                <a16:creationId xmlns:a16="http://schemas.microsoft.com/office/drawing/2014/main" id="{FDF7D227-6EAC-8AD4-0CBE-46545ADF7B23}"/>
              </a:ext>
            </a:extLst>
          </p:cNvPr>
          <p:cNvSpPr>
            <a:spLocks noGrp="1"/>
          </p:cNvSpPr>
          <p:nvPr>
            <p:ph type="ftr" sz="quarter" idx="10"/>
          </p:nvPr>
        </p:nvSpPr>
        <p:spPr/>
        <p:txBody>
          <a:bodyPr/>
          <a:lstStyle/>
          <a:p>
            <a:r>
              <a:rPr lang="en-US">
                <a:solidFill>
                  <a:schemeClr val="bg1"/>
                </a:solidFill>
              </a:rPr>
              <a:t>Confidential | Authorized HPE Partner Use Only</a:t>
            </a:r>
          </a:p>
        </p:txBody>
      </p:sp>
      <p:sp>
        <p:nvSpPr>
          <p:cNvPr id="15" name="TextBox 14">
            <a:extLst>
              <a:ext uri="{FF2B5EF4-FFF2-40B4-BE49-F238E27FC236}">
                <a16:creationId xmlns:a16="http://schemas.microsoft.com/office/drawing/2014/main" id="{118AB77F-CC70-FFC1-9E3C-14BDC021184A}"/>
              </a:ext>
            </a:extLst>
          </p:cNvPr>
          <p:cNvSpPr txBox="1"/>
          <p:nvPr/>
        </p:nvSpPr>
        <p:spPr>
          <a:xfrm>
            <a:off x="526661" y="750322"/>
            <a:ext cx="9560430" cy="1163782"/>
          </a:xfrm>
          <a:prstGeom prst="rect">
            <a:avLst/>
          </a:prstGeom>
          <a:noFill/>
          <a:ln w="57150">
            <a:noFill/>
            <a:miter lim="800000"/>
          </a:ln>
        </p:spPr>
        <p:txBody>
          <a:bodyPr wrap="square" lIns="90000" tIns="90000" rIns="90000" bIns="90000" rtlCol="0" anchor="ctr" anchorCtr="0">
            <a:noAutofit/>
          </a:bodyPr>
          <a:lstStyle/>
          <a:p>
            <a:pPr>
              <a:lnSpc>
                <a:spcPct val="90000"/>
              </a:lnSpc>
              <a:buFont typeface="MetricHPE" panose="020B0503030202060203" pitchFamily="34" charset="0"/>
              <a:buNone/>
            </a:pPr>
            <a:r>
              <a:rPr lang="en-US" sz="2800">
                <a:solidFill>
                  <a:schemeClr val="bg1"/>
                </a:solidFill>
                <a:latin typeface="MetricHPE Light" panose="020B0303030202060203" pitchFamily="34" charset="77"/>
              </a:rPr>
              <a:t>In today’s hybrid world, choice of </a:t>
            </a:r>
          </a:p>
          <a:p>
            <a:pPr>
              <a:lnSpc>
                <a:spcPct val="90000"/>
              </a:lnSpc>
              <a:buFont typeface="MetricHPE" panose="020B0503030202060203" pitchFamily="34" charset="0"/>
              <a:buNone/>
            </a:pPr>
            <a:r>
              <a:rPr lang="en-US" sz="2800">
                <a:solidFill>
                  <a:schemeClr val="bg1"/>
                </a:solidFill>
                <a:latin typeface="MetricHPE Light" panose="020B0303030202060203" pitchFamily="34" charset="77"/>
              </a:rPr>
              <a:t>compute is a </a:t>
            </a:r>
            <a:r>
              <a:rPr lang="en-US" sz="2800" b="1">
                <a:solidFill>
                  <a:schemeClr val="bg1"/>
                </a:solidFill>
                <a:latin typeface="MetricHPE" panose="020B0503030202060203" pitchFamily="34" charset="77"/>
              </a:rPr>
              <a:t>game-changer</a:t>
            </a:r>
            <a:r>
              <a:rPr lang="en-US" sz="2800">
                <a:solidFill>
                  <a:schemeClr val="bg1"/>
                </a:solidFill>
                <a:latin typeface="MetricHPE Light" panose="020B0303030202060203" pitchFamily="34" charset="77"/>
              </a:rPr>
              <a:t> for</a:t>
            </a:r>
          </a:p>
        </p:txBody>
      </p:sp>
      <p:sp>
        <p:nvSpPr>
          <p:cNvPr id="16" name="TextBox 15">
            <a:extLst>
              <a:ext uri="{FF2B5EF4-FFF2-40B4-BE49-F238E27FC236}">
                <a16:creationId xmlns:a16="http://schemas.microsoft.com/office/drawing/2014/main" id="{CC469FC1-64B6-4886-5D9E-FDEE6C13DA7B}"/>
              </a:ext>
            </a:extLst>
          </p:cNvPr>
          <p:cNvSpPr txBox="1"/>
          <p:nvPr/>
        </p:nvSpPr>
        <p:spPr>
          <a:xfrm>
            <a:off x="526661" y="2315336"/>
            <a:ext cx="9761729" cy="1163782"/>
          </a:xfrm>
          <a:prstGeom prst="rect">
            <a:avLst/>
          </a:prstGeom>
          <a:noFill/>
          <a:ln w="57150">
            <a:noFill/>
            <a:miter lim="800000"/>
          </a:ln>
        </p:spPr>
        <p:txBody>
          <a:bodyPr wrap="square" lIns="90000" tIns="90000" rIns="90000" bIns="90000" rtlCol="0" anchor="ctr" anchorCtr="0">
            <a:noAutofit/>
          </a:bodyPr>
          <a:lstStyle/>
          <a:p>
            <a:pPr>
              <a:lnSpc>
                <a:spcPts val="7300"/>
              </a:lnSpc>
              <a:spcBef>
                <a:spcPts val="400"/>
              </a:spcBef>
              <a:buFont typeface="MetricHPE" panose="020B0503030202060203" pitchFamily="34" charset="0"/>
              <a:buNone/>
            </a:pPr>
            <a:r>
              <a:rPr lang="en-US" sz="8400" b="1">
                <a:solidFill>
                  <a:schemeClr val="bg1"/>
                </a:solidFill>
                <a:latin typeface="MetricHPE" panose="020B0503030202060203" pitchFamily="34" charset="77"/>
              </a:rPr>
              <a:t>data-first</a:t>
            </a:r>
            <a:br>
              <a:rPr lang="en-US" sz="8400" b="1">
                <a:solidFill>
                  <a:schemeClr val="bg1"/>
                </a:solidFill>
                <a:latin typeface="MetricHPE" panose="020B0503030202060203" pitchFamily="34" charset="77"/>
              </a:rPr>
            </a:br>
            <a:r>
              <a:rPr lang="en-US" sz="8400" b="1">
                <a:solidFill>
                  <a:schemeClr val="bg1"/>
                </a:solidFill>
                <a:latin typeface="MetricHPE" panose="020B0503030202060203" pitchFamily="34" charset="77"/>
              </a:rPr>
              <a:t>modernization.</a:t>
            </a:r>
          </a:p>
        </p:txBody>
      </p:sp>
      <p:sp>
        <p:nvSpPr>
          <p:cNvPr id="3" name="Rectangle 2">
            <a:extLst>
              <a:ext uri="{FF2B5EF4-FFF2-40B4-BE49-F238E27FC236}">
                <a16:creationId xmlns:a16="http://schemas.microsoft.com/office/drawing/2014/main" id="{9AA76567-41A7-7410-8727-2D3910746595}"/>
              </a:ext>
            </a:extLst>
          </p:cNvPr>
          <p:cNvSpPr/>
          <p:nvPr/>
        </p:nvSpPr>
        <p:spPr>
          <a:xfrm>
            <a:off x="526660" y="4042593"/>
            <a:ext cx="7284747" cy="1422505"/>
          </a:xfrm>
          <a:prstGeom prst="rect">
            <a:avLst/>
          </a:prstGeom>
        </p:spPr>
        <p:txBody>
          <a:bodyPr wrap="square">
            <a:spAutoFit/>
          </a:bodyPr>
          <a:lstStyle/>
          <a:p>
            <a:pPr>
              <a:lnSpc>
                <a:spcPct val="150000"/>
              </a:lnSpc>
              <a:defRPr/>
            </a:pPr>
            <a:r>
              <a:rPr lang="en-US" sz="2000" b="1">
                <a:solidFill>
                  <a:schemeClr val="bg1"/>
                </a:solidFill>
                <a:latin typeface="+mj-lt"/>
              </a:rPr>
              <a:t>Focus more </a:t>
            </a:r>
            <a:r>
              <a:rPr lang="en-US" sz="2000">
                <a:solidFill>
                  <a:schemeClr val="bg1"/>
                </a:solidFill>
                <a:latin typeface="MetricHPE Light" panose="020B0303030202060203" pitchFamily="34" charset="77"/>
              </a:rPr>
              <a:t>on value add and less on the mundane</a:t>
            </a:r>
          </a:p>
          <a:p>
            <a:pPr>
              <a:lnSpc>
                <a:spcPct val="150000"/>
              </a:lnSpc>
              <a:defRPr/>
            </a:pPr>
            <a:r>
              <a:rPr lang="en-US" sz="2000" b="1">
                <a:solidFill>
                  <a:schemeClr val="bg1"/>
                </a:solidFill>
                <a:latin typeface="+mj-lt"/>
              </a:rPr>
              <a:t>Deploy with confidence </a:t>
            </a:r>
            <a:r>
              <a:rPr lang="en-US" sz="2000">
                <a:solidFill>
                  <a:schemeClr val="bg1"/>
                </a:solidFill>
                <a:latin typeface="MetricHPE Light" panose="020B0303030202060203" pitchFamily="34" charset="77"/>
              </a:rPr>
              <a:t>and have peace of mind against security threats</a:t>
            </a:r>
          </a:p>
          <a:p>
            <a:pPr>
              <a:lnSpc>
                <a:spcPct val="150000"/>
              </a:lnSpc>
              <a:defRPr/>
            </a:pPr>
            <a:r>
              <a:rPr lang="en-US" sz="2000" b="1">
                <a:solidFill>
                  <a:schemeClr val="bg1"/>
                </a:solidFill>
                <a:latin typeface="+mj-lt"/>
              </a:rPr>
              <a:t>Power your apps </a:t>
            </a:r>
            <a:r>
              <a:rPr lang="en-US" sz="2000">
                <a:solidFill>
                  <a:schemeClr val="bg1"/>
                </a:solidFill>
                <a:latin typeface="MetricHPE Light" panose="020B0303030202060203" pitchFamily="34" charset="77"/>
              </a:rPr>
              <a:t>and accelerate innovation everywhere data lives</a:t>
            </a:r>
          </a:p>
        </p:txBody>
      </p:sp>
    </p:spTree>
    <p:extLst>
      <p:ext uri="{BB962C8B-B14F-4D97-AF65-F5344CB8AC3E}">
        <p14:creationId xmlns:p14="http://schemas.microsoft.com/office/powerpoint/2010/main" val="421775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6000" b="-6000"/>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6C8CC72-7D9D-48A1-B6AA-D874E249EFD7}"/>
              </a:ext>
            </a:extLst>
          </p:cNvPr>
          <p:cNvGraphicFramePr>
            <a:graphicFrameLocks noChangeAspect="1"/>
          </p:cNvGraphicFramePr>
          <p:nvPr>
            <p:custDataLst>
              <p:tags r:id="rId1"/>
            </p:custDataLst>
            <p:extLst>
              <p:ext uri="{D42A27DB-BD31-4B8C-83A1-F6EECF244321}">
                <p14:modId xmlns:p14="http://schemas.microsoft.com/office/powerpoint/2010/main" val="1416778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16C8CC72-7D9D-48A1-B6AA-D874E249EFD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Slide Number Placeholder 22">
            <a:extLst>
              <a:ext uri="{FF2B5EF4-FFF2-40B4-BE49-F238E27FC236}">
                <a16:creationId xmlns:a16="http://schemas.microsoft.com/office/drawing/2014/main" id="{14BDFB80-76C4-4709-BEEA-BD3B9CF1165E}"/>
              </a:ext>
            </a:extLst>
          </p:cNvPr>
          <p:cNvSpPr>
            <a:spLocks noGrp="1"/>
          </p:cNvSpPr>
          <p:nvPr>
            <p:ph type="sldNum" sz="quarter" idx="11"/>
          </p:nvPr>
        </p:nvSpPr>
        <p:spPr/>
        <p:txBody>
          <a:bodyPr/>
          <a:lstStyle/>
          <a:p>
            <a:pPr defTabSz="1088421">
              <a:buFontTx/>
              <a:buBlip>
                <a:blip r:embed="rId7"/>
              </a:buBlip>
            </a:pPr>
            <a:fld id="{104FC826-72BB-4AF1-BA01-A94F7396A7DC}" type="slidenum">
              <a:rPr lang="en-US" smtClean="0"/>
              <a:pPr defTabSz="1088421">
                <a:buFontTx/>
                <a:buBlip>
                  <a:blip r:embed="rId7"/>
                </a:buBlip>
              </a:pPr>
              <a:t>9</a:t>
            </a:fld>
            <a:endParaRPr lang="en-US"/>
          </a:p>
        </p:txBody>
      </p:sp>
      <p:sp>
        <p:nvSpPr>
          <p:cNvPr id="5" name="Footer Placeholder 4">
            <a:extLst>
              <a:ext uri="{FF2B5EF4-FFF2-40B4-BE49-F238E27FC236}">
                <a16:creationId xmlns:a16="http://schemas.microsoft.com/office/drawing/2014/main" id="{50349679-8B77-4AAF-9049-025CBA647F54}"/>
              </a:ext>
            </a:extLst>
          </p:cNvPr>
          <p:cNvSpPr>
            <a:spLocks noGrp="1"/>
          </p:cNvSpPr>
          <p:nvPr>
            <p:ph type="ftr" sz="quarter" idx="10"/>
          </p:nvPr>
        </p:nvSpPr>
        <p:spPr/>
        <p:txBody>
          <a:bodyPr/>
          <a:lstStyle/>
          <a:p>
            <a:r>
              <a:rPr lang="en-US"/>
              <a:t>Confidential | Authorized HPE Partner Use Only</a:t>
            </a:r>
          </a:p>
        </p:txBody>
      </p:sp>
      <p:sp>
        <p:nvSpPr>
          <p:cNvPr id="79" name="TextBox 78">
            <a:extLst>
              <a:ext uri="{FF2B5EF4-FFF2-40B4-BE49-F238E27FC236}">
                <a16:creationId xmlns:a16="http://schemas.microsoft.com/office/drawing/2014/main" id="{21BA273D-994A-758D-7255-19C373EC8C94}"/>
              </a:ext>
            </a:extLst>
          </p:cNvPr>
          <p:cNvSpPr txBox="1"/>
          <p:nvPr/>
        </p:nvSpPr>
        <p:spPr>
          <a:xfrm>
            <a:off x="7168896" y="-1554480"/>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135" name="Element">
            <a:extLst>
              <a:ext uri="{FF2B5EF4-FFF2-40B4-BE49-F238E27FC236}">
                <a16:creationId xmlns:a16="http://schemas.microsoft.com/office/drawing/2014/main" id="{CC6ED106-9004-37F8-3171-2D14C5DAA18E}"/>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latin typeface="MetricHPE" panose="020B0503030202060203" pitchFamily="34" charset="0"/>
              <a:sym typeface="MetricHPE" panose="020B0503030202060203" pitchFamily="34" charset="0"/>
            </a:endParaRPr>
          </a:p>
        </p:txBody>
      </p:sp>
      <p:sp>
        <p:nvSpPr>
          <p:cNvPr id="146" name="TextBox 145">
            <a:extLst>
              <a:ext uri="{FF2B5EF4-FFF2-40B4-BE49-F238E27FC236}">
                <a16:creationId xmlns:a16="http://schemas.microsoft.com/office/drawing/2014/main" id="{3C349A39-D035-9180-44B1-33A921DC4557}"/>
              </a:ext>
            </a:extLst>
          </p:cNvPr>
          <p:cNvSpPr txBox="1"/>
          <p:nvPr/>
        </p:nvSpPr>
        <p:spPr>
          <a:xfrm>
            <a:off x="12750800" y="1854200"/>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sp>
        <p:nvSpPr>
          <p:cNvPr id="30" name="Title 1">
            <a:extLst>
              <a:ext uri="{FF2B5EF4-FFF2-40B4-BE49-F238E27FC236}">
                <a16:creationId xmlns:a16="http://schemas.microsoft.com/office/drawing/2014/main" id="{3F1FFB7A-BDD5-78B4-9FBC-4259CB1DA3ED}"/>
              </a:ext>
            </a:extLst>
          </p:cNvPr>
          <p:cNvSpPr txBox="1">
            <a:spLocks/>
          </p:cNvSpPr>
          <p:nvPr/>
        </p:nvSpPr>
        <p:spPr>
          <a:xfrm>
            <a:off x="346213" y="2053784"/>
            <a:ext cx="11499574" cy="1523725"/>
          </a:xfrm>
          <a:prstGeom prst="rect">
            <a:avLst/>
          </a:prstGeom>
          <a:ln w="57150">
            <a:noFill/>
            <a:miter lim="800000"/>
          </a:ln>
        </p:spPr>
        <p:txBody>
          <a:bodyPr vert="horz" wrap="square" lIns="91428" tIns="91428" rIns="91428" bIns="91428" rtlCol="0" anchor="t" anchorCtr="0">
            <a:normAutofit fontScale="97500"/>
          </a:bodyPr>
          <a:lstStyle>
            <a:lvl1pPr algn="l" defTabSz="914400" rtl="0" eaLnBrk="1" latinLnBrk="0" hangingPunct="1">
              <a:lnSpc>
                <a:spcPct val="90000"/>
              </a:lnSpc>
              <a:spcBef>
                <a:spcPct val="0"/>
              </a:spcBef>
              <a:buNone/>
              <a:defRPr sz="2800" b="0" kern="1200" cap="all" baseline="0">
                <a:solidFill>
                  <a:schemeClr val="bg1"/>
                </a:solidFill>
                <a:latin typeface="+mj-lt"/>
                <a:ea typeface="+mj-ea"/>
                <a:cs typeface="+mj-cs"/>
              </a:defRPr>
            </a:lvl1pPr>
          </a:lstStyle>
          <a:p>
            <a:pPr algn="ctr" defTabSz="914217">
              <a:spcBef>
                <a:spcPts val="0"/>
              </a:spcBef>
              <a:defRPr/>
            </a:pPr>
            <a:r>
              <a:rPr lang="en-US" sz="4700" cap="none">
                <a:solidFill>
                  <a:schemeClr val="tx1"/>
                </a:solidFill>
                <a:latin typeface="MetricHPE Light" panose="020B0303030202060203" pitchFamily="34" charset="77"/>
                <a:ea typeface="+mn-ea"/>
                <a:cs typeface="+mn-cs"/>
              </a:rPr>
              <a:t>to digital transformation success</a:t>
            </a:r>
          </a:p>
        </p:txBody>
      </p:sp>
      <p:sp>
        <p:nvSpPr>
          <p:cNvPr id="31" name="TextBox 30">
            <a:extLst>
              <a:ext uri="{FF2B5EF4-FFF2-40B4-BE49-F238E27FC236}">
                <a16:creationId xmlns:a16="http://schemas.microsoft.com/office/drawing/2014/main" id="{0692E003-9FE4-8C08-B406-C4BC9FF73FB8}"/>
              </a:ext>
            </a:extLst>
          </p:cNvPr>
          <p:cNvSpPr txBox="1"/>
          <p:nvPr/>
        </p:nvSpPr>
        <p:spPr>
          <a:xfrm>
            <a:off x="8211312" y="1572768"/>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err="1"/>
          </a:p>
        </p:txBody>
      </p:sp>
      <p:grpSp>
        <p:nvGrpSpPr>
          <p:cNvPr id="16" name="Group 15">
            <a:extLst>
              <a:ext uri="{FF2B5EF4-FFF2-40B4-BE49-F238E27FC236}">
                <a16:creationId xmlns:a16="http://schemas.microsoft.com/office/drawing/2014/main" id="{EF60CDAE-56A3-8675-CEAE-7154935F47CC}"/>
              </a:ext>
            </a:extLst>
          </p:cNvPr>
          <p:cNvGrpSpPr/>
          <p:nvPr/>
        </p:nvGrpSpPr>
        <p:grpSpPr>
          <a:xfrm>
            <a:off x="822929" y="3267418"/>
            <a:ext cx="10546138" cy="2058273"/>
            <a:chOff x="257696" y="2866839"/>
            <a:chExt cx="11497704" cy="2058273"/>
          </a:xfrm>
        </p:grpSpPr>
        <p:sp>
          <p:nvSpPr>
            <p:cNvPr id="3" name="Rounded Rectangle 2">
              <a:extLst>
                <a:ext uri="{FF2B5EF4-FFF2-40B4-BE49-F238E27FC236}">
                  <a16:creationId xmlns:a16="http://schemas.microsoft.com/office/drawing/2014/main" id="{FA0C2E50-60B3-3977-FE86-FFE2A6AB4AF7}"/>
                </a:ext>
              </a:extLst>
            </p:cNvPr>
            <p:cNvSpPr/>
            <p:nvPr/>
          </p:nvSpPr>
          <p:spPr bwMode="ltGray">
            <a:xfrm>
              <a:off x="3158576" y="2868413"/>
              <a:ext cx="2795063" cy="2056409"/>
            </a:xfrm>
            <a:prstGeom prst="roundRect">
              <a:avLst>
                <a:gd name="adj" fmla="val 4046"/>
              </a:avLst>
            </a:prstGeom>
            <a:blipFill dpi="0" rotWithShape="1">
              <a:blip r:embed="rId8"/>
              <a:srcRect/>
              <a:tile tx="0" ty="0" sx="75000" sy="50000" flip="none" algn="tl"/>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0"/>
                </a:spcBef>
                <a:buNone/>
              </a:pPr>
              <a:r>
                <a:rPr lang="en-US" sz="2400">
                  <a:solidFill>
                    <a:schemeClr val="bg1"/>
                  </a:solidFill>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Compute accelerates </a:t>
              </a:r>
            </a:p>
            <a:p>
              <a:pPr marL="0" indent="0" algn="ctr">
                <a:lnSpc>
                  <a:spcPct val="90000"/>
                </a:lnSpc>
                <a:spcBef>
                  <a:spcPts val="0"/>
                </a:spcBef>
                <a:buNone/>
              </a:pPr>
              <a:r>
                <a:rPr lang="en-US" sz="2400">
                  <a:solidFill>
                    <a:schemeClr val="bg1"/>
                  </a:solidFill>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your a</a:t>
              </a:r>
              <a:r>
                <a:rPr lang="en-US" sz="2400">
                  <a:solidFill>
                    <a:schemeClr val="bg1"/>
                  </a:solidFill>
                  <a:effectLst/>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nalytics</a:t>
              </a:r>
            </a:p>
          </p:txBody>
        </p:sp>
        <p:sp>
          <p:nvSpPr>
            <p:cNvPr id="4" name="Rounded Rectangle 3">
              <a:extLst>
                <a:ext uri="{FF2B5EF4-FFF2-40B4-BE49-F238E27FC236}">
                  <a16:creationId xmlns:a16="http://schemas.microsoft.com/office/drawing/2014/main" id="{FBA71EB7-4E52-407B-9815-47DCAF29F0EA}"/>
                </a:ext>
              </a:extLst>
            </p:cNvPr>
            <p:cNvSpPr/>
            <p:nvPr/>
          </p:nvSpPr>
          <p:spPr bwMode="ltGray">
            <a:xfrm>
              <a:off x="257696" y="2866839"/>
              <a:ext cx="2795062" cy="2058273"/>
            </a:xfrm>
            <a:prstGeom prst="roundRect">
              <a:avLst>
                <a:gd name="adj" fmla="val 4046"/>
              </a:avLst>
            </a:prstGeom>
            <a:blipFill dpi="0" rotWithShape="1">
              <a:blip r:embed="rId9"/>
              <a:srcRect/>
              <a:tile tx="-254000" ty="0" sx="25000" sy="50000" flip="none" algn="bl"/>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0"/>
                </a:spcBef>
                <a:buNone/>
              </a:pPr>
              <a:r>
                <a:rPr lang="en-US" sz="2400">
                  <a:solidFill>
                    <a:schemeClr val="bg1"/>
                  </a:solidFill>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Compute </a:t>
              </a:r>
              <a:br>
                <a:rPr lang="en-US" sz="2400">
                  <a:solidFill>
                    <a:schemeClr val="bg1"/>
                  </a:solidFill>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br>
              <a:r>
                <a:rPr lang="en-US" sz="2400">
                  <a:solidFill>
                    <a:schemeClr val="bg1"/>
                  </a:solidFill>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powers your </a:t>
              </a:r>
              <a:br>
                <a:rPr lang="en-US" sz="2400">
                  <a:solidFill>
                    <a:schemeClr val="bg1"/>
                  </a:solidFill>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br>
              <a:r>
                <a:rPr lang="en-US" sz="2400">
                  <a:solidFill>
                    <a:schemeClr val="bg1"/>
                  </a:solidFill>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applications</a:t>
              </a:r>
            </a:p>
          </p:txBody>
        </p:sp>
        <p:sp>
          <p:nvSpPr>
            <p:cNvPr id="6" name="Rounded Rectangle 5">
              <a:extLst>
                <a:ext uri="{FF2B5EF4-FFF2-40B4-BE49-F238E27FC236}">
                  <a16:creationId xmlns:a16="http://schemas.microsoft.com/office/drawing/2014/main" id="{9A7B58B9-B8DE-1FBF-D309-1F3299BA8227}"/>
                </a:ext>
              </a:extLst>
            </p:cNvPr>
            <p:cNvSpPr/>
            <p:nvPr/>
          </p:nvSpPr>
          <p:spPr bwMode="ltGray">
            <a:xfrm>
              <a:off x="6059457" y="2868413"/>
              <a:ext cx="2795063" cy="2056409"/>
            </a:xfrm>
            <a:prstGeom prst="roundRect">
              <a:avLst>
                <a:gd name="adj" fmla="val 4046"/>
              </a:avLst>
            </a:prstGeom>
            <a:blipFill dpi="0" rotWithShape="1">
              <a:blip r:embed="rId8"/>
              <a:srcRect/>
              <a:tile tx="6985000" ty="0" sx="100000" sy="50000" flip="none" algn="tl"/>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0"/>
                </a:spcBef>
                <a:buNone/>
              </a:pPr>
              <a:r>
                <a:rPr lang="en-US" sz="2400">
                  <a:solidFill>
                    <a:schemeClr val="bg1"/>
                  </a:solidFill>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Compute </a:t>
              </a:r>
              <a:br>
                <a:rPr lang="en-US" sz="2400">
                  <a:solidFill>
                    <a:schemeClr val="bg1"/>
                  </a:solidFill>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br>
              <a:r>
                <a:rPr lang="en-US" sz="2400">
                  <a:solidFill>
                    <a:schemeClr val="bg1"/>
                  </a:solidFill>
                  <a:latin typeface="MetricHPE Light" panose="020B0303030202060203" pitchFamily="34" charset="77"/>
                  <a:ea typeface="Calibri" panose="020F0502020204030204" pitchFamily="34" charset="0"/>
                  <a:cs typeface="Times New Roman" panose="02020603050405020304" pitchFamily="18" charset="0"/>
                  <a:sym typeface="MetricHPE" panose="020B0503030202060203" pitchFamily="34" charset="0"/>
                </a:rPr>
                <a:t>separates signal from noise</a:t>
              </a:r>
            </a:p>
          </p:txBody>
        </p:sp>
        <p:sp>
          <p:nvSpPr>
            <p:cNvPr id="7" name="Rounded Rectangle 6">
              <a:extLst>
                <a:ext uri="{FF2B5EF4-FFF2-40B4-BE49-F238E27FC236}">
                  <a16:creationId xmlns:a16="http://schemas.microsoft.com/office/drawing/2014/main" id="{B1F19DEC-A09C-27E8-A17B-215E9C66E3F7}"/>
                </a:ext>
              </a:extLst>
            </p:cNvPr>
            <p:cNvSpPr/>
            <p:nvPr/>
          </p:nvSpPr>
          <p:spPr bwMode="ltGray">
            <a:xfrm>
              <a:off x="8960337" y="2868413"/>
              <a:ext cx="2795063" cy="2056409"/>
            </a:xfrm>
            <a:prstGeom prst="roundRect">
              <a:avLst>
                <a:gd name="adj" fmla="val 4046"/>
              </a:avLst>
            </a:prstGeom>
            <a:blipFill dpi="0" rotWithShape="1">
              <a:blip r:embed="rId8"/>
              <a:srcRect/>
              <a:tile tx="15240000" ty="0" sx="100000" sy="50000" flip="none" algn="tl"/>
            </a:blip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indent="0" algn="ctr">
                <a:lnSpc>
                  <a:spcPct val="90000"/>
                </a:lnSpc>
                <a:spcBef>
                  <a:spcPts val="0"/>
                </a:spcBef>
                <a:spcAft>
                  <a:spcPts val="800"/>
                </a:spcAft>
                <a:buNone/>
              </a:pPr>
              <a:r>
                <a:rPr lang="en-US" sz="2400">
                  <a:solidFill>
                    <a:schemeClr val="bg1"/>
                  </a:solidFill>
                  <a:latin typeface="MetricHPE Light" panose="020B0303030202060203" pitchFamily="34" charset="77"/>
                  <a:cs typeface="Times New Roman" panose="02020603050405020304" pitchFamily="18" charset="0"/>
                  <a:sym typeface="MetricHPE" panose="020B0503030202060203" pitchFamily="34" charset="0"/>
                </a:rPr>
                <a:t>Compute </a:t>
              </a:r>
              <a:br>
                <a:rPr lang="en-US" sz="2400">
                  <a:solidFill>
                    <a:schemeClr val="bg1"/>
                  </a:solidFill>
                  <a:latin typeface="MetricHPE Light" panose="020B0303030202060203" pitchFamily="34" charset="77"/>
                  <a:cs typeface="Times New Roman" panose="02020603050405020304" pitchFamily="18" charset="0"/>
                  <a:sym typeface="MetricHPE" panose="020B0503030202060203" pitchFamily="34" charset="0"/>
                </a:rPr>
              </a:br>
              <a:r>
                <a:rPr lang="en-US" sz="2400">
                  <a:solidFill>
                    <a:schemeClr val="bg1"/>
                  </a:solidFill>
                  <a:latin typeface="MetricHPE Light" panose="020B0303030202060203" pitchFamily="34" charset="77"/>
                  <a:cs typeface="Times New Roman" panose="02020603050405020304" pitchFamily="18" charset="0"/>
                  <a:sym typeface="MetricHPE" panose="020B0503030202060203" pitchFamily="34" charset="0"/>
                </a:rPr>
                <a:t>turns data </a:t>
              </a:r>
              <a:br>
                <a:rPr lang="en-US" sz="2400">
                  <a:solidFill>
                    <a:schemeClr val="bg1"/>
                  </a:solidFill>
                  <a:latin typeface="MetricHPE Light" panose="020B0303030202060203" pitchFamily="34" charset="77"/>
                  <a:cs typeface="Times New Roman" panose="02020603050405020304" pitchFamily="18" charset="0"/>
                  <a:sym typeface="MetricHPE" panose="020B0503030202060203" pitchFamily="34" charset="0"/>
                </a:rPr>
              </a:br>
              <a:r>
                <a:rPr lang="en-US" sz="2400">
                  <a:solidFill>
                    <a:schemeClr val="bg1"/>
                  </a:solidFill>
                  <a:latin typeface="MetricHPE Light" panose="020B0303030202060203" pitchFamily="34" charset="77"/>
                  <a:cs typeface="Times New Roman" panose="02020603050405020304" pitchFamily="18" charset="0"/>
                  <a:sym typeface="MetricHPE" panose="020B0503030202060203" pitchFamily="34" charset="0"/>
                </a:rPr>
                <a:t>into value</a:t>
              </a:r>
              <a:endParaRPr lang="en-US" sz="2400">
                <a:solidFill>
                  <a:schemeClr val="bg1"/>
                </a:solidFill>
                <a:latin typeface="MetricHPE Light" panose="020B0303030202060203" pitchFamily="34" charset="77"/>
                <a:sym typeface="MetricHPE" panose="020B0503030202060203" pitchFamily="34" charset="0"/>
              </a:endParaRPr>
            </a:p>
          </p:txBody>
        </p:sp>
      </p:grpSp>
      <p:sp>
        <p:nvSpPr>
          <p:cNvPr id="10" name="Title 1">
            <a:extLst>
              <a:ext uri="{FF2B5EF4-FFF2-40B4-BE49-F238E27FC236}">
                <a16:creationId xmlns:a16="http://schemas.microsoft.com/office/drawing/2014/main" id="{04AE67C9-5928-85C5-785F-CD1EE6485596}"/>
              </a:ext>
            </a:extLst>
          </p:cNvPr>
          <p:cNvSpPr txBox="1">
            <a:spLocks/>
          </p:cNvSpPr>
          <p:nvPr/>
        </p:nvSpPr>
        <p:spPr>
          <a:xfrm>
            <a:off x="1" y="1192406"/>
            <a:ext cx="12191999" cy="918820"/>
          </a:xfrm>
          <a:prstGeom prst="rect">
            <a:avLst/>
          </a:prstGeom>
          <a:ln w="57150">
            <a:noFill/>
            <a:miter lim="800000"/>
          </a:ln>
        </p:spPr>
        <p:txBody>
          <a:bodyPr vert="horz" wrap="square" lIns="91428" tIns="91428" rIns="91428" bIns="91428" rtlCol="0" anchor="t" anchorCtr="0">
            <a:noAutofit/>
          </a:bodyPr>
          <a:lstStyle>
            <a:lvl1pPr algn="l" defTabSz="914400" rtl="0" eaLnBrk="1" latinLnBrk="0" hangingPunct="1">
              <a:lnSpc>
                <a:spcPct val="90000"/>
              </a:lnSpc>
              <a:spcBef>
                <a:spcPct val="0"/>
              </a:spcBef>
              <a:buNone/>
              <a:defRPr sz="2800" b="0" kern="1200" cap="all" baseline="0">
                <a:solidFill>
                  <a:schemeClr val="bg1"/>
                </a:solidFill>
                <a:latin typeface="+mj-lt"/>
                <a:ea typeface="+mj-ea"/>
                <a:cs typeface="+mj-cs"/>
              </a:defRPr>
            </a:lvl1pPr>
          </a:lstStyle>
          <a:p>
            <a:pPr algn="ctr" defTabSz="914217">
              <a:spcBef>
                <a:spcPts val="0"/>
              </a:spcBef>
              <a:defRPr/>
            </a:pPr>
            <a:r>
              <a:rPr lang="en-US" sz="6800" b="1" cap="none">
                <a:gradFill>
                  <a:gsLst>
                    <a:gs pos="50000">
                      <a:srgbClr val="FD02D6"/>
                    </a:gs>
                    <a:gs pos="0">
                      <a:schemeClr val="accent5"/>
                    </a:gs>
                    <a:gs pos="100000">
                      <a:schemeClr val="accent3"/>
                    </a:gs>
                  </a:gsLst>
                  <a:lin ang="1800000" scaled="0"/>
                </a:gradFill>
                <a:latin typeface="MetricHPE" panose="020B0503030202060203" pitchFamily="34" charset="77"/>
                <a:ea typeface="+mn-ea"/>
                <a:cs typeface="+mn-cs"/>
              </a:rPr>
              <a:t>Choice of compute is critical</a:t>
            </a:r>
          </a:p>
        </p:txBody>
      </p:sp>
    </p:spTree>
    <p:extLst>
      <p:ext uri="{BB962C8B-B14F-4D97-AF65-F5344CB8AC3E}">
        <p14:creationId xmlns:p14="http://schemas.microsoft.com/office/powerpoint/2010/main" val="366500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37941_HPE_ProLiant_Compute_Presentation" id="{94C0538A-D2EF-4AC4-B3AD-25B8F863B40B}" vid="{20ECF8DD-94BE-4F1F-B048-22242BC77F15}"/>
    </a:ext>
  </a:extLst>
</a:theme>
</file>

<file path=ppt/theme/theme2.xml><?xml version="1.0" encoding="utf-8"?>
<a:theme xmlns:a="http://schemas.openxmlformats.org/drawingml/2006/main" name="1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37941_HPE_ProLiant_Compute_Presentation" id="{94C0538A-D2EF-4AC4-B3AD-25B8F863B40B}" vid="{20ECF8DD-94BE-4F1F-B048-22242BC77F15}"/>
    </a:ext>
  </a:extLst>
</a:theme>
</file>

<file path=ppt/theme/theme3.xml><?xml version="1.0" encoding="utf-8"?>
<a:theme xmlns:a="http://schemas.openxmlformats.org/drawingml/2006/main" name="2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4.xml><?xml version="1.0" encoding="utf-8"?>
<a:theme xmlns:a="http://schemas.openxmlformats.org/drawingml/2006/main" name="HPE PPTX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5.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61488648BEC24684B17D2F465C3560" ma:contentTypeVersion="16" ma:contentTypeDescription="Create a new document." ma:contentTypeScope="" ma:versionID="0e673d74a21aa26b2a31cdf8237360a4">
  <xsd:schema xmlns:xsd="http://www.w3.org/2001/XMLSchema" xmlns:xs="http://www.w3.org/2001/XMLSchema" xmlns:p="http://schemas.microsoft.com/office/2006/metadata/properties" xmlns:ns2="eb078fc2-ef61-43ec-bc05-d192e22d63d1" xmlns:ns3="5992442b-8ec2-413a-9458-ff18a74bc353" xmlns:ns4="528dc42b-a8a9-4871-b1aa-61453096122c" targetNamespace="http://schemas.microsoft.com/office/2006/metadata/properties" ma:root="true" ma:fieldsID="7f762bc18761f86ec8a6e88d0fa366f2" ns2:_="" ns3:_="" ns4:_="">
    <xsd:import namespace="eb078fc2-ef61-43ec-bc05-d192e22d63d1"/>
    <xsd:import namespace="5992442b-8ec2-413a-9458-ff18a74bc353"/>
    <xsd:import namespace="528dc42b-a8a9-4871-b1aa-61453096122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078fc2-ef61-43ec-bc05-d192e22d63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aa102e-2e4d-4f82-9951-c6a7f8de6b7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92442b-8ec2-413a-9458-ff18a74bc35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8dc42b-a8a9-4871-b1aa-61453096122c"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173e0a7-d4ad-43af-8fee-89c6d9e23337" ma:internalName="TaxCatchAll" ma:showField="CatchAllData" ma:web="5992442b-8ec2-413a-9458-ff18a74bc3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b078fc2-ef61-43ec-bc05-d192e22d63d1">
      <Terms xmlns="http://schemas.microsoft.com/office/infopath/2007/PartnerControls"/>
    </lcf76f155ced4ddcb4097134ff3c332f>
    <TaxCatchAll xmlns="528dc42b-a8a9-4871-b1aa-61453096122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12348D-B9BE-4640-82FD-67ACEB1A444B}">
  <ds:schemaRefs>
    <ds:schemaRef ds:uri="528dc42b-a8a9-4871-b1aa-61453096122c"/>
    <ds:schemaRef ds:uri="5992442b-8ec2-413a-9458-ff18a74bc353"/>
    <ds:schemaRef ds:uri="eb078fc2-ef61-43ec-bc05-d192e22d63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09512C6-3DF8-4667-BD7F-5597B84011A3}">
  <ds:schemaRefs>
    <ds:schemaRef ds:uri="eb078fc2-ef61-43ec-bc05-d192e22d63d1"/>
    <ds:schemaRef ds:uri="http://purl.org/dc/terms/"/>
    <ds:schemaRef ds:uri="http://schemas.openxmlformats.org/package/2006/metadata/core-properties"/>
    <ds:schemaRef ds:uri="http://purl.org/dc/dcmitype/"/>
    <ds:schemaRef ds:uri="5992442b-8ec2-413a-9458-ff18a74bc353"/>
    <ds:schemaRef ds:uri="http://schemas.microsoft.com/office/2006/documentManagement/types"/>
    <ds:schemaRef ds:uri="http://purl.org/dc/elements/1.1/"/>
    <ds:schemaRef ds:uri="http://schemas.microsoft.com/office/2006/metadata/properties"/>
    <ds:schemaRef ds:uri="http://schemas.microsoft.com/office/infopath/2007/PartnerControls"/>
    <ds:schemaRef ds:uri="528dc42b-a8a9-4871-b1aa-61453096122c"/>
    <ds:schemaRef ds:uri="http://www.w3.org/XML/1998/namespace"/>
  </ds:schemaRefs>
</ds:datastoreItem>
</file>

<file path=customXml/itemProps3.xml><?xml version="1.0" encoding="utf-8"?>
<ds:datastoreItem xmlns:ds="http://schemas.openxmlformats.org/officeDocument/2006/customXml" ds:itemID="{79E7B9CA-7A96-4EE2-9834-FA1C4B5F6C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37941_HPE_ProLiant_Compute_Presentation</Template>
  <TotalTime>301</TotalTime>
  <Words>9142</Words>
  <Application>Microsoft Macintosh PowerPoint</Application>
  <PresentationFormat>Breedbeeld</PresentationFormat>
  <Paragraphs>931</Paragraphs>
  <Slides>40</Slides>
  <Notes>38</Notes>
  <HiddenSlides>1</HiddenSlides>
  <MMClips>0</MMClips>
  <ScaleCrop>false</ScaleCrop>
  <HeadingPairs>
    <vt:vector size="8" baseType="variant">
      <vt:variant>
        <vt:lpstr>Gebruikte lettertypen</vt:lpstr>
      </vt:variant>
      <vt:variant>
        <vt:i4>12</vt:i4>
      </vt:variant>
      <vt:variant>
        <vt:lpstr>Thema</vt:lpstr>
      </vt:variant>
      <vt:variant>
        <vt:i4>4</vt:i4>
      </vt:variant>
      <vt:variant>
        <vt:lpstr>Ingesloten OLE-bronprogramma's</vt:lpstr>
      </vt:variant>
      <vt:variant>
        <vt:i4>1</vt:i4>
      </vt:variant>
      <vt:variant>
        <vt:lpstr>Diatitels</vt:lpstr>
      </vt:variant>
      <vt:variant>
        <vt:i4>40</vt:i4>
      </vt:variant>
    </vt:vector>
  </HeadingPairs>
  <TitlesOfParts>
    <vt:vector size="57" baseType="lpstr">
      <vt:lpstr>Calibri</vt:lpstr>
      <vt:lpstr>Wingdings</vt:lpstr>
      <vt:lpstr>MetricHPE</vt:lpstr>
      <vt:lpstr>Times New Roman</vt:lpstr>
      <vt:lpstr>Courier New</vt:lpstr>
      <vt:lpstr>Arial</vt:lpstr>
      <vt:lpstr>Arial,Sans-Serif</vt:lpstr>
      <vt:lpstr>MetricHPE Medium</vt:lpstr>
      <vt:lpstr>Symbol</vt:lpstr>
      <vt:lpstr>MetricHPE Black</vt:lpstr>
      <vt:lpstr>MetricHPE Semibold</vt:lpstr>
      <vt:lpstr>MetricHPE Light</vt:lpstr>
      <vt:lpstr>HPE Standard 16x9 White Template</vt:lpstr>
      <vt:lpstr>1_HPE Standard 16x9 White Template</vt:lpstr>
      <vt:lpstr>2_HPE Standard 16x9 White Template</vt:lpstr>
      <vt:lpstr>HPE PPTX TEMPLATE</vt:lpstr>
      <vt:lpstr>think-cell Slide</vt:lpstr>
      <vt:lpstr>Next-generation HPE ProLiant: Compute engineered for your hybrid world</vt:lpstr>
      <vt:lpstr>Note to presenters</vt:lpstr>
      <vt:lpstr>Confidential Disclosure Agreement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Why hardware-based security is critical</vt:lpstr>
      <vt:lpstr>PowerPoint-presentatie</vt:lpstr>
      <vt:lpstr>PowerPoint-presentatie</vt:lpstr>
      <vt:lpstr>PowerPoint-presentatie</vt:lpstr>
      <vt:lpstr>PowerPoint-presentatie</vt:lpstr>
      <vt:lpstr>HPE ProLiant Gen11 Servers for everywhere your apps and data live</vt:lpstr>
      <vt:lpstr>PowerPoint-presentatie</vt:lpstr>
      <vt:lpstr>Accelerate workload performance with HPE ProLiant Gen11 </vt:lpstr>
      <vt:lpstr>Modernize workload efficiency with HPE ProLiant Gen11 </vt:lpstr>
      <vt:lpstr>PowerPoint-presentatie</vt:lpstr>
      <vt:lpstr>HPE ProLiant Gen11 Compute – optimized performance for your workloads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Thank you</vt:lpstr>
      <vt:lpstr>HPE ProLiant Gen11 – Minimum Operating System Support (as of July 1,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HPE ProLiant Compute</dc:title>
  <dc:creator>Rose Fry</dc:creator>
  <cp:lastModifiedBy>Jonas Handlangers</cp:lastModifiedBy>
  <cp:revision>22</cp:revision>
  <dcterms:created xsi:type="dcterms:W3CDTF">2022-10-04T13:35:51Z</dcterms:created>
  <dcterms:modified xsi:type="dcterms:W3CDTF">2024-05-23T09:55:22Z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0x0101000361488648BEC24684B17D2F465C3560</vt:lpwstr>
  </property>
  <property fmtid="{D5CDD505-2E9C-101B-9397-08002B2CF9AE}" pid="3" name="MediaServiceImageTags">
    <vt:lpwstr/>
  </property>
</Properties>
</file>